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6" r:id="rId4"/>
    <p:sldId id="268" r:id="rId5"/>
    <p:sldId id="263" r:id="rId6"/>
    <p:sldId id="269" r:id="rId7"/>
    <p:sldId id="272" r:id="rId8"/>
    <p:sldId id="271" r:id="rId9"/>
    <p:sldId id="273" r:id="rId10"/>
    <p:sldId id="262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1FE4"/>
    <a:srgbClr val="5FA9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11405E-9473-05F6-E60C-60F0CA149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85A07A5-9B8F-DFA1-4904-C8552FFD3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337D6-F457-B300-8D4E-A45324FFD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B54A21-A392-F7D6-EF19-96EA17A7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B505FD-6EFF-84C0-2EB6-28236E681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43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26DFB0-71A8-A238-FB47-8D447B0B3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3CFD24-403A-8939-7BCB-7505B2208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2A5FA3-160A-33E1-C935-C74A3C6BF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F5C594-CB25-F73B-AEC4-875D05B6A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159DD8-9C75-7723-FB88-F0CE344B6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10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62E9E11-2585-36A2-5D8D-D4ADA356CC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631A5B-6FAB-964C-F3DE-5A600D1A9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A9E45E-F798-8193-56DB-4BB4208A1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B60337-51CA-6252-BA68-DB2C0462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785ABA-5B8B-93FF-3EE5-42CFD0F09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610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E272B3-3FC7-AD40-BE7B-C174F40C8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B73309-C599-740E-0CC5-F0CE91C98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067E6A-C142-8F8C-0673-AA83CA9D5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1132DF-BFC1-06D1-92CE-78D00A9E9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D056EB-DB76-CD9B-685B-97F3CBA3F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27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592F82-1635-ED7E-2378-EE04AEDC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BE7056-CE95-0A8A-35BA-89B8E1C51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F7E418-2EF0-599C-62FB-141D25EE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9D17CA-5AA3-02BD-B22B-FE14F2255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D6CBBC-6BAC-0DB9-B9A7-AD82EE9FB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07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7F7B26-B26A-796C-E819-F6DEE1B7A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4BE482-E50D-A608-FFDA-96474EFB3C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FE3EFBA-A309-0021-DAF1-F4F407411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46892B-3E11-43DA-E3A6-31E8DFF2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0D9B01-D886-1B49-B127-0C3878AAC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8D54A6-3BD2-FAAF-22DB-2794E65EC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80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4B7E3E-70D0-D870-5F40-4625E3D45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D6EB2B-A3E4-D184-87E9-D63BCC56B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A16F9C-1608-2374-614D-9DDC43A24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A81A151-293E-A795-EFE3-6399B0AEE4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B380535-2B6C-9256-6AA1-370510BCD5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95A6495-3425-0D29-0911-E39E6AB7C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EFF3C8-00AC-8D4F-7547-7C56C1A4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9A60523-F974-B6FF-E872-0E36CB89F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1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CBCE-1696-60EE-E667-20711B434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72BD907-2B71-4029-38F8-E9BF9964A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9704812-DB92-DB5F-3E85-74D7ADE8A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CB4119-652B-14C9-E9C9-802F970F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71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43C430-9E89-CC83-5444-E635530F9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C49A186-8857-EC20-5179-F3DAF32A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8D3011-24A4-1636-36E7-8A79EFF4C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35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44B45D-42AB-F359-B76E-E3B7E2D7D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791CAD-A3F3-38D6-19B1-3EBFA803A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D7430B6-3D73-6FA0-93AF-10CEF4A9A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70483B-9FDC-0005-CED5-2ADB4CC4F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A26586-8E99-4E2E-D5C9-982E5EAC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F70ABF-0B35-E6EB-771C-B4361AD1F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941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26E84D-0FCC-162A-C5F7-1F74C7199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C068CEF-C1F2-62C0-BE38-B474D12B89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0957CE-A91C-58CB-F6B4-4E8517E3A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C9DE0E-954A-6A8A-8E28-BA9059650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CC2D48-0DE9-99B1-434F-403D6A18B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4C6AC7-07D8-3B97-3A0F-DEF3B062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14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3F2569B-5C9F-6EB5-D0CF-3DB42D447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57C677-B6B6-72EF-CCF1-07294513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9068FD-5818-4254-DC37-0CB0303AD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AA4C8-0E94-4815-9AF7-8D3BCF2C7F11}" type="datetimeFigureOut">
              <a:rPr lang="fr-FR" smtClean="0"/>
              <a:t>19/02/2024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E59CEC-054B-2CFE-4FCF-06A726CBA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7B6157-EA65-F549-85CB-3D69F30780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CF81-1819-40F8-80F1-86A252B4F6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97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D%C3%A9chets" TargetMode="External"/><Relationship Id="rId2" Type="http://schemas.openxmlformats.org/officeDocument/2006/relationships/hyperlink" Target="https://fr.wikipedia.org/wiki/Produits_manufactur%C3%A9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r.wikipedia.org/wiki/Mise_sur_le_march%C3%A9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F5AC8-A2CC-DF3F-D160-53ACEF20F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A27DAA1-4446-954C-7452-98116BC7B612}"/>
              </a:ext>
            </a:extLst>
          </p:cNvPr>
          <p:cNvSpPr txBox="1"/>
          <p:nvPr/>
        </p:nvSpPr>
        <p:spPr>
          <a:xfrm>
            <a:off x="854765" y="616227"/>
            <a:ext cx="8009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Directive 91/271/CEE  relative au traitement des eaux urbaines résiduaires  = DERU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A946CB9-095D-FF4E-20FA-9724DA480851}"/>
              </a:ext>
            </a:extLst>
          </p:cNvPr>
          <p:cNvSpPr txBox="1"/>
          <p:nvPr/>
        </p:nvSpPr>
        <p:spPr>
          <a:xfrm>
            <a:off x="775252" y="1490870"/>
            <a:ext cx="10868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On ne retrace pas toute l’histoire  mais cette directive qui a plus de 30 ans a été instauré avec des objectifs précis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B9D7C8-2461-1997-CE2E-FDF5EDA6D947}"/>
              </a:ext>
            </a:extLst>
          </p:cNvPr>
          <p:cNvSpPr txBox="1"/>
          <p:nvPr/>
        </p:nvSpPr>
        <p:spPr>
          <a:xfrm>
            <a:off x="854765" y="2017643"/>
            <a:ext cx="113372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* quant à l’équipement des agglomérations en système de collecte</a:t>
            </a:r>
          </a:p>
          <a:p>
            <a:r>
              <a:rPr lang="fr-FR" dirty="0"/>
              <a:t>     - au 31/12/2000 les agglo dont HE &gt; 15 000 </a:t>
            </a:r>
          </a:p>
          <a:p>
            <a:r>
              <a:rPr lang="fr-FR" dirty="0"/>
              <a:t>     - au 31/12/2005 les  agglo dont 2000 &lt; EH &lt; 15 000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798EC4C-8FD8-C538-EF76-8E423C3BA300}"/>
              </a:ext>
            </a:extLst>
          </p:cNvPr>
          <p:cNvSpPr txBox="1"/>
          <p:nvPr/>
        </p:nvSpPr>
        <p:spPr>
          <a:xfrm>
            <a:off x="924339" y="2940973"/>
            <a:ext cx="114399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* et de traitement au plus tard: </a:t>
            </a:r>
          </a:p>
          <a:p>
            <a:r>
              <a:rPr lang="fr-FR" dirty="0"/>
              <a:t>     - 31/12/ 2000 pour les agglo  EH &gt; 15 000 ,-</a:t>
            </a:r>
          </a:p>
          <a:p>
            <a:r>
              <a:rPr lang="fr-FR" dirty="0"/>
              <a:t>     - 31/12/ 2005 pour les agglo dont  10 000 &lt; EH &lt; 15 000 </a:t>
            </a:r>
          </a:p>
          <a:p>
            <a:r>
              <a:rPr lang="fr-FR" dirty="0"/>
              <a:t>     - 31/12/ 2005 pour les rejets, dont   2 000 &lt; EH  &lt; 10 000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EDDC05D-D2D1-B401-FE3E-302549E011DB}"/>
              </a:ext>
            </a:extLst>
          </p:cNvPr>
          <p:cNvSpPr txBox="1"/>
          <p:nvPr/>
        </p:nvSpPr>
        <p:spPr>
          <a:xfrm>
            <a:off x="854765" y="4353339"/>
            <a:ext cx="100088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Avec des exigences sur peu de paramètres (DCO, DBO et MES) + N et P pour les rejets en zones sensibles.</a:t>
            </a:r>
          </a:p>
          <a:p>
            <a:endParaRPr lang="fr-FR" dirty="0"/>
          </a:p>
          <a:p>
            <a:r>
              <a:rPr lang="fr-FR" dirty="0"/>
              <a:t>Exigences en normes de rejet et taux de traitement</a:t>
            </a:r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40558B3D-7B58-1324-72BE-CA9CF1EDDD7D}"/>
              </a:ext>
            </a:extLst>
          </p:cNvPr>
          <p:cNvSpPr/>
          <p:nvPr/>
        </p:nvSpPr>
        <p:spPr>
          <a:xfrm>
            <a:off x="2017644" y="5824330"/>
            <a:ext cx="715618" cy="25841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6B9EB29-B459-C49C-EF33-7C98A2719599}"/>
              </a:ext>
            </a:extLst>
          </p:cNvPr>
          <p:cNvSpPr txBox="1"/>
          <p:nvPr/>
        </p:nvSpPr>
        <p:spPr>
          <a:xfrm>
            <a:off x="3021495" y="5691929"/>
            <a:ext cx="27100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Elle a été efficace</a:t>
            </a:r>
          </a:p>
        </p:txBody>
      </p:sp>
    </p:spTree>
    <p:extLst>
      <p:ext uri="{BB962C8B-B14F-4D97-AF65-F5344CB8AC3E}">
        <p14:creationId xmlns:p14="http://schemas.microsoft.com/office/powerpoint/2010/main" val="3530968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92CDC-BCAA-5ACE-0305-1BA241D2D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5FF423FD-F491-0963-E752-3E23CD33CB12}"/>
              </a:ext>
            </a:extLst>
          </p:cNvPr>
          <p:cNvSpPr txBox="1"/>
          <p:nvPr/>
        </p:nvSpPr>
        <p:spPr>
          <a:xfrm>
            <a:off x="1172817" y="844826"/>
            <a:ext cx="3523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matière de REP une EVOLUTION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69434FF-FD23-8E49-111C-CB5C64F73E97}"/>
              </a:ext>
            </a:extLst>
          </p:cNvPr>
          <p:cNvSpPr txBox="1"/>
          <p:nvPr/>
        </p:nvSpPr>
        <p:spPr>
          <a:xfrm>
            <a:off x="162339" y="1825632"/>
            <a:ext cx="1186732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1" i="0" dirty="0">
                <a:solidFill>
                  <a:srgbClr val="202122"/>
                </a:solidFill>
                <a:effectLst/>
              </a:rPr>
              <a:t>La démarche REP avait jusqu’à maintenant pour  </a:t>
            </a:r>
            <a:r>
              <a:rPr lang="fr-FR" b="1" dirty="0">
                <a:solidFill>
                  <a:srgbClr val="202122"/>
                </a:solidFill>
              </a:rPr>
              <a:t>o</a:t>
            </a:r>
            <a:r>
              <a:rPr lang="fr-FR" b="1" i="0" dirty="0">
                <a:solidFill>
                  <a:srgbClr val="202122"/>
                </a:solidFill>
                <a:effectLst/>
              </a:rPr>
              <a:t>bjectif de </a:t>
            </a:r>
            <a:r>
              <a:rPr lang="fr-FR" dirty="0">
                <a:solidFill>
                  <a:srgbClr val="202122"/>
                </a:solidFill>
              </a:rPr>
              <a:t>R</a:t>
            </a:r>
            <a:r>
              <a:rPr lang="fr-FR" b="0" i="0" dirty="0">
                <a:solidFill>
                  <a:srgbClr val="202122"/>
                </a:solidFill>
                <a:effectLst/>
              </a:rPr>
              <a:t>enforcer le réemploi, la prévention, le recyclage et d’autres modes de valorisation en matière de déchets</a:t>
            </a:r>
            <a:r>
              <a:rPr lang="fr-FR" dirty="0">
                <a:solidFill>
                  <a:srgbClr val="202122"/>
                </a:solidFill>
              </a:rPr>
              <a:t> et avec l’éco conception de réduire l’impact sur l’environnement</a:t>
            </a:r>
            <a:endParaRPr lang="fr-FR" b="0" i="0" dirty="0">
              <a:solidFill>
                <a:srgbClr val="202122"/>
              </a:solidFill>
              <a:effectLst/>
            </a:endParaRPr>
          </a:p>
          <a:p>
            <a:pPr algn="l"/>
            <a:endParaRPr lang="fr-FR" dirty="0">
              <a:solidFill>
                <a:srgbClr val="202122"/>
              </a:solidFill>
            </a:endParaRPr>
          </a:p>
          <a:p>
            <a:pPr algn="l"/>
            <a:r>
              <a:rPr lang="fr-FR" dirty="0">
                <a:solidFill>
                  <a:srgbClr val="202122"/>
                </a:solidFill>
              </a:rPr>
              <a:t>Avec la nouvelle DERU la démarche REP prend un objectif de financement du traitement des impacts sur le milieux aquatique.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74C70308-3891-C8FC-F83C-787CD6AEFA4D}"/>
              </a:ext>
            </a:extLst>
          </p:cNvPr>
          <p:cNvSpPr/>
          <p:nvPr/>
        </p:nvSpPr>
        <p:spPr>
          <a:xfrm rot="5400000">
            <a:off x="5713343" y="3669122"/>
            <a:ext cx="765313" cy="59634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4D88277-2620-4806-440E-AFD0FBAA4687}"/>
              </a:ext>
            </a:extLst>
          </p:cNvPr>
          <p:cNvSpPr txBox="1"/>
          <p:nvPr/>
        </p:nvSpPr>
        <p:spPr>
          <a:xfrm>
            <a:off x="1033363" y="4520719"/>
            <a:ext cx="101252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Quels liens entre le produit taxé et l’impact sur le milieu aquatique ?</a:t>
            </a:r>
          </a:p>
        </p:txBody>
      </p:sp>
    </p:spTree>
    <p:extLst>
      <p:ext uri="{BB962C8B-B14F-4D97-AF65-F5344CB8AC3E}">
        <p14:creationId xmlns:p14="http://schemas.microsoft.com/office/powerpoint/2010/main" val="57947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634BA400-DFF6-B3E5-BFDD-D05557B650B4}"/>
              </a:ext>
            </a:extLst>
          </p:cNvPr>
          <p:cNvGrpSpPr/>
          <p:nvPr/>
        </p:nvGrpSpPr>
        <p:grpSpPr>
          <a:xfrm>
            <a:off x="1345896" y="1143000"/>
            <a:ext cx="8642930" cy="5138819"/>
            <a:chOff x="1345896" y="467428"/>
            <a:chExt cx="9246240" cy="5814391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F25145EB-CD9D-7080-60C0-99CF0EC94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5896" y="467428"/>
              <a:ext cx="9246240" cy="581439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CE3EFA5-7B63-3ADB-A0C9-5444275DC809}"/>
                </a:ext>
              </a:extLst>
            </p:cNvPr>
            <p:cNvSpPr txBox="1"/>
            <p:nvPr/>
          </p:nvSpPr>
          <p:spPr>
            <a:xfrm>
              <a:off x="2370727" y="5555974"/>
              <a:ext cx="1911036" cy="523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dirty="0"/>
                <a:t>Pays de l’UE avant 2004</a:t>
              </a:r>
            </a:p>
            <a:p>
              <a:pPr algn="ctr"/>
              <a:r>
                <a:rPr lang="fr-FR" sz="1400" dirty="0"/>
                <a:t>Dont la FRANCE</a:t>
              </a:r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5C5E60C6-B0E5-3758-02A2-9159333E21A3}"/>
                </a:ext>
              </a:extLst>
            </p:cNvPr>
            <p:cNvSpPr txBox="1"/>
            <p:nvPr/>
          </p:nvSpPr>
          <p:spPr>
            <a:xfrm rot="16200000">
              <a:off x="2196547" y="3713725"/>
              <a:ext cx="9387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bg1"/>
                  </a:solidFill>
                </a:rPr>
                <a:t>Collecte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E2755C7C-5046-594E-245F-2E6281252B57}"/>
                </a:ext>
              </a:extLst>
            </p:cNvPr>
            <p:cNvSpPr txBox="1"/>
            <p:nvPr/>
          </p:nvSpPr>
          <p:spPr>
            <a:xfrm rot="16200000">
              <a:off x="2097157" y="2827035"/>
              <a:ext cx="2283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Traitement secondaire</a:t>
              </a: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385A2A9B-E24E-0926-EBF4-5F0C2E78B726}"/>
                </a:ext>
              </a:extLst>
            </p:cNvPr>
            <p:cNvSpPr txBox="1"/>
            <p:nvPr/>
          </p:nvSpPr>
          <p:spPr>
            <a:xfrm rot="16200000">
              <a:off x="2597426" y="2827035"/>
              <a:ext cx="25977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Traitement plus rigoureux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03261582-E4F2-B65B-1B4F-7E9455A4657C}"/>
              </a:ext>
            </a:extLst>
          </p:cNvPr>
          <p:cNvSpPr txBox="1"/>
          <p:nvPr/>
        </p:nvSpPr>
        <p:spPr>
          <a:xfrm>
            <a:off x="1242391" y="636104"/>
            <a:ext cx="281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Taux de conformité vs DERU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F874C86-9943-929E-2D57-140B899FC99D}"/>
              </a:ext>
            </a:extLst>
          </p:cNvPr>
          <p:cNvSpPr txBox="1"/>
          <p:nvPr/>
        </p:nvSpPr>
        <p:spPr>
          <a:xfrm>
            <a:off x="1242391" y="153832"/>
            <a:ext cx="2494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2016 : 8 éme évaluation </a:t>
            </a:r>
          </a:p>
        </p:txBody>
      </p:sp>
    </p:spTree>
    <p:extLst>
      <p:ext uri="{BB962C8B-B14F-4D97-AF65-F5344CB8AC3E}">
        <p14:creationId xmlns:p14="http://schemas.microsoft.com/office/powerpoint/2010/main" val="255368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D680A-41DA-7D08-1950-71F146CEF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1F9390D-3577-3349-661F-6827D69A9544}"/>
              </a:ext>
            </a:extLst>
          </p:cNvPr>
          <p:cNvSpPr txBox="1"/>
          <p:nvPr/>
        </p:nvSpPr>
        <p:spPr>
          <a:xfrm>
            <a:off x="854765" y="616227"/>
            <a:ext cx="8009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Directive 91/271/CEE  relative au traitement des eaux urbaines résiduaires  = DERU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5C33EAE-E71C-9266-7EC9-FB0A683409A6}"/>
              </a:ext>
            </a:extLst>
          </p:cNvPr>
          <p:cNvSpPr txBox="1"/>
          <p:nvPr/>
        </p:nvSpPr>
        <p:spPr>
          <a:xfrm>
            <a:off x="596347" y="1599263"/>
            <a:ext cx="105951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Mais </a:t>
            </a:r>
          </a:p>
          <a:p>
            <a:r>
              <a:rPr lang="fr-FR" dirty="0"/>
              <a:t>- la connaissance des substances dangereuses dans les effluents urbains était embryonnaire </a:t>
            </a:r>
          </a:p>
          <a:p>
            <a:r>
              <a:rPr lang="fr-FR" dirty="0"/>
              <a:t>- les impacts azote et phosphore n’ étaient ciblés qu’en zones sensibles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D3A7538-AB39-DD4C-8F2F-E257B257D53E}"/>
              </a:ext>
            </a:extLst>
          </p:cNvPr>
          <p:cNvGrpSpPr/>
          <p:nvPr/>
        </p:nvGrpSpPr>
        <p:grpSpPr>
          <a:xfrm>
            <a:off x="596347" y="2640716"/>
            <a:ext cx="11525976" cy="1754326"/>
            <a:chOff x="745435" y="3055344"/>
            <a:chExt cx="11525976" cy="1754326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CDBA4C6A-E2B3-2518-5A96-3DE617B0D32B}"/>
                </a:ext>
              </a:extLst>
            </p:cNvPr>
            <p:cNvSpPr txBox="1"/>
            <p:nvPr/>
          </p:nvSpPr>
          <p:spPr>
            <a:xfrm>
              <a:off x="745435" y="3055344"/>
              <a:ext cx="11525976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Au niveau Français,  beaucoup de retard quant au respect des exigences de la directive</a:t>
              </a:r>
            </a:p>
            <a:p>
              <a:r>
                <a:rPr lang="fr-FR" dirty="0"/>
                <a:t>          jugement à la CJE </a:t>
              </a:r>
            </a:p>
            <a:p>
              <a:endParaRPr lang="fr-FR" dirty="0"/>
            </a:p>
            <a:p>
              <a:r>
                <a:rPr lang="fr-FR" dirty="0"/>
                <a:t>          coup de gueule du ministre Français vs les collectivités (2007-2010). Menaces + financement via les agences de l’eau</a:t>
              </a:r>
            </a:p>
            <a:p>
              <a:endParaRPr lang="fr-FR" dirty="0"/>
            </a:p>
            <a:p>
              <a:r>
                <a:rPr lang="fr-FR" dirty="0"/>
                <a:t>          pas de condamnation mais on n’est pas encore au bout, quelques stations ne sont toujours pas conformes</a:t>
              </a:r>
            </a:p>
          </p:txBody>
        </p:sp>
        <p:sp>
          <p:nvSpPr>
            <p:cNvPr id="7" name="Flèche : droite 6">
              <a:extLst>
                <a:ext uri="{FF2B5EF4-FFF2-40B4-BE49-F238E27FC236}">
                  <a16:creationId xmlns:a16="http://schemas.microsoft.com/office/drawing/2014/main" id="{E4B7A358-A036-211A-B8A4-65DB86A620C8}"/>
                </a:ext>
              </a:extLst>
            </p:cNvPr>
            <p:cNvSpPr/>
            <p:nvPr/>
          </p:nvSpPr>
          <p:spPr>
            <a:xfrm>
              <a:off x="745435" y="3429000"/>
              <a:ext cx="367748" cy="22860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Flèche : droite 8">
              <a:extLst>
                <a:ext uri="{FF2B5EF4-FFF2-40B4-BE49-F238E27FC236}">
                  <a16:creationId xmlns:a16="http://schemas.microsoft.com/office/drawing/2014/main" id="{420C6173-D398-3FC2-9FFC-EACD0A1C4553}"/>
                </a:ext>
              </a:extLst>
            </p:cNvPr>
            <p:cNvSpPr/>
            <p:nvPr/>
          </p:nvSpPr>
          <p:spPr>
            <a:xfrm>
              <a:off x="745435" y="3932507"/>
              <a:ext cx="367748" cy="22860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Flèche : droite 11">
              <a:extLst>
                <a:ext uri="{FF2B5EF4-FFF2-40B4-BE49-F238E27FC236}">
                  <a16:creationId xmlns:a16="http://schemas.microsoft.com/office/drawing/2014/main" id="{46D39989-2250-A1CD-701A-24B2556803CE}"/>
                </a:ext>
              </a:extLst>
            </p:cNvPr>
            <p:cNvSpPr/>
            <p:nvPr/>
          </p:nvSpPr>
          <p:spPr>
            <a:xfrm>
              <a:off x="745435" y="4523594"/>
              <a:ext cx="367748" cy="22860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7196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066E0-4E3F-E1A1-C796-5914A61DE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extLst>
              <a:ext uri="{FF2B5EF4-FFF2-40B4-BE49-F238E27FC236}">
                <a16:creationId xmlns:a16="http://schemas.microsoft.com/office/drawing/2014/main" id="{DCF077E1-EDAA-BC1C-9D08-53A6EB366D1E}"/>
              </a:ext>
            </a:extLst>
          </p:cNvPr>
          <p:cNvSpPr txBox="1"/>
          <p:nvPr/>
        </p:nvSpPr>
        <p:spPr>
          <a:xfrm>
            <a:off x="82826" y="754934"/>
            <a:ext cx="120263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 2000 la DCE qui vise, non les moyens à mettre en œuvre mais, les impacts sur le milieu aquatique amène à constater que la DERU  ne prend pas assez en compte l’impact sur la qualité du milieu naturel</a:t>
            </a:r>
          </a:p>
          <a:p>
            <a:r>
              <a:rPr lang="fr-FR" dirty="0"/>
              <a:t>- des ruissellements urbains</a:t>
            </a:r>
          </a:p>
          <a:p>
            <a:r>
              <a:rPr lang="fr-FR" dirty="0"/>
              <a:t>- du fonctionnement des systèmes d’assainissements, (réseaux + stations)</a:t>
            </a:r>
          </a:p>
          <a:p>
            <a:r>
              <a:rPr lang="fr-FR" dirty="0"/>
              <a:t>- des micropolluants</a:t>
            </a:r>
          </a:p>
          <a:p>
            <a:r>
              <a:rPr lang="fr-FR" dirty="0"/>
              <a:t>- des effets du changement climatique</a:t>
            </a:r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id="{807C987D-C7D5-0F6E-18E7-3F6E58942D90}"/>
              </a:ext>
            </a:extLst>
          </p:cNvPr>
          <p:cNvSpPr/>
          <p:nvPr/>
        </p:nvSpPr>
        <p:spPr>
          <a:xfrm>
            <a:off x="5123621" y="2761274"/>
            <a:ext cx="467140" cy="5665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46E79C6-937D-16AB-A82E-7A1B7A560BB5}"/>
              </a:ext>
            </a:extLst>
          </p:cNvPr>
          <p:cNvSpPr txBox="1"/>
          <p:nvPr/>
        </p:nvSpPr>
        <p:spPr>
          <a:xfrm>
            <a:off x="629351" y="3327805"/>
            <a:ext cx="917738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REVISION de la DERU dans 4 axes : </a:t>
            </a:r>
          </a:p>
          <a:p>
            <a:r>
              <a:rPr lang="fr-FR" dirty="0"/>
              <a:t>- Extension des obligations de collecte et traitement aux plus petites agglo</a:t>
            </a:r>
          </a:p>
          <a:p>
            <a:r>
              <a:rPr lang="fr-FR" dirty="0"/>
              <a:t>- Favoriser les systèmes individuels si le coût est excessif ou pas d’intérêt pour l’</a:t>
            </a:r>
            <a:r>
              <a:rPr lang="fr-FR" dirty="0" err="1"/>
              <a:t>environnnement</a:t>
            </a:r>
            <a:endParaRPr lang="fr-FR" dirty="0"/>
          </a:p>
          <a:p>
            <a:r>
              <a:rPr lang="fr-FR" dirty="0"/>
              <a:t>- Renforcer les niveaux de traitement (N; P; micropolluants) </a:t>
            </a:r>
          </a:p>
          <a:p>
            <a:r>
              <a:rPr lang="fr-FR" dirty="0"/>
              <a:t>- Réduire les rejets d’eau usées par temps de pluie</a:t>
            </a:r>
          </a:p>
          <a:p>
            <a:endParaRPr lang="fr-FR" dirty="0"/>
          </a:p>
        </p:txBody>
      </p:sp>
      <p:sp>
        <p:nvSpPr>
          <p:cNvPr id="7" name="Flèche : bas 6">
            <a:extLst>
              <a:ext uri="{FF2B5EF4-FFF2-40B4-BE49-F238E27FC236}">
                <a16:creationId xmlns:a16="http://schemas.microsoft.com/office/drawing/2014/main" id="{54548D17-2BDE-D0D9-EDA0-BC08E7EC40EE}"/>
              </a:ext>
            </a:extLst>
          </p:cNvPr>
          <p:cNvSpPr/>
          <p:nvPr/>
        </p:nvSpPr>
        <p:spPr>
          <a:xfrm>
            <a:off x="4959626" y="5227983"/>
            <a:ext cx="467140" cy="5665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76B1FF5-55BB-2C90-EB42-63BBC36BE222}"/>
              </a:ext>
            </a:extLst>
          </p:cNvPr>
          <p:cNvSpPr txBox="1"/>
          <p:nvPr/>
        </p:nvSpPr>
        <p:spPr>
          <a:xfrm>
            <a:off x="2222691" y="6013613"/>
            <a:ext cx="691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Avant les élections européennes (début juin) adaptation du texte final </a:t>
            </a:r>
          </a:p>
        </p:txBody>
      </p:sp>
    </p:spTree>
    <p:extLst>
      <p:ext uri="{BB962C8B-B14F-4D97-AF65-F5344CB8AC3E}">
        <p14:creationId xmlns:p14="http://schemas.microsoft.com/office/powerpoint/2010/main" val="168821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EE225-475E-307E-4221-46C09FD29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FA87BB9-8F60-E029-544A-C09474DCD44C}"/>
              </a:ext>
            </a:extLst>
          </p:cNvPr>
          <p:cNvSpPr txBox="1"/>
          <p:nvPr/>
        </p:nvSpPr>
        <p:spPr>
          <a:xfrm>
            <a:off x="265043" y="1853003"/>
            <a:ext cx="117281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2000" b="1" i="0" dirty="0">
                <a:solidFill>
                  <a:srgbClr val="3F4A52"/>
                </a:solidFill>
                <a:effectLst/>
              </a:rPr>
              <a:t>1) Traitement des eaux usées</a:t>
            </a:r>
          </a:p>
          <a:p>
            <a:pPr algn="l"/>
            <a:endParaRPr lang="fr-FR" b="1" i="0" dirty="0">
              <a:solidFill>
                <a:srgbClr val="3F4A52"/>
              </a:solidFill>
              <a:effectLst/>
            </a:endParaRPr>
          </a:p>
          <a:p>
            <a:pPr algn="l"/>
            <a:r>
              <a:rPr lang="fr-FR" b="0" i="0" dirty="0">
                <a:solidFill>
                  <a:srgbClr val="3F4A52"/>
                </a:solidFill>
                <a:effectLst/>
              </a:rPr>
              <a:t>- Obligation d'appliquer un </a:t>
            </a:r>
            <a:r>
              <a:rPr lang="fr-FR" b="1" i="0" dirty="0">
                <a:solidFill>
                  <a:srgbClr val="3F4A52"/>
                </a:solidFill>
                <a:effectLst/>
              </a:rPr>
              <a:t>traitement secondaire</a:t>
            </a:r>
            <a:r>
              <a:rPr lang="fr-FR" b="0" i="0" dirty="0">
                <a:solidFill>
                  <a:srgbClr val="3F4A52"/>
                </a:solidFill>
                <a:effectLst/>
              </a:rPr>
              <a:t> (à savoir l'élimination de la matière organique biodégradable) aux eaux urbaines résiduaires de toutes les agglo </a:t>
            </a:r>
            <a:r>
              <a:rPr lang="fr-FR" dirty="0">
                <a:solidFill>
                  <a:srgbClr val="3F4A52"/>
                </a:solidFill>
              </a:rPr>
              <a:t>avec </a:t>
            </a:r>
            <a:r>
              <a:rPr lang="fr-FR" b="0" i="0" dirty="0">
                <a:solidFill>
                  <a:srgbClr val="3F4A52"/>
                </a:solidFill>
                <a:effectLst/>
              </a:rPr>
              <a:t>EH </a:t>
            </a:r>
            <a:r>
              <a:rPr lang="fr-FR" dirty="0">
                <a:solidFill>
                  <a:srgbClr val="3F4A52"/>
                </a:solidFill>
              </a:rPr>
              <a:t>&gt; ou =</a:t>
            </a:r>
            <a:r>
              <a:rPr lang="fr-FR" b="0" i="0" dirty="0">
                <a:solidFill>
                  <a:srgbClr val="3F4A52"/>
                </a:solidFill>
                <a:effectLst/>
              </a:rPr>
              <a:t> à 1 </a:t>
            </a:r>
            <a:r>
              <a:rPr lang="fr-FR" dirty="0">
                <a:solidFill>
                  <a:srgbClr val="3F4A52"/>
                </a:solidFill>
              </a:rPr>
              <a:t>00</a:t>
            </a:r>
            <a:r>
              <a:rPr lang="fr-FR" b="0" i="0" dirty="0">
                <a:solidFill>
                  <a:srgbClr val="3F4A52"/>
                </a:solidFill>
                <a:effectLst/>
              </a:rPr>
              <a:t>0 d'ici à 2035. </a:t>
            </a:r>
          </a:p>
          <a:p>
            <a:pPr algn="l"/>
            <a:endParaRPr lang="fr-FR" b="0" i="0" dirty="0">
              <a:solidFill>
                <a:srgbClr val="3F4A52"/>
              </a:solidFill>
              <a:effectLst/>
            </a:endParaRPr>
          </a:p>
          <a:p>
            <a:pPr algn="l"/>
            <a:r>
              <a:rPr lang="fr-FR" dirty="0">
                <a:solidFill>
                  <a:srgbClr val="3F4A52"/>
                </a:solidFill>
              </a:rPr>
              <a:t>- avant </a:t>
            </a:r>
            <a:r>
              <a:rPr lang="fr-FR" b="0" i="0" dirty="0">
                <a:solidFill>
                  <a:srgbClr val="3F4A52"/>
                </a:solidFill>
                <a:effectLst/>
              </a:rPr>
              <a:t> 2045, </a:t>
            </a:r>
            <a:r>
              <a:rPr lang="fr-FR" b="1" i="0" dirty="0">
                <a:solidFill>
                  <a:srgbClr val="3F4A52"/>
                </a:solidFill>
                <a:effectLst/>
              </a:rPr>
              <a:t>traitement tertiaire</a:t>
            </a:r>
            <a:r>
              <a:rPr lang="fr-FR" b="0" i="0" dirty="0">
                <a:solidFill>
                  <a:srgbClr val="3F4A52"/>
                </a:solidFill>
                <a:effectLst/>
              </a:rPr>
              <a:t> (élimination de l'azote et du phosphore) pour les </a:t>
            </a:r>
            <a:r>
              <a:rPr lang="fr-FR" dirty="0">
                <a:solidFill>
                  <a:srgbClr val="3F4A52"/>
                </a:solidFill>
              </a:rPr>
              <a:t>STEU</a:t>
            </a:r>
            <a:r>
              <a:rPr lang="fr-FR" b="0" i="0" dirty="0">
                <a:solidFill>
                  <a:srgbClr val="3F4A52"/>
                </a:solidFill>
                <a:effectLst/>
              </a:rPr>
              <a:t> </a:t>
            </a:r>
            <a:r>
              <a:rPr lang="fr-FR" dirty="0">
                <a:solidFill>
                  <a:srgbClr val="3F4A52"/>
                </a:solidFill>
              </a:rPr>
              <a:t>&gt; ou =</a:t>
            </a:r>
            <a:r>
              <a:rPr lang="fr-FR" b="0" i="0" dirty="0">
                <a:solidFill>
                  <a:srgbClr val="3F4A52"/>
                </a:solidFill>
                <a:effectLst/>
              </a:rPr>
              <a:t> à 150 000 EH</a:t>
            </a:r>
          </a:p>
          <a:p>
            <a:pPr algn="l"/>
            <a:endParaRPr lang="fr-FR" dirty="0">
              <a:solidFill>
                <a:srgbClr val="3F4A52"/>
              </a:solidFill>
            </a:endParaRPr>
          </a:p>
          <a:p>
            <a:pPr algn="l"/>
            <a:r>
              <a:rPr lang="fr-FR" b="0" i="0" dirty="0">
                <a:solidFill>
                  <a:srgbClr val="3F4A52"/>
                </a:solidFill>
                <a:effectLst/>
              </a:rPr>
              <a:t>-  traitement tertiaire obligatoire dans les petites agglo en  zones </a:t>
            </a:r>
            <a:r>
              <a:rPr lang="fr-FR" dirty="0">
                <a:solidFill>
                  <a:srgbClr val="3F4A52"/>
                </a:solidFill>
              </a:rPr>
              <a:t>avec</a:t>
            </a:r>
            <a:r>
              <a:rPr lang="fr-FR" b="0" i="0" dirty="0">
                <a:solidFill>
                  <a:srgbClr val="3F4A52"/>
                </a:solidFill>
                <a:effectLst/>
              </a:rPr>
              <a:t> risque d'eutrophisation. Dérogation si les eaux urbaines résiduaires traitées sont réutilisées à des fins d'irrigation agricole et si pas de risque environnemental et sanitaire.</a:t>
            </a:r>
          </a:p>
          <a:p>
            <a:pPr algn="l"/>
            <a:endParaRPr lang="fr-FR" b="0" i="0" dirty="0">
              <a:solidFill>
                <a:srgbClr val="3F4A52"/>
              </a:solidFill>
              <a:effectLst/>
            </a:endParaRPr>
          </a:p>
          <a:p>
            <a:pPr algn="l"/>
            <a:r>
              <a:rPr lang="fr-FR" b="0" i="0" dirty="0">
                <a:solidFill>
                  <a:srgbClr val="3F4A52"/>
                </a:solidFill>
                <a:effectLst/>
              </a:rPr>
              <a:t>-  </a:t>
            </a:r>
            <a:r>
              <a:rPr lang="fr-FR" b="1" i="0" dirty="0">
                <a:solidFill>
                  <a:srgbClr val="3F4A52"/>
                </a:solidFill>
                <a:effectLst/>
              </a:rPr>
              <a:t>traitement supplémentaire</a:t>
            </a:r>
            <a:r>
              <a:rPr lang="fr-FR" b="0" i="0" dirty="0">
                <a:solidFill>
                  <a:srgbClr val="3F4A52"/>
                </a:solidFill>
                <a:effectLst/>
              </a:rPr>
              <a:t> </a:t>
            </a:r>
            <a:r>
              <a:rPr lang="fr-FR" dirty="0">
                <a:solidFill>
                  <a:srgbClr val="3F4A52"/>
                </a:solidFill>
              </a:rPr>
              <a:t>pour</a:t>
            </a:r>
            <a:r>
              <a:rPr lang="fr-FR" b="0" i="0" dirty="0">
                <a:solidFill>
                  <a:srgbClr val="3F4A52"/>
                </a:solidFill>
                <a:effectLst/>
              </a:rPr>
              <a:t> éliminer un large spectre de micropolluants ("</a:t>
            </a:r>
            <a:r>
              <a:rPr lang="fr-FR" b="1" i="0" dirty="0">
                <a:solidFill>
                  <a:srgbClr val="3F4A52"/>
                </a:solidFill>
                <a:effectLst/>
              </a:rPr>
              <a:t>traitement quaternaire</a:t>
            </a:r>
            <a:r>
              <a:rPr lang="fr-FR" b="0" i="0" dirty="0">
                <a:solidFill>
                  <a:srgbClr val="3F4A52"/>
                </a:solidFill>
                <a:effectLst/>
              </a:rPr>
              <a:t>") obligatoire pour toutes </a:t>
            </a:r>
            <a:r>
              <a:rPr lang="fr-FR" dirty="0">
                <a:solidFill>
                  <a:srgbClr val="3F4A52"/>
                </a:solidFill>
              </a:rPr>
              <a:t>STEU</a:t>
            </a:r>
            <a:r>
              <a:rPr lang="fr-FR" b="0" i="0" dirty="0">
                <a:solidFill>
                  <a:srgbClr val="3F4A52"/>
                </a:solidFill>
                <a:effectLst/>
              </a:rPr>
              <a:t> &gt; 200 000 EH d'ici à 2045, avec des objectifs intermédiaires en 2035 et 2040.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0F90864-E375-2737-D251-F7D4F43F1CD0}"/>
              </a:ext>
            </a:extLst>
          </p:cNvPr>
          <p:cNvSpPr txBox="1"/>
          <p:nvPr/>
        </p:nvSpPr>
        <p:spPr>
          <a:xfrm>
            <a:off x="337930" y="638845"/>
            <a:ext cx="3035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Les modifications : </a:t>
            </a:r>
          </a:p>
        </p:txBody>
      </p:sp>
    </p:spTree>
    <p:extLst>
      <p:ext uri="{BB962C8B-B14F-4D97-AF65-F5344CB8AC3E}">
        <p14:creationId xmlns:p14="http://schemas.microsoft.com/office/powerpoint/2010/main" val="3429950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8F2FF-3F8C-26D3-B491-B6530977F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44D4666-1F10-8682-2645-4EC99138A929}"/>
              </a:ext>
            </a:extLst>
          </p:cNvPr>
          <p:cNvSpPr txBox="1"/>
          <p:nvPr/>
        </p:nvSpPr>
        <p:spPr>
          <a:xfrm>
            <a:off x="53008" y="1015375"/>
            <a:ext cx="12085983" cy="206210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fr-FR" b="0" i="0" dirty="0">
                <a:solidFill>
                  <a:srgbClr val="3F4A52"/>
                </a:solidFill>
                <a:effectLst/>
              </a:rPr>
              <a:t>.</a:t>
            </a:r>
          </a:p>
          <a:p>
            <a:pPr algn="l"/>
            <a:r>
              <a:rPr lang="fr-FR" sz="2000" b="1" i="0" dirty="0">
                <a:solidFill>
                  <a:srgbClr val="3F4A52"/>
                </a:solidFill>
                <a:effectLst/>
              </a:rPr>
              <a:t>2) Responsabilité élargie des producteurs</a:t>
            </a:r>
          </a:p>
          <a:p>
            <a:pPr algn="l"/>
            <a:endParaRPr lang="fr-FR" b="1" i="0" dirty="0">
              <a:solidFill>
                <a:srgbClr val="3F4A52"/>
              </a:solidFill>
              <a:effectLst/>
            </a:endParaRPr>
          </a:p>
          <a:p>
            <a:pPr algn="l"/>
            <a:r>
              <a:rPr lang="fr-FR" b="0" i="0" dirty="0">
                <a:solidFill>
                  <a:srgbClr val="3F4A52"/>
                </a:solidFill>
                <a:effectLst/>
              </a:rPr>
              <a:t>- Pour couvrir les coûts dus au </a:t>
            </a:r>
            <a:r>
              <a:rPr lang="fr-FR" b="1" i="0" dirty="0">
                <a:solidFill>
                  <a:srgbClr val="3F4A52"/>
                </a:solidFill>
                <a:effectLst/>
              </a:rPr>
              <a:t>traitement quaternaire </a:t>
            </a:r>
            <a:r>
              <a:rPr lang="fr-FR" b="0" i="0" dirty="0">
                <a:solidFill>
                  <a:srgbClr val="3F4A52"/>
                </a:solidFill>
                <a:effectLst/>
              </a:rPr>
              <a:t>les fabricants de produits pharmaceutiques et cosmétiques qui entraînent une pollution des eaux urbaines résiduaires par des micropolluants contribuent aux coûts, </a:t>
            </a:r>
            <a:r>
              <a:rPr lang="fr-FR" dirty="0">
                <a:solidFill>
                  <a:srgbClr val="3F4A52"/>
                </a:solidFill>
              </a:rPr>
              <a:t>via </a:t>
            </a:r>
            <a:r>
              <a:rPr lang="fr-FR" b="0" i="0" dirty="0">
                <a:solidFill>
                  <a:srgbClr val="3F4A52"/>
                </a:solidFill>
                <a:effectLst/>
              </a:rPr>
              <a:t>un régime de </a:t>
            </a:r>
            <a:r>
              <a:rPr lang="fr-FR" b="1" i="0" dirty="0">
                <a:solidFill>
                  <a:srgbClr val="3F4A52"/>
                </a:solidFill>
                <a:effectLst/>
              </a:rPr>
              <a:t>responsabilité élargie des producteurs</a:t>
            </a:r>
            <a:r>
              <a:rPr lang="fr-FR" b="0" i="0" dirty="0">
                <a:solidFill>
                  <a:srgbClr val="3F4A52"/>
                </a:solidFill>
                <a:effectLst/>
              </a:rPr>
              <a:t> (REP). La REP devrait s'appliquer à tout produit mis sur le marché, dans tout pays et par tout moyen.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7C3D00C-EAC1-4A8E-68FE-075CCBE6A984}"/>
              </a:ext>
            </a:extLst>
          </p:cNvPr>
          <p:cNvSpPr txBox="1"/>
          <p:nvPr/>
        </p:nvSpPr>
        <p:spPr>
          <a:xfrm>
            <a:off x="212034" y="3429000"/>
            <a:ext cx="1176793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dirty="0">
                <a:solidFill>
                  <a:srgbClr val="3F4A52"/>
                </a:solidFill>
              </a:rPr>
              <a:t>Justifications: </a:t>
            </a:r>
          </a:p>
          <a:p>
            <a:r>
              <a:rPr lang="fr-FR" dirty="0">
                <a:solidFill>
                  <a:srgbClr val="3F4A52"/>
                </a:solidFill>
              </a:rPr>
              <a:t>- 92 % de micropolluants toxiques présents dans les eaux résiduaires de l'UE proviendraient de produits pharmaceutiques et cosmétiques</a:t>
            </a:r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 </a:t>
            </a:r>
          </a:p>
          <a:p>
            <a:pPr algn="l"/>
            <a:endParaRPr lang="fr-FR" b="0" i="0" dirty="0">
              <a:solidFill>
                <a:srgbClr val="3F4A52"/>
              </a:solidFill>
              <a:effectLst/>
            </a:endParaRPr>
          </a:p>
          <a:p>
            <a:pPr algn="l"/>
            <a:r>
              <a:rPr lang="fr-FR" dirty="0">
                <a:solidFill>
                  <a:srgbClr val="3F4A52"/>
                </a:solidFill>
              </a:rPr>
              <a:t>- Application d</a:t>
            </a:r>
            <a:r>
              <a:rPr lang="fr-FR" b="0" i="0" dirty="0">
                <a:solidFill>
                  <a:srgbClr val="3F4A52"/>
                </a:solidFill>
                <a:effectLst/>
              </a:rPr>
              <a:t>u principe du pollueur-payeur,</a:t>
            </a:r>
          </a:p>
          <a:p>
            <a:pPr algn="l"/>
            <a:endParaRPr lang="fr-FR" b="0" i="0" dirty="0">
              <a:solidFill>
                <a:srgbClr val="3F4A52"/>
              </a:solidFill>
              <a:effectLst/>
            </a:endParaRPr>
          </a:p>
          <a:p>
            <a:pPr algn="l"/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fr-FR" dirty="0">
                <a:solidFill>
                  <a:srgbClr val="3F4A52"/>
                </a:solidFill>
              </a:rPr>
              <a:t>Selon les estimations, les changements de la DERU devraient entraîner une augmentation des coûts de 3,8 % (pour atteindre </a:t>
            </a:r>
            <a:r>
              <a:rPr lang="fr-FR" b="1" dirty="0">
                <a:solidFill>
                  <a:srgbClr val="3F4A52"/>
                </a:solidFill>
              </a:rPr>
              <a:t>3,8 milliards d'euros par an en 2040</a:t>
            </a:r>
            <a:r>
              <a:rPr lang="fr-FR" dirty="0">
                <a:solidFill>
                  <a:srgbClr val="3F4A52"/>
                </a:solidFill>
              </a:rPr>
              <a:t>) pour un bénéfice de plus de 6,6 milliards d'euros par an, avec un ratio coûts/bénéfices positif dans chaque État membre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6358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BCCE8-6C62-AEF3-86DA-C0BD504D5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1C5D85D-2C45-14B5-45CB-702D5B280C82}"/>
              </a:ext>
            </a:extLst>
          </p:cNvPr>
          <p:cNvSpPr txBox="1"/>
          <p:nvPr/>
        </p:nvSpPr>
        <p:spPr>
          <a:xfrm>
            <a:off x="218660" y="461526"/>
            <a:ext cx="12085983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2000" b="1" i="0" dirty="0">
                <a:solidFill>
                  <a:srgbClr val="3F4A52"/>
                </a:solidFill>
                <a:effectLst/>
              </a:rPr>
              <a:t>3) Neutralité énergétique et énergies renouvelables</a:t>
            </a:r>
          </a:p>
          <a:p>
            <a:pPr algn="l"/>
            <a:endParaRPr lang="fr-FR" b="1" i="0" dirty="0">
              <a:solidFill>
                <a:srgbClr val="3F4A52"/>
              </a:solidFill>
              <a:effectLst/>
            </a:endParaRPr>
          </a:p>
          <a:p>
            <a:pPr algn="l"/>
            <a:r>
              <a:rPr lang="fr-FR" b="1" i="0" dirty="0">
                <a:solidFill>
                  <a:srgbClr val="3F4A52"/>
                </a:solidFill>
                <a:effectLst/>
              </a:rPr>
              <a:t>- objectif de neutralité énergétique</a:t>
            </a:r>
            <a:r>
              <a:rPr lang="fr-FR" b="0" i="0" dirty="0">
                <a:solidFill>
                  <a:srgbClr val="3F4A52"/>
                </a:solidFill>
                <a:effectLst/>
              </a:rPr>
              <a:t>,  </a:t>
            </a:r>
            <a:r>
              <a:rPr lang="fr-FR" b="1" i="0" dirty="0">
                <a:solidFill>
                  <a:srgbClr val="3F4A52"/>
                </a:solidFill>
                <a:effectLst/>
              </a:rPr>
              <a:t>d'ici à 2040</a:t>
            </a:r>
            <a:r>
              <a:rPr lang="fr-FR" b="0" i="0" dirty="0">
                <a:solidFill>
                  <a:srgbClr val="3F4A52"/>
                </a:solidFill>
                <a:effectLst/>
              </a:rPr>
              <a:t>, les stations d'épuration des eaux urbaines résiduaires devront produire l'énergie qu'elles consomment, Cette énergie pourra être produite sur site ou hors site et jusqu'à 30 % de l'énergie pourra être achetée à partir de sources externes.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F8DDD21-B1EE-5D4E-84E8-FF01D79F8705}"/>
              </a:ext>
            </a:extLst>
          </p:cNvPr>
          <p:cNvSpPr txBox="1"/>
          <p:nvPr/>
        </p:nvSpPr>
        <p:spPr>
          <a:xfrm>
            <a:off x="218661" y="2119319"/>
            <a:ext cx="11973340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2000" b="1" i="0" dirty="0">
                <a:solidFill>
                  <a:srgbClr val="3F4A52"/>
                </a:solidFill>
                <a:effectLst/>
              </a:rPr>
              <a:t>4) Surveillance des eaux usées et évaluation des risques</a:t>
            </a:r>
          </a:p>
          <a:p>
            <a:pPr algn="l"/>
            <a:endParaRPr lang="fr-FR" b="1" i="0" dirty="0">
              <a:solidFill>
                <a:srgbClr val="3F4A52"/>
              </a:solidFill>
              <a:effectLst/>
            </a:endParaRPr>
          </a:p>
          <a:p>
            <a:pPr algn="l"/>
            <a:r>
              <a:rPr lang="fr-FR" dirty="0">
                <a:solidFill>
                  <a:srgbClr val="3F4A52"/>
                </a:solidFill>
              </a:rPr>
              <a:t>- </a:t>
            </a:r>
            <a:r>
              <a:rPr lang="fr-FR" b="0" i="0" dirty="0">
                <a:solidFill>
                  <a:srgbClr val="3F4A52"/>
                </a:solidFill>
                <a:effectLst/>
              </a:rPr>
              <a:t>obligation de surveiller les paramètres de santé dans les eaux urbaines résiduaires. Détection d'agents pathogènes responsables de maladies humaines et de pandémies, tels que le SARS-CoV-2 , le poliovirus et le virus de la grippe</a:t>
            </a:r>
            <a:r>
              <a:rPr lang="fr-FR" dirty="0">
                <a:solidFill>
                  <a:srgbClr val="3F4A52"/>
                </a:solidFill>
              </a:rPr>
              <a:t> et la résistance aux antimicrobiens</a:t>
            </a:r>
          </a:p>
          <a:p>
            <a:pPr algn="l"/>
            <a:endParaRPr lang="fr-FR" b="0" i="0" dirty="0">
              <a:solidFill>
                <a:srgbClr val="3F4A52"/>
              </a:solidFill>
              <a:effectLst/>
            </a:endParaRPr>
          </a:p>
          <a:p>
            <a:pPr algn="l"/>
            <a:r>
              <a:rPr lang="fr-FR" dirty="0">
                <a:solidFill>
                  <a:srgbClr val="3F4A52"/>
                </a:solidFill>
              </a:rPr>
              <a:t>- </a:t>
            </a:r>
            <a:r>
              <a:rPr lang="fr-FR" b="0" i="0" dirty="0">
                <a:solidFill>
                  <a:srgbClr val="3F4A52"/>
                </a:solidFill>
                <a:effectLst/>
              </a:rPr>
              <a:t>évaluation des risques pour l'environnement et la santé humaine des rejets d'eaux urbaines résiduaires et, si nécessaire, </a:t>
            </a:r>
            <a:r>
              <a:rPr lang="fr-FR" dirty="0">
                <a:solidFill>
                  <a:srgbClr val="3F4A52"/>
                </a:solidFill>
              </a:rPr>
              <a:t>prise de</a:t>
            </a:r>
            <a:r>
              <a:rPr lang="fr-FR" b="0" i="0" dirty="0">
                <a:solidFill>
                  <a:srgbClr val="3F4A52"/>
                </a:solidFill>
                <a:effectLst/>
              </a:rPr>
              <a:t> mesures supplémentaires en plus des exigences minimales prévues par la directive (lien avec la DCE)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5607005-0684-5078-EB94-1CEE1C2FCA74}"/>
              </a:ext>
            </a:extLst>
          </p:cNvPr>
          <p:cNvSpPr txBox="1"/>
          <p:nvPr/>
        </p:nvSpPr>
        <p:spPr>
          <a:xfrm>
            <a:off x="1777139" y="4458421"/>
            <a:ext cx="8412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0070C0"/>
                </a:solidFill>
              </a:rPr>
              <a:t>Les </a:t>
            </a:r>
            <a:r>
              <a:rPr lang="fr-FR" sz="2800" b="1" dirty="0" err="1">
                <a:solidFill>
                  <a:srgbClr val="0070C0"/>
                </a:solidFill>
              </a:rPr>
              <a:t>dead</a:t>
            </a:r>
            <a:r>
              <a:rPr lang="fr-FR" sz="2800" b="1" dirty="0">
                <a:solidFill>
                  <a:srgbClr val="0070C0"/>
                </a:solidFill>
              </a:rPr>
              <a:t> line et les tailles des STEU pas encore arrêtées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7E6F12B-DC04-5823-1DC6-DFEBD6B2E680}"/>
              </a:ext>
            </a:extLst>
          </p:cNvPr>
          <p:cNvSpPr txBox="1"/>
          <p:nvPr/>
        </p:nvSpPr>
        <p:spPr>
          <a:xfrm>
            <a:off x="218660" y="5294002"/>
            <a:ext cx="117844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Les propositions vont être examinées par le Parlement européen et le Conseil dans le cadre de la procédure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législative.</a:t>
            </a:r>
          </a:p>
          <a:p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Une fois adoptées, elles prendront effet progressivement, avec des objectifs différents pour 2030, 2040 et 2050,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1346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D0DDD-9922-065D-FCE3-9E042E0F4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90283C55-7A5C-3CA8-551B-429F036EFDC3}"/>
              </a:ext>
            </a:extLst>
          </p:cNvPr>
          <p:cNvSpPr txBox="1"/>
          <p:nvPr/>
        </p:nvSpPr>
        <p:spPr>
          <a:xfrm>
            <a:off x="165652" y="352408"/>
            <a:ext cx="1153933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0" dirty="0">
                <a:solidFill>
                  <a:srgbClr val="202122"/>
                </a:solidFill>
                <a:effectLst/>
              </a:rPr>
              <a:t>La REP : définition</a:t>
            </a:r>
          </a:p>
          <a:p>
            <a:endParaRPr lang="fr-FR" b="0" i="0" dirty="0">
              <a:solidFill>
                <a:srgbClr val="202122"/>
              </a:solidFill>
              <a:effectLst/>
            </a:endParaRPr>
          </a:p>
          <a:p>
            <a:r>
              <a:rPr lang="fr-FR" b="0" i="0" dirty="0">
                <a:solidFill>
                  <a:srgbClr val="202122"/>
                </a:solidFill>
                <a:effectLst/>
              </a:rPr>
              <a:t>La notion de </a:t>
            </a:r>
            <a:r>
              <a:rPr lang="fr-FR" b="1" i="0" dirty="0">
                <a:solidFill>
                  <a:srgbClr val="202122"/>
                </a:solidFill>
                <a:effectLst/>
              </a:rPr>
              <a:t>« responsabilité élargie du producteur »</a:t>
            </a:r>
            <a:r>
              <a:rPr lang="fr-FR" b="0" i="0" dirty="0">
                <a:solidFill>
                  <a:srgbClr val="202122"/>
                </a:solidFill>
                <a:effectLst/>
              </a:rPr>
              <a:t> (REP) désigne des démarches et dispositifs qui restaurent la responsabilité du producteur de </a:t>
            </a:r>
            <a:r>
              <a:rPr lang="fr-FR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produits manufacturés</a:t>
            </a:r>
            <a:r>
              <a:rPr lang="fr-FR" dirty="0">
                <a:solidFill>
                  <a:srgbClr val="0070C0"/>
                </a:solidFill>
              </a:rPr>
              <a:t> </a:t>
            </a:r>
            <a:r>
              <a:rPr lang="fr-FR" dirty="0">
                <a:solidFill>
                  <a:srgbClr val="202122"/>
                </a:solidFill>
              </a:rPr>
              <a:t>pour ce qui concerne la gestion des </a:t>
            </a:r>
            <a:r>
              <a:rPr lang="fr-FR" dirty="0">
                <a:solidFill>
                  <a:srgbClr val="0070C0"/>
                </a:solidFill>
                <a:hlinkClick r:id="rId3" tooltip="Déchet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déchets</a:t>
            </a:r>
            <a:r>
              <a:rPr lang="fr-FR" dirty="0">
                <a:solidFill>
                  <a:srgbClr val="202122"/>
                </a:solidFill>
              </a:rPr>
              <a:t> finaux ou intermédiaires générés par les produits qu'il a fabriqués ou </a:t>
            </a:r>
            <a:r>
              <a:rPr lang="fr-FR" dirty="0">
                <a:solidFill>
                  <a:srgbClr val="0070C0"/>
                </a:solidFill>
                <a:hlinkClick r:id="rId4" tooltip="Mise sur le marché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mis sur le marché</a:t>
            </a:r>
            <a:r>
              <a:rPr lang="fr-FR" dirty="0">
                <a:solidFill>
                  <a:srgbClr val="202122"/>
                </a:solidFill>
              </a:rPr>
              <a:t>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E6A34B-5721-D0A3-6C5E-75E816D0489B}"/>
              </a:ext>
            </a:extLst>
          </p:cNvPr>
          <p:cNvSpPr txBox="1"/>
          <p:nvPr/>
        </p:nvSpPr>
        <p:spPr>
          <a:xfrm>
            <a:off x="165652" y="1948071"/>
            <a:ext cx="109118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La REP : mise en place</a:t>
            </a:r>
          </a:p>
          <a:p>
            <a:endParaRPr lang="fr-FR" b="1" dirty="0"/>
          </a:p>
          <a:p>
            <a:r>
              <a:rPr lang="fr-FR" dirty="0"/>
              <a:t>La REP proposée par l’OCDE en 1980 , adopté par l’Europe en 2008 dans le cadre de la Directive cadre sur les déchets, déclinée en France via les lois grenelles de 2009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134C933-694D-0132-840A-8F5D052E89AF}"/>
              </a:ext>
            </a:extLst>
          </p:cNvPr>
          <p:cNvSpPr txBox="1"/>
          <p:nvPr/>
        </p:nvSpPr>
        <p:spPr>
          <a:xfrm>
            <a:off x="109330" y="3351145"/>
            <a:ext cx="1208267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1" i="0" dirty="0">
                <a:solidFill>
                  <a:srgbClr val="202122"/>
                </a:solidFill>
                <a:effectLst/>
              </a:rPr>
              <a:t>La REP: Objectif</a:t>
            </a:r>
            <a:endParaRPr lang="fr-FR" b="1" dirty="0">
              <a:solidFill>
                <a:srgbClr val="202122"/>
              </a:solidFill>
            </a:endParaRPr>
          </a:p>
          <a:p>
            <a:pPr algn="l"/>
            <a:endParaRPr lang="fr-FR" b="0" i="0" dirty="0">
              <a:solidFill>
                <a:srgbClr val="202122"/>
              </a:solidFill>
              <a:effectLst/>
            </a:endParaRPr>
          </a:p>
          <a:p>
            <a:pPr marL="342900" indent="-342900" algn="l">
              <a:buAutoNum type="arabicParenR"/>
            </a:pPr>
            <a:r>
              <a:rPr lang="fr-FR" dirty="0">
                <a:solidFill>
                  <a:srgbClr val="202122"/>
                </a:solidFill>
              </a:rPr>
              <a:t>R</a:t>
            </a:r>
            <a:r>
              <a:rPr lang="fr-FR" b="0" i="0" dirty="0">
                <a:solidFill>
                  <a:srgbClr val="202122"/>
                </a:solidFill>
                <a:effectLst/>
              </a:rPr>
              <a:t>enforcer le réemploi, la prévention, le recyclage et d’autres modes de valorisation en matière de déchets,</a:t>
            </a:r>
            <a:br>
              <a:rPr lang="fr-FR" b="0" i="0" dirty="0">
                <a:solidFill>
                  <a:srgbClr val="202122"/>
                </a:solidFill>
                <a:effectLst/>
              </a:rPr>
            </a:br>
            <a:endParaRPr lang="fr-FR" dirty="0">
              <a:solidFill>
                <a:srgbClr val="202122"/>
              </a:solidFill>
            </a:endParaRPr>
          </a:p>
          <a:p>
            <a:pPr marL="342900" indent="-342900" algn="l">
              <a:buAutoNum type="arabicParenR"/>
            </a:pPr>
            <a:r>
              <a:rPr lang="fr-FR" b="0" i="0" dirty="0">
                <a:solidFill>
                  <a:srgbClr val="202122"/>
                </a:solidFill>
                <a:effectLst/>
              </a:rPr>
              <a:t> Favoriser </a:t>
            </a:r>
            <a:r>
              <a:rPr lang="fr-FR" dirty="0">
                <a:solidFill>
                  <a:srgbClr val="202122"/>
                </a:solidFill>
              </a:rPr>
              <a:t>l</a:t>
            </a:r>
            <a:r>
              <a:rPr lang="fr-FR" b="0" i="0" dirty="0">
                <a:solidFill>
                  <a:srgbClr val="202122"/>
                </a:solidFill>
                <a:effectLst/>
              </a:rPr>
              <a:t>’écoconception pour réduire les incidences sur l'environnement et la production de déchets au cours de la production et de l'utilisation ultérieure des produits et afin de veiller à la valorisation et l'élimination des produits qui sont devenus des déchets</a:t>
            </a:r>
          </a:p>
          <a:p>
            <a:pPr marL="342900" indent="-342900" algn="l">
              <a:buAutoNum type="arabicParenR"/>
            </a:pPr>
            <a:endParaRPr lang="fr-FR" dirty="0">
              <a:solidFill>
                <a:srgbClr val="202122"/>
              </a:solidFill>
            </a:endParaRPr>
          </a:p>
          <a:p>
            <a:pPr marL="342900" indent="-342900" algn="l">
              <a:buAutoNum type="arabicParenR"/>
            </a:pPr>
            <a:r>
              <a:rPr lang="fr-FR" b="0" i="0" dirty="0">
                <a:solidFill>
                  <a:srgbClr val="202122"/>
                </a:solidFill>
                <a:effectLst/>
              </a:rPr>
              <a:t>Le régime de le REP n’exonère pas de la responsabilité en matière de gestion des déchets, </a:t>
            </a:r>
            <a:endParaRPr lang="fr-FR" dirty="0">
              <a:solidFill>
                <a:srgbClr val="2021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945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5E36D-4412-5660-D374-29D353679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B94D5B3-78E4-1B5B-BACF-D491D9305FD9}"/>
              </a:ext>
            </a:extLst>
          </p:cNvPr>
          <p:cNvSpPr txBox="1"/>
          <p:nvPr/>
        </p:nvSpPr>
        <p:spPr>
          <a:xfrm>
            <a:off x="0" y="182601"/>
            <a:ext cx="1172817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Les filières à responsabilité élargie du producteur (Données 2021)</a:t>
            </a:r>
          </a:p>
          <a:p>
            <a:r>
              <a:rPr lang="fr-FR" dirty="0"/>
              <a:t>En France 24 filières REP, mise en œuvre progressive</a:t>
            </a:r>
          </a:p>
          <a:p>
            <a:r>
              <a:rPr lang="fr-FR" dirty="0"/>
              <a:t>16,3 Mt de gisement recyclées </a:t>
            </a:r>
          </a:p>
          <a:p>
            <a:r>
              <a:rPr lang="fr-FR" dirty="0"/>
              <a:t>8,2 Mt de recyclées</a:t>
            </a:r>
          </a:p>
          <a:p>
            <a:r>
              <a:rPr lang="fr-FR" dirty="0"/>
              <a:t>1 795M€ d’</a:t>
            </a:r>
            <a:r>
              <a:rPr lang="fr-FR" dirty="0" err="1"/>
              <a:t>éco-contributions</a:t>
            </a:r>
            <a:r>
              <a:rPr lang="fr-FR" dirty="0"/>
              <a:t> perçues par les éco-organismes (montant total) (1)</a:t>
            </a:r>
          </a:p>
          <a:p>
            <a:r>
              <a:rPr lang="fr-FR" dirty="0"/>
              <a:t>   738 M€ de coûts opérationnels des éco-organismes de soutiens reversés par les éco-organismes aux collectivités (1) </a:t>
            </a:r>
          </a:p>
          <a:p>
            <a:r>
              <a:rPr lang="fr-FR" dirty="0"/>
              <a:t>   830 M€ de soutiens reversés par les éco-organismes aux collectivités (1) </a:t>
            </a:r>
          </a:p>
          <a:p>
            <a:r>
              <a:rPr lang="fr-FR" i="1" dirty="0"/>
              <a:t>(1) Hors produits chimiques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4FEB3D5-B4C8-41F0-1196-BF3FD4551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504267"/>
              </p:ext>
            </p:extLst>
          </p:nvPr>
        </p:nvGraphicFramePr>
        <p:xfrm>
          <a:off x="361120" y="3571039"/>
          <a:ext cx="10515602" cy="1523844"/>
        </p:xfrm>
        <a:graphic>
          <a:graphicData uri="http://schemas.openxmlformats.org/drawingml/2006/table">
            <a:tbl>
              <a:tblPr/>
              <a:tblGrid>
                <a:gridCol w="670059">
                  <a:extLst>
                    <a:ext uri="{9D8B030D-6E8A-4147-A177-3AD203B41FA5}">
                      <a16:colId xmlns:a16="http://schemas.microsoft.com/office/drawing/2014/main" val="2347312695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542027924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4266388314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1934697994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2579141519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3356686363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1756218637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2455561927"/>
                    </a:ext>
                  </a:extLst>
                </a:gridCol>
                <a:gridCol w="767325">
                  <a:extLst>
                    <a:ext uri="{9D8B030D-6E8A-4147-A177-3AD203B41FA5}">
                      <a16:colId xmlns:a16="http://schemas.microsoft.com/office/drawing/2014/main" val="1748475443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4113229968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2494585235"/>
                    </a:ext>
                  </a:extLst>
                </a:gridCol>
                <a:gridCol w="717465">
                  <a:extLst>
                    <a:ext uri="{9D8B030D-6E8A-4147-A177-3AD203B41FA5}">
                      <a16:colId xmlns:a16="http://schemas.microsoft.com/office/drawing/2014/main" val="1996076596"/>
                    </a:ext>
                  </a:extLst>
                </a:gridCol>
                <a:gridCol w="60668">
                  <a:extLst>
                    <a:ext uri="{9D8B030D-6E8A-4147-A177-3AD203B41FA5}">
                      <a16:colId xmlns:a16="http://schemas.microsoft.com/office/drawing/2014/main" val="1293741609"/>
                    </a:ext>
                  </a:extLst>
                </a:gridCol>
                <a:gridCol w="702481">
                  <a:extLst>
                    <a:ext uri="{9D8B030D-6E8A-4147-A177-3AD203B41FA5}">
                      <a16:colId xmlns:a16="http://schemas.microsoft.com/office/drawing/2014/main" val="3919023694"/>
                    </a:ext>
                  </a:extLst>
                </a:gridCol>
                <a:gridCol w="670059">
                  <a:extLst>
                    <a:ext uri="{9D8B030D-6E8A-4147-A177-3AD203B41FA5}">
                      <a16:colId xmlns:a16="http://schemas.microsoft.com/office/drawing/2014/main" val="3350465927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2792187697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3829755186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4192135441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1326265264"/>
                    </a:ext>
                  </a:extLst>
                </a:gridCol>
                <a:gridCol w="739765">
                  <a:extLst>
                    <a:ext uri="{9D8B030D-6E8A-4147-A177-3AD203B41FA5}">
                      <a16:colId xmlns:a16="http://schemas.microsoft.com/office/drawing/2014/main" val="2379835234"/>
                    </a:ext>
                  </a:extLst>
                </a:gridCol>
                <a:gridCol w="38368">
                  <a:extLst>
                    <a:ext uri="{9D8B030D-6E8A-4147-A177-3AD203B41FA5}">
                      <a16:colId xmlns:a16="http://schemas.microsoft.com/office/drawing/2014/main" val="1237601512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2536023990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1496129141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2481444306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3948175057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1873490597"/>
                    </a:ext>
                  </a:extLst>
                </a:gridCol>
                <a:gridCol w="670059">
                  <a:extLst>
                    <a:ext uri="{9D8B030D-6E8A-4147-A177-3AD203B41FA5}">
                      <a16:colId xmlns:a16="http://schemas.microsoft.com/office/drawing/2014/main" val="1624952451"/>
                    </a:ext>
                  </a:extLst>
                </a:gridCol>
                <a:gridCol w="108074">
                  <a:extLst>
                    <a:ext uri="{9D8B030D-6E8A-4147-A177-3AD203B41FA5}">
                      <a16:colId xmlns:a16="http://schemas.microsoft.com/office/drawing/2014/main" val="3225658152"/>
                    </a:ext>
                  </a:extLst>
                </a:gridCol>
                <a:gridCol w="670059">
                  <a:extLst>
                    <a:ext uri="{9D8B030D-6E8A-4147-A177-3AD203B41FA5}">
                      <a16:colId xmlns:a16="http://schemas.microsoft.com/office/drawing/2014/main" val="2455462187"/>
                    </a:ext>
                  </a:extLst>
                </a:gridCol>
                <a:gridCol w="670059">
                  <a:extLst>
                    <a:ext uri="{9D8B030D-6E8A-4147-A177-3AD203B41FA5}">
                      <a16:colId xmlns:a16="http://schemas.microsoft.com/office/drawing/2014/main" val="1308705091"/>
                    </a:ext>
                  </a:extLst>
                </a:gridCol>
                <a:gridCol w="670059">
                  <a:extLst>
                    <a:ext uri="{9D8B030D-6E8A-4147-A177-3AD203B41FA5}">
                      <a16:colId xmlns:a16="http://schemas.microsoft.com/office/drawing/2014/main" val="3144730910"/>
                    </a:ext>
                  </a:extLst>
                </a:gridCol>
                <a:gridCol w="670059">
                  <a:extLst>
                    <a:ext uri="{9D8B030D-6E8A-4147-A177-3AD203B41FA5}">
                      <a16:colId xmlns:a16="http://schemas.microsoft.com/office/drawing/2014/main" val="1773820929"/>
                    </a:ext>
                  </a:extLst>
                </a:gridCol>
                <a:gridCol w="745711">
                  <a:extLst>
                    <a:ext uri="{9D8B030D-6E8A-4147-A177-3AD203B41FA5}">
                      <a16:colId xmlns:a16="http://schemas.microsoft.com/office/drawing/2014/main" val="802182133"/>
                    </a:ext>
                  </a:extLst>
                </a:gridCol>
              </a:tblGrid>
              <a:tr h="15562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1993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2001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2004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648433"/>
                  </a:ext>
                </a:extLst>
              </a:tr>
              <a:tr h="155627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702716"/>
                  </a:ext>
                </a:extLst>
              </a:tr>
              <a:tr h="43445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Médicaments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Produits agrofourniture 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Pneumatiques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Véhicules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Textiles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Ameublement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Bateaux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Tabac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Bâtiment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Emballages  restauration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Gommes à mâcher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Pêche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819364"/>
                  </a:ext>
                </a:extLst>
              </a:tr>
              <a:tr h="3112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Emballages ménagers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Piles et accumulateurs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Papiers graphiques 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Produits chimiques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Sport et loisirs 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Bricolage et jardin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Textiles sanitaires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Aides techniques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427664"/>
                  </a:ext>
                </a:extLst>
              </a:tr>
              <a:tr h="466880"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Équipements électriques électroniques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Dispositifs médicaux perforants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Lubrifiants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Jouets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84" marR="6484" marT="64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Emballages industriels et commerciaux</a:t>
                      </a:r>
                    </a:p>
                  </a:txBody>
                  <a:tcPr marL="6484" marR="6484" marT="6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928206"/>
                  </a:ext>
                </a:extLst>
              </a:tr>
            </a:tbl>
          </a:graphicData>
        </a:graphic>
      </p:graphicFrame>
      <p:grpSp>
        <p:nvGrpSpPr>
          <p:cNvPr id="18" name="Groupe 17">
            <a:extLst>
              <a:ext uri="{FF2B5EF4-FFF2-40B4-BE49-F238E27FC236}">
                <a16:creationId xmlns:a16="http://schemas.microsoft.com/office/drawing/2014/main" id="{9946FA8F-1A86-D5E5-6355-34F9CDA3A9DE}"/>
              </a:ext>
            </a:extLst>
          </p:cNvPr>
          <p:cNvGrpSpPr/>
          <p:nvPr/>
        </p:nvGrpSpPr>
        <p:grpSpPr>
          <a:xfrm>
            <a:off x="573156" y="5361992"/>
            <a:ext cx="1538618" cy="1051940"/>
            <a:chOff x="573156" y="5361992"/>
            <a:chExt cx="1538618" cy="105194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7AF17A7-71E6-8049-9148-18E24CBFF8CA}"/>
                </a:ext>
              </a:extLst>
            </p:cNvPr>
            <p:cNvSpPr/>
            <p:nvPr/>
          </p:nvSpPr>
          <p:spPr>
            <a:xfrm>
              <a:off x="596347" y="5416826"/>
              <a:ext cx="238540" cy="16896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92D050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88914E-25E8-866A-5078-FC5BE5C77E35}"/>
                </a:ext>
              </a:extLst>
            </p:cNvPr>
            <p:cNvSpPr/>
            <p:nvPr/>
          </p:nvSpPr>
          <p:spPr>
            <a:xfrm>
              <a:off x="599660" y="5784574"/>
              <a:ext cx="238540" cy="168965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5985C1E-0B7C-90DA-72F5-EBA9976DD77F}"/>
                </a:ext>
              </a:extLst>
            </p:cNvPr>
            <p:cNvSpPr/>
            <p:nvPr/>
          </p:nvSpPr>
          <p:spPr>
            <a:xfrm>
              <a:off x="573156" y="6152322"/>
              <a:ext cx="238540" cy="168965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70B561BE-2558-BD9F-F4C0-C43F2255C586}"/>
                </a:ext>
              </a:extLst>
            </p:cNvPr>
            <p:cNvSpPr txBox="1"/>
            <p:nvPr/>
          </p:nvSpPr>
          <p:spPr>
            <a:xfrm>
              <a:off x="978130" y="5361992"/>
              <a:ext cx="113364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/>
                <a:t>REP Européenne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DA1C99EC-7747-3649-600F-96886868DD4A}"/>
                </a:ext>
              </a:extLst>
            </p:cNvPr>
            <p:cNvSpPr txBox="1"/>
            <p:nvPr/>
          </p:nvSpPr>
          <p:spPr>
            <a:xfrm>
              <a:off x="978130" y="5759906"/>
              <a:ext cx="97334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/>
                <a:t>REP Française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40E0D10D-8C28-BA55-9383-C9F7C18DFC64}"/>
                </a:ext>
              </a:extLst>
            </p:cNvPr>
            <p:cNvSpPr txBox="1"/>
            <p:nvPr/>
          </p:nvSpPr>
          <p:spPr>
            <a:xfrm>
              <a:off x="947672" y="6152322"/>
              <a:ext cx="103425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/>
                <a:t>REP Volontaire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BB49121E-377A-96F2-BBE8-4EFCAFA0FB0E}"/>
              </a:ext>
            </a:extLst>
          </p:cNvPr>
          <p:cNvGrpSpPr/>
          <p:nvPr/>
        </p:nvGrpSpPr>
        <p:grpSpPr>
          <a:xfrm>
            <a:off x="231913" y="2666578"/>
            <a:ext cx="11728174" cy="949047"/>
            <a:chOff x="231913" y="2666578"/>
            <a:chExt cx="11728174" cy="949047"/>
          </a:xfrm>
        </p:grpSpPr>
        <p:sp>
          <p:nvSpPr>
            <p:cNvPr id="11" name="Flèche : droite 10">
              <a:extLst>
                <a:ext uri="{FF2B5EF4-FFF2-40B4-BE49-F238E27FC236}">
                  <a16:creationId xmlns:a16="http://schemas.microsoft.com/office/drawing/2014/main" id="{A806D461-E16A-09F0-1BA8-CA712AB4FC75}"/>
                </a:ext>
              </a:extLst>
            </p:cNvPr>
            <p:cNvSpPr/>
            <p:nvPr/>
          </p:nvSpPr>
          <p:spPr>
            <a:xfrm>
              <a:off x="231913" y="2666578"/>
              <a:ext cx="11728174" cy="91440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Organigramme : Données 18">
              <a:extLst>
                <a:ext uri="{FF2B5EF4-FFF2-40B4-BE49-F238E27FC236}">
                  <a16:creationId xmlns:a16="http://schemas.microsoft.com/office/drawing/2014/main" id="{7FFC8B19-D69C-0ED1-0CE4-C58EC270EEE2}"/>
                </a:ext>
              </a:extLst>
            </p:cNvPr>
            <p:cNvSpPr/>
            <p:nvPr/>
          </p:nvSpPr>
          <p:spPr>
            <a:xfrm rot="359642">
              <a:off x="1314548" y="2826827"/>
              <a:ext cx="472764" cy="735496"/>
            </a:xfrm>
            <a:prstGeom prst="flowChartInputOutp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Organigramme : Données 19">
              <a:extLst>
                <a:ext uri="{FF2B5EF4-FFF2-40B4-BE49-F238E27FC236}">
                  <a16:creationId xmlns:a16="http://schemas.microsoft.com/office/drawing/2014/main" id="{FF0F14EF-9D35-7907-1DB7-9B3F4CF022F6}"/>
                </a:ext>
              </a:extLst>
            </p:cNvPr>
            <p:cNvSpPr/>
            <p:nvPr/>
          </p:nvSpPr>
          <p:spPr>
            <a:xfrm rot="359642">
              <a:off x="3564925" y="2783467"/>
              <a:ext cx="205409" cy="735496"/>
            </a:xfrm>
            <a:prstGeom prst="flowChartInputOutp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Organigramme : Données 20">
              <a:extLst>
                <a:ext uri="{FF2B5EF4-FFF2-40B4-BE49-F238E27FC236}">
                  <a16:creationId xmlns:a16="http://schemas.microsoft.com/office/drawing/2014/main" id="{4D782BBD-CCD9-CED9-CD36-8EE8C4B0C430}"/>
                </a:ext>
              </a:extLst>
            </p:cNvPr>
            <p:cNvSpPr/>
            <p:nvPr/>
          </p:nvSpPr>
          <p:spPr>
            <a:xfrm rot="359642">
              <a:off x="5151603" y="2880129"/>
              <a:ext cx="205409" cy="735496"/>
            </a:xfrm>
            <a:prstGeom prst="flowChartInputOutp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Organigramme : Données 21">
              <a:extLst>
                <a:ext uri="{FF2B5EF4-FFF2-40B4-BE49-F238E27FC236}">
                  <a16:creationId xmlns:a16="http://schemas.microsoft.com/office/drawing/2014/main" id="{037F1679-9F9A-EC41-F343-D8BE51759C5F}"/>
                </a:ext>
              </a:extLst>
            </p:cNvPr>
            <p:cNvSpPr/>
            <p:nvPr/>
          </p:nvSpPr>
          <p:spPr>
            <a:xfrm rot="359642">
              <a:off x="6375513" y="2872372"/>
              <a:ext cx="205409" cy="735496"/>
            </a:xfrm>
            <a:prstGeom prst="flowChartInputOutp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Organigramme : Données 22">
              <a:extLst>
                <a:ext uri="{FF2B5EF4-FFF2-40B4-BE49-F238E27FC236}">
                  <a16:creationId xmlns:a16="http://schemas.microsoft.com/office/drawing/2014/main" id="{B17764D3-877C-C29D-DA38-41D1DC286A3E}"/>
                </a:ext>
              </a:extLst>
            </p:cNvPr>
            <p:cNvSpPr/>
            <p:nvPr/>
          </p:nvSpPr>
          <p:spPr>
            <a:xfrm rot="359642">
              <a:off x="7411278" y="2805152"/>
              <a:ext cx="205409" cy="735496"/>
            </a:xfrm>
            <a:prstGeom prst="flowChartInputOutp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Organigramme : Données 23">
              <a:extLst>
                <a:ext uri="{FF2B5EF4-FFF2-40B4-BE49-F238E27FC236}">
                  <a16:creationId xmlns:a16="http://schemas.microsoft.com/office/drawing/2014/main" id="{D13658F0-231F-BFC9-6D20-0D2D6E7F973D}"/>
                </a:ext>
              </a:extLst>
            </p:cNvPr>
            <p:cNvSpPr/>
            <p:nvPr/>
          </p:nvSpPr>
          <p:spPr>
            <a:xfrm rot="359642">
              <a:off x="2669705" y="2675410"/>
              <a:ext cx="205409" cy="735496"/>
            </a:xfrm>
            <a:prstGeom prst="flowChartInputOutpu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855771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1323</Words>
  <Application>Microsoft Office PowerPoint</Application>
  <PresentationFormat>Grand écran</PresentationFormat>
  <Paragraphs>136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Christian Lecussan</dc:creator>
  <cp:lastModifiedBy>Christian Lecussan</cp:lastModifiedBy>
  <cp:revision>4</cp:revision>
  <dcterms:created xsi:type="dcterms:W3CDTF">2024-02-12T16:14:45Z</dcterms:created>
  <dcterms:modified xsi:type="dcterms:W3CDTF">2024-02-19T19:05:59Z</dcterms:modified>
</cp:coreProperties>
</file>