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686" r:id="rId5"/>
  </p:sldMasterIdLst>
  <p:notesMasterIdLst>
    <p:notesMasterId r:id="rId16"/>
  </p:notesMasterIdLst>
  <p:handoutMasterIdLst>
    <p:handoutMasterId r:id="rId17"/>
  </p:handoutMasterIdLst>
  <p:sldIdLst>
    <p:sldId id="333" r:id="rId6"/>
    <p:sldId id="309" r:id="rId7"/>
    <p:sldId id="312" r:id="rId8"/>
    <p:sldId id="523" r:id="rId9"/>
    <p:sldId id="339" r:id="rId10"/>
    <p:sldId id="1065" r:id="rId11"/>
    <p:sldId id="316" r:id="rId12"/>
    <p:sldId id="317" r:id="rId13"/>
    <p:sldId id="1067" r:id="rId14"/>
    <p:sldId id="435" r:id="rId15"/>
  </p:sldIdLst>
  <p:sldSz cx="10691813" cy="7559675"/>
  <p:notesSz cx="7099300" cy="10234613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SIAT Franck" initials="FPR" lastIdx="3" clrIdx="0">
    <p:extLst>
      <p:ext uri="{19B8F6BF-5375-455C-9EA6-DF929625EA0E}">
        <p15:presenceInfo xmlns:p15="http://schemas.microsoft.com/office/powerpoint/2012/main" userId="PRESSIAT Fran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02F"/>
    <a:srgbClr val="68197A"/>
    <a:srgbClr val="68187A"/>
    <a:srgbClr val="D0B7D5"/>
    <a:srgbClr val="EB1337"/>
    <a:srgbClr val="C8102E"/>
    <a:srgbClr val="008264"/>
    <a:srgbClr val="AA8066"/>
    <a:srgbClr val="D14124"/>
    <a:srgbClr val="005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96196" autoAdjust="0"/>
  </p:normalViewPr>
  <p:slideViewPr>
    <p:cSldViewPr snapToGrid="0" showGuides="1">
      <p:cViewPr varScale="1">
        <p:scale>
          <a:sx n="100" d="100"/>
          <a:sy n="100" d="100"/>
        </p:scale>
        <p:origin x="840" y="72"/>
      </p:cViewPr>
      <p:guideLst>
        <p:guide orient="horz" pos="2381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136"/>
    </p:cViewPr>
  </p:sorterViewPr>
  <p:notesViewPr>
    <p:cSldViewPr snapToGrid="0" showGuides="1">
      <p:cViewPr varScale="1">
        <p:scale>
          <a:sx n="51" d="100"/>
          <a:sy n="51" d="100"/>
        </p:scale>
        <p:origin x="-294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du capital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C-4388-9485-1365F9E5F2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C-4388-9485-1365F9E5F2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C-4388-9485-1365F9E5F2E6}"/>
              </c:ext>
            </c:extLst>
          </c:dPt>
          <c:dLbls>
            <c:dLbl>
              <c:idx val="0"/>
              <c:layout>
                <c:manualLayout>
                  <c:x val="6.0611295839397596E-3"/>
                  <c:y val="-0.190524085442737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C-4388-9485-1365F9E5F2E6}"/>
                </c:ext>
              </c:extLst>
            </c:dLbl>
            <c:dLbl>
              <c:idx val="2"/>
              <c:layout>
                <c:manualLayout>
                  <c:x val="-2.8435617711430383E-2"/>
                  <c:y val="3.206792844805720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C-4388-9485-1365F9E5F2E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ENGIE</c:v>
                </c:pt>
                <c:pt idx="1">
                  <c:v>Collectivités locales</c:v>
                </c:pt>
                <c:pt idx="2">
                  <c:v>Caisse de dépôts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0.49969999999999998</c:v>
                </c:pt>
                <c:pt idx="1">
                  <c:v>0.16830000000000001</c:v>
                </c:pt>
                <c:pt idx="2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3C-4388-9485-1365F9E5F2E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F45BB22-4A61-4860-9A13-AACE837B30F6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2D6BC610-02F9-4F24-9C38-F38A691C99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117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227C70EE-299E-4770-9DF4-B92D2576A37F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31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8E109D80-0538-411C-A479-E4819382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9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CB01F-DF3F-2046-A75A-65734FB30BA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50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>
            <a:extLst>
              <a:ext uri="{FF2B5EF4-FFF2-40B4-BE49-F238E27FC236}">
                <a16:creationId xmlns:a16="http://schemas.microsoft.com/office/drawing/2014/main" id="{3CB71EDE-6D48-4D2A-BA75-A12C58CE00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notes 2">
            <a:extLst>
              <a:ext uri="{FF2B5EF4-FFF2-40B4-BE49-F238E27FC236}">
                <a16:creationId xmlns:a16="http://schemas.microsoft.com/office/drawing/2014/main" id="{1F912748-3132-4680-A9D4-EF40B2EDF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49 centrales hydro</a:t>
            </a:r>
          </a:p>
          <a:p>
            <a:r>
              <a:rPr lang="fr-FR" altLang="fr-FR"/>
              <a:t>19 barrages</a:t>
            </a:r>
          </a:p>
          <a:p>
            <a:r>
              <a:rPr lang="fr-FR" altLang="fr-FR"/>
              <a:t>55 parcs éoliens</a:t>
            </a:r>
          </a:p>
          <a:p>
            <a:r>
              <a:rPr lang="fr-FR" altLang="fr-FR"/>
              <a:t>33 centrales PV</a:t>
            </a:r>
          </a:p>
          <a:p>
            <a:endParaRPr lang="fr-FR" altLang="fr-FR"/>
          </a:p>
          <a:p>
            <a:r>
              <a:rPr lang="fr-FR" altLang="fr-FR"/>
              <a:t>14 écluses grand gabarit et 5 écluses de plaisance</a:t>
            </a:r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F4525306-E90B-42B1-BBCF-A7EA9BF036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919" indent="-2961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4491" indent="-23689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8287" indent="-23689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2084" indent="-23689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5880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9676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3473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7269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E933EA9-C24F-40AB-8F60-9E6B689817F2}" type="slidenum">
              <a:rPr lang="fr-FR" altLang="fr-FR">
                <a:solidFill>
                  <a:srgbClr val="000000"/>
                </a:solidFill>
              </a:rPr>
              <a:pPr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CB01F-DF3F-2046-A75A-65734FB30BA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182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0376C3A3-260D-46E6-BEBF-510A4F031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notes 2">
            <a:extLst>
              <a:ext uri="{FF2B5EF4-FFF2-40B4-BE49-F238E27FC236}">
                <a16:creationId xmlns:a16="http://schemas.microsoft.com/office/drawing/2014/main" id="{D7AE5F83-2BC1-4246-B2AE-FBABF0A63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/>
              <a:t>Puissance installée : 3000 MW hydraulique, 700 éolien, 100 PV</a:t>
            </a:r>
          </a:p>
          <a:p>
            <a:r>
              <a:rPr lang="fr-FR" altLang="fr-FR"/>
              <a:t>Production : 14 TWh, 1 éolien, 0.1 PV</a:t>
            </a:r>
          </a:p>
          <a:p>
            <a:r>
              <a:rPr lang="fr-FR" altLang="fr-FR"/>
              <a:t>1362 collaborateurs en CDI, 94 contrats d’alternance</a:t>
            </a:r>
          </a:p>
          <a:p>
            <a:r>
              <a:rPr lang="fr-FR" altLang="fr-FR"/>
              <a:t>Redistribution : 30 M€ de MIG et 138 M€ de redevance hydraulique versée à l’Etat</a:t>
            </a:r>
          </a:p>
          <a:p>
            <a:r>
              <a:rPr lang="fr-FR" altLang="fr-FR"/>
              <a:t>Navigation : 330 km de voies navigables à grand gabarit : 84 000 EVP, 200 000 passagers transportés</a:t>
            </a:r>
          </a:p>
        </p:txBody>
      </p:sp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849F8E17-F440-493D-8F02-B866A310E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69919" indent="-29612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84491" indent="-23689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58287" indent="-23689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132084" indent="-23689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605880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79676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553473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4027269" indent="-236898" defTabSz="4737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D8B71A6-1B05-4036-90D9-26DD64DDADF0}" type="slidenum">
              <a:rPr lang="fr-FR" altLang="fr-FR">
                <a:solidFill>
                  <a:srgbClr val="000000"/>
                </a:solidFill>
              </a:rPr>
              <a:pPr/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09D80-0538-411C-A479-E4819382B81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90338" y="1030636"/>
            <a:ext cx="9149966" cy="1376822"/>
          </a:xfrm>
        </p:spPr>
        <p:txBody>
          <a:bodyPr anchor="t">
            <a:noAutofit/>
          </a:bodyPr>
          <a:lstStyle>
            <a:lvl1pPr marL="0" indent="180975" algn="r">
              <a:buFont typeface="+mj-lt"/>
              <a:buNone/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Titre de la présentation</a:t>
            </a:r>
            <a:br>
              <a:rPr lang="fr-FR" dirty="0"/>
            </a:br>
            <a:r>
              <a:rPr lang="fr-FR" dirty="0" err="1"/>
              <a:t>darwin</a:t>
            </a:r>
            <a:r>
              <a:rPr lang="fr-FR" dirty="0"/>
              <a:t> light 48pts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606290" y="2407458"/>
            <a:ext cx="5434013" cy="471998"/>
          </a:xfrm>
        </p:spPr>
        <p:txBody>
          <a:bodyPr>
            <a:no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Darwin </a:t>
            </a:r>
            <a:r>
              <a:rPr lang="fr-FR" dirty="0" err="1"/>
              <a:t>bold</a:t>
            </a:r>
            <a:r>
              <a:rPr lang="fr-FR" dirty="0"/>
              <a:t> 32pts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95011" y="3063240"/>
            <a:ext cx="4245292" cy="351898"/>
          </a:xfrm>
        </p:spPr>
        <p:txBody>
          <a:bodyPr>
            <a:noAutofit/>
          </a:bodyPr>
          <a:lstStyle>
            <a:lvl1pPr marL="0" indent="0" algn="r">
              <a:buNone/>
              <a:defRPr sz="1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 mois 2014 – Darwin light – 14pts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>
          <a:xfrm>
            <a:off x="328004" y="7108166"/>
            <a:ext cx="941398" cy="288000"/>
          </a:xfrm>
        </p:spPr>
        <p:txBody>
          <a:bodyPr/>
          <a:lstStyle/>
          <a:p>
            <a:r>
              <a:rPr lang="fr-FR"/>
              <a:t>17/11/2014   -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7"/>
          </p:nvPr>
        </p:nvSpPr>
        <p:spPr>
          <a:xfrm>
            <a:off x="1397491" y="7108166"/>
            <a:ext cx="597951" cy="288000"/>
          </a:xfrm>
        </p:spPr>
        <p:txBody>
          <a:bodyPr/>
          <a:lstStyle/>
          <a:p>
            <a:fld id="{37875A76-091A-4468-98DE-01E84F0B97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>
            <a:extLst>
              <a:ext uri="{FF2B5EF4-FFF2-40B4-BE49-F238E27FC236}">
                <a16:creationId xmlns:a16="http://schemas.microsoft.com/office/drawing/2014/main" id="{C75CAA95-CDE8-5E0F-3341-42412BCDB81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39284"/>
            <a:ext cx="5880497" cy="7598959"/>
          </a:xfrm>
          <a:custGeom>
            <a:avLst/>
            <a:gdLst>
              <a:gd name="connsiteX0" fmla="*/ 0 w 6670934"/>
              <a:gd name="connsiteY0" fmla="*/ 0 h 6858000"/>
              <a:gd name="connsiteX1" fmla="*/ 6628696 w 6670934"/>
              <a:gd name="connsiteY1" fmla="*/ 0 h 6858000"/>
              <a:gd name="connsiteX2" fmla="*/ 6651467 w 6670934"/>
              <a:gd name="connsiteY2" fmla="*/ 179198 h 6858000"/>
              <a:gd name="connsiteX3" fmla="*/ 6670934 w 6670934"/>
              <a:gd name="connsiteY3" fmla="*/ 564723 h 6858000"/>
              <a:gd name="connsiteX4" fmla="*/ 4368001 w 6670934"/>
              <a:gd name="connsiteY4" fmla="*/ 4039042 h 6858000"/>
              <a:gd name="connsiteX5" fmla="*/ 4200766 w 6670934"/>
              <a:gd name="connsiteY5" fmla="*/ 4104981 h 6858000"/>
              <a:gd name="connsiteX6" fmla="*/ 4189096 w 6670934"/>
              <a:gd name="connsiteY6" fmla="*/ 4138127 h 6858000"/>
              <a:gd name="connsiteX7" fmla="*/ 137710 w 6670934"/>
              <a:gd name="connsiteY7" fmla="*/ 6858000 h 6858000"/>
              <a:gd name="connsiteX8" fmla="*/ 0 w 6670934"/>
              <a:gd name="connsiteY8" fmla="*/ 6854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934" h="6858000">
                <a:moveTo>
                  <a:pt x="0" y="0"/>
                </a:moveTo>
                <a:lnTo>
                  <a:pt x="6628696" y="0"/>
                </a:lnTo>
                <a:lnTo>
                  <a:pt x="6651467" y="179198"/>
                </a:lnTo>
                <a:cubicBezTo>
                  <a:pt x="6664340" y="305955"/>
                  <a:pt x="6670934" y="434569"/>
                  <a:pt x="6670934" y="564723"/>
                </a:cubicBezTo>
                <a:cubicBezTo>
                  <a:pt x="6670934" y="2126571"/>
                  <a:pt x="5721339" y="3466629"/>
                  <a:pt x="4368001" y="4039042"/>
                </a:cubicBezTo>
                <a:lnTo>
                  <a:pt x="4200766" y="4104981"/>
                </a:lnTo>
                <a:lnTo>
                  <a:pt x="4189096" y="4138127"/>
                </a:lnTo>
                <a:cubicBezTo>
                  <a:pt x="3584401" y="5725296"/>
                  <a:pt x="1998696" y="6858000"/>
                  <a:pt x="137710" y="6858000"/>
                </a:cubicBezTo>
                <a:lnTo>
                  <a:pt x="0" y="6854654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A4299449-F858-4B22-6364-0C62F05E6B8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880497" cy="7538343"/>
          </a:xfrm>
          <a:custGeom>
            <a:avLst/>
            <a:gdLst>
              <a:gd name="connsiteX0" fmla="*/ 0 w 6670934"/>
              <a:gd name="connsiteY0" fmla="*/ 0 h 6858000"/>
              <a:gd name="connsiteX1" fmla="*/ 6628696 w 6670934"/>
              <a:gd name="connsiteY1" fmla="*/ 0 h 6858000"/>
              <a:gd name="connsiteX2" fmla="*/ 6651467 w 6670934"/>
              <a:gd name="connsiteY2" fmla="*/ 179198 h 6858000"/>
              <a:gd name="connsiteX3" fmla="*/ 6670934 w 6670934"/>
              <a:gd name="connsiteY3" fmla="*/ 564723 h 6858000"/>
              <a:gd name="connsiteX4" fmla="*/ 4368001 w 6670934"/>
              <a:gd name="connsiteY4" fmla="*/ 4039042 h 6858000"/>
              <a:gd name="connsiteX5" fmla="*/ 4200766 w 6670934"/>
              <a:gd name="connsiteY5" fmla="*/ 4104981 h 6858000"/>
              <a:gd name="connsiteX6" fmla="*/ 4189096 w 6670934"/>
              <a:gd name="connsiteY6" fmla="*/ 4138127 h 6858000"/>
              <a:gd name="connsiteX7" fmla="*/ 137710 w 6670934"/>
              <a:gd name="connsiteY7" fmla="*/ 6858000 h 6858000"/>
              <a:gd name="connsiteX8" fmla="*/ 0 w 6670934"/>
              <a:gd name="connsiteY8" fmla="*/ 6854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934" h="6858000">
                <a:moveTo>
                  <a:pt x="0" y="0"/>
                </a:moveTo>
                <a:lnTo>
                  <a:pt x="6628696" y="0"/>
                </a:lnTo>
                <a:lnTo>
                  <a:pt x="6651467" y="179198"/>
                </a:lnTo>
                <a:cubicBezTo>
                  <a:pt x="6664340" y="305955"/>
                  <a:pt x="6670934" y="434569"/>
                  <a:pt x="6670934" y="564723"/>
                </a:cubicBezTo>
                <a:cubicBezTo>
                  <a:pt x="6670934" y="2126571"/>
                  <a:pt x="5721339" y="3466629"/>
                  <a:pt x="4368001" y="4039042"/>
                </a:cubicBezTo>
                <a:lnTo>
                  <a:pt x="4200766" y="4104981"/>
                </a:lnTo>
                <a:lnTo>
                  <a:pt x="4189096" y="4138127"/>
                </a:lnTo>
                <a:cubicBezTo>
                  <a:pt x="3584401" y="5725296"/>
                  <a:pt x="1998696" y="6858000"/>
                  <a:pt x="137710" y="6858000"/>
                </a:cubicBezTo>
                <a:lnTo>
                  <a:pt x="0" y="6854654"/>
                </a:lnTo>
                <a:close/>
              </a:path>
            </a:pathLst>
          </a:custGeom>
          <a:gradFill flip="none" rotWithShape="1">
            <a:gsLst>
              <a:gs pos="100000">
                <a:srgbClr val="14615F">
                  <a:alpha val="20000"/>
                </a:srgbClr>
              </a:gs>
              <a:gs pos="21000">
                <a:schemeClr val="bg1">
                  <a:alpha val="0"/>
                </a:schemeClr>
              </a:gs>
              <a:gs pos="54000">
                <a:schemeClr val="accent5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C2DD98-096B-BE49-996D-E423208A15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7114" y="2337900"/>
            <a:ext cx="3946033" cy="22808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508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13" name="Espace réservé de la date 7">
            <a:extLst>
              <a:ext uri="{FF2B5EF4-FFF2-40B4-BE49-F238E27FC236}">
                <a16:creationId xmlns:a16="http://schemas.microsoft.com/office/drawing/2014/main" id="{6D87F399-8F89-E74B-97D1-30E1ADE19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97114" y="6799444"/>
            <a:ext cx="1526830" cy="402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65">
                <a:solidFill>
                  <a:schemeClr val="tx2"/>
                </a:solidFill>
              </a:defRPr>
            </a:lvl1pPr>
          </a:lstStyle>
          <a:p>
            <a:fld id="{A3716C1C-CBBE-934E-BA87-D1143EED5405}" type="datetime1">
              <a:rPr lang="fr-FR" smtClean="0"/>
              <a:pPr/>
              <a:t>20/02/2024</a:t>
            </a:fld>
            <a:endParaRPr lang="fr-FR" dirty="0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3F630834-6EEB-F3BD-B6A8-0DB784901C63}"/>
              </a:ext>
            </a:extLst>
          </p:cNvPr>
          <p:cNvSpPr/>
          <p:nvPr userDrawn="1"/>
        </p:nvSpPr>
        <p:spPr>
          <a:xfrm>
            <a:off x="10185304" y="2"/>
            <a:ext cx="506510" cy="643634"/>
          </a:xfrm>
          <a:custGeom>
            <a:avLst/>
            <a:gdLst>
              <a:gd name="connsiteX0" fmla="*/ 0 w 443081"/>
              <a:gd name="connsiteY0" fmla="*/ 0 h 447925"/>
              <a:gd name="connsiteX1" fmla="*/ 443081 w 443081"/>
              <a:gd name="connsiteY1" fmla="*/ 0 h 447925"/>
              <a:gd name="connsiteX2" fmla="*/ 443081 w 443081"/>
              <a:gd name="connsiteY2" fmla="*/ 447925 h 447925"/>
              <a:gd name="connsiteX3" fmla="*/ 359866 w 443081"/>
              <a:gd name="connsiteY3" fmla="*/ 415138 h 447925"/>
              <a:gd name="connsiteX4" fmla="*/ 17206 w 443081"/>
              <a:gd name="connsiteY4" fmla="*/ 55431 h 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81" h="447925">
                <a:moveTo>
                  <a:pt x="0" y="0"/>
                </a:moveTo>
                <a:lnTo>
                  <a:pt x="443081" y="0"/>
                </a:lnTo>
                <a:lnTo>
                  <a:pt x="443081" y="447925"/>
                </a:lnTo>
                <a:lnTo>
                  <a:pt x="359866" y="415138"/>
                </a:lnTo>
                <a:cubicBezTo>
                  <a:pt x="206340" y="341162"/>
                  <a:pt x="83845" y="212985"/>
                  <a:pt x="17206" y="55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184D0E9-5687-AC99-6BC4-78E5C937F1AE}"/>
              </a:ext>
            </a:extLst>
          </p:cNvPr>
          <p:cNvSpPr/>
          <p:nvPr userDrawn="1"/>
        </p:nvSpPr>
        <p:spPr>
          <a:xfrm>
            <a:off x="2090297" y="6235972"/>
            <a:ext cx="666628" cy="8379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79737F-441E-EA93-D772-C87584C345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7114" y="4626959"/>
            <a:ext cx="3960344" cy="542319"/>
          </a:xfrm>
          <a:prstGeom prst="rect">
            <a:avLst/>
          </a:prstGeom>
        </p:spPr>
        <p:txBody>
          <a:bodyPr lIns="36000" tIns="0" rIns="36000">
            <a:normAutofit/>
          </a:bodyPr>
          <a:lstStyle>
            <a:lvl1pPr marL="0" indent="0">
              <a:buNone/>
              <a:defRPr sz="1754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1627E39-D48D-67F9-742D-20E9018E9D30}"/>
              </a:ext>
            </a:extLst>
          </p:cNvPr>
          <p:cNvSpPr/>
          <p:nvPr userDrawn="1"/>
        </p:nvSpPr>
        <p:spPr>
          <a:xfrm rot="5094686">
            <a:off x="2724659" y="5119101"/>
            <a:ext cx="1631703" cy="1298111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46FDD16-0550-66CC-520F-8088DE300955}"/>
              </a:ext>
            </a:extLst>
          </p:cNvPr>
          <p:cNvSpPr/>
          <p:nvPr userDrawn="1"/>
        </p:nvSpPr>
        <p:spPr>
          <a:xfrm>
            <a:off x="5408728" y="4092582"/>
            <a:ext cx="215611" cy="271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34D97EE-395F-9EC9-BC21-0B7CB354C441}"/>
              </a:ext>
            </a:extLst>
          </p:cNvPr>
          <p:cNvSpPr/>
          <p:nvPr userDrawn="1"/>
        </p:nvSpPr>
        <p:spPr>
          <a:xfrm rot="5035308">
            <a:off x="5444537" y="1124451"/>
            <a:ext cx="743472" cy="591473"/>
          </a:xfrm>
          <a:prstGeom prst="ellipse">
            <a:avLst/>
          </a:prstGeom>
          <a:gradFill>
            <a:gsLst>
              <a:gs pos="100000">
                <a:schemeClr val="accent1">
                  <a:alpha val="68766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4FC792E-EA14-0742-AB66-59F43162C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058" y="5458416"/>
            <a:ext cx="1425575" cy="54597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C98CCC4-A525-206E-077E-D755B84B6C8F}"/>
              </a:ext>
            </a:extLst>
          </p:cNvPr>
          <p:cNvSpPr/>
          <p:nvPr userDrawn="1"/>
        </p:nvSpPr>
        <p:spPr>
          <a:xfrm>
            <a:off x="9964436" y="323749"/>
            <a:ext cx="264149" cy="3320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84B0D9C-DE18-8241-1701-5547B9E22A4D}"/>
              </a:ext>
            </a:extLst>
          </p:cNvPr>
          <p:cNvSpPr/>
          <p:nvPr userDrawn="1"/>
        </p:nvSpPr>
        <p:spPr>
          <a:xfrm>
            <a:off x="4848732" y="4228092"/>
            <a:ext cx="434354" cy="545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28116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4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 27">
            <a:extLst>
              <a:ext uri="{FF2B5EF4-FFF2-40B4-BE49-F238E27FC236}">
                <a16:creationId xmlns:a16="http://schemas.microsoft.com/office/drawing/2014/main" id="{7120D7CB-14E1-D4B6-3233-A358A1135A82}"/>
              </a:ext>
            </a:extLst>
          </p:cNvPr>
          <p:cNvSpPr/>
          <p:nvPr userDrawn="1"/>
        </p:nvSpPr>
        <p:spPr>
          <a:xfrm>
            <a:off x="-5569" y="5225605"/>
            <a:ext cx="1856498" cy="2342611"/>
          </a:xfrm>
          <a:custGeom>
            <a:avLst/>
            <a:gdLst>
              <a:gd name="connsiteX0" fmla="*/ 0 w 2116986"/>
              <a:gd name="connsiteY0" fmla="*/ 0 h 2125174"/>
              <a:gd name="connsiteX1" fmla="*/ 108287 w 2116986"/>
              <a:gd name="connsiteY1" fmla="*/ 14444 h 2125174"/>
              <a:gd name="connsiteX2" fmla="*/ 2089797 w 2116986"/>
              <a:gd name="connsiteY2" fmla="*/ 1947022 h 2125174"/>
              <a:gd name="connsiteX3" fmla="*/ 2116986 w 2116986"/>
              <a:gd name="connsiteY3" fmla="*/ 2125174 h 2125174"/>
              <a:gd name="connsiteX4" fmla="*/ 0 w 2116986"/>
              <a:gd name="connsiteY4" fmla="*/ 2125174 h 2125174"/>
              <a:gd name="connsiteX5" fmla="*/ 0 w 2116986"/>
              <a:gd name="connsiteY5" fmla="*/ 0 h 21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86" h="2125174">
                <a:moveTo>
                  <a:pt x="0" y="0"/>
                </a:moveTo>
                <a:lnTo>
                  <a:pt x="108287" y="14444"/>
                </a:lnTo>
                <a:cubicBezTo>
                  <a:pt x="1101149" y="191794"/>
                  <a:pt x="1888378" y="962713"/>
                  <a:pt x="2089797" y="1947022"/>
                </a:cubicBezTo>
                <a:lnTo>
                  <a:pt x="2116986" y="2125174"/>
                </a:lnTo>
                <a:lnTo>
                  <a:pt x="0" y="21251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40357C2-07D6-4B97-0011-18CB89486559}"/>
              </a:ext>
            </a:extLst>
          </p:cNvPr>
          <p:cNvSpPr/>
          <p:nvPr userDrawn="1"/>
        </p:nvSpPr>
        <p:spPr>
          <a:xfrm>
            <a:off x="1090885" y="5105757"/>
            <a:ext cx="208553" cy="262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725759E-794B-5314-9AF9-8E788F81EEBE}"/>
              </a:ext>
            </a:extLst>
          </p:cNvPr>
          <p:cNvSpPr/>
          <p:nvPr userDrawn="1"/>
        </p:nvSpPr>
        <p:spPr>
          <a:xfrm>
            <a:off x="419472" y="5284616"/>
            <a:ext cx="365672" cy="459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1365A-40EE-934F-80DF-FCF8F970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0981" y="227757"/>
            <a:ext cx="7919657" cy="97895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157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AE5AF-A680-E34A-BD22-4BB327B6CC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438955" y="7124616"/>
            <a:ext cx="906952" cy="287256"/>
          </a:xfrm>
        </p:spPr>
        <p:txBody>
          <a:bodyPr/>
          <a:lstStyle>
            <a:lvl1pPr>
              <a:defRPr sz="877"/>
            </a:lvl1pPr>
          </a:lstStyle>
          <a:p>
            <a:fld id="{A275476B-C3D2-D846-9282-38BDA4E4D85D}" type="datetime1">
              <a:rPr lang="fr-FR" smtClean="0"/>
              <a:pPr/>
              <a:t>20/02/2024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94E2-55F7-6049-87BD-30C71FCAEF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47615-4B1A-BB3B-6FEE-A9476CE6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29BC3733-D00A-13C3-35C6-B544F0B714B7}"/>
              </a:ext>
            </a:extLst>
          </p:cNvPr>
          <p:cNvSpPr/>
          <p:nvPr userDrawn="1"/>
        </p:nvSpPr>
        <p:spPr>
          <a:xfrm>
            <a:off x="-358547" y="432788"/>
            <a:ext cx="717094" cy="901375"/>
          </a:xfrm>
          <a:prstGeom prst="ellipse">
            <a:avLst/>
          </a:prstGeom>
          <a:solidFill>
            <a:schemeClr val="tx2">
              <a:alpha val="184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BA70F4E-42E7-73E7-041E-BB12EABBEB9F}"/>
              </a:ext>
            </a:extLst>
          </p:cNvPr>
          <p:cNvSpPr/>
          <p:nvPr userDrawn="1"/>
        </p:nvSpPr>
        <p:spPr>
          <a:xfrm>
            <a:off x="787439" y="628760"/>
            <a:ext cx="427540" cy="537410"/>
          </a:xfrm>
          <a:prstGeom prst="ellipse">
            <a:avLst/>
          </a:prstGeom>
          <a:solidFill>
            <a:schemeClr val="accent3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A58589A-F5CD-A2F9-BC9F-664B39BF145C}"/>
              </a:ext>
            </a:extLst>
          </p:cNvPr>
          <p:cNvSpPr/>
          <p:nvPr userDrawn="1"/>
        </p:nvSpPr>
        <p:spPr>
          <a:xfrm>
            <a:off x="206335" y="707741"/>
            <a:ext cx="291807" cy="366796"/>
          </a:xfrm>
          <a:prstGeom prst="ellipse">
            <a:avLst/>
          </a:prstGeom>
          <a:solidFill>
            <a:schemeClr val="accent1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8F693E82-014A-FB7D-9CD1-156E7B9FB1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2302" y="1900893"/>
            <a:ext cx="7960212" cy="31610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052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61A36F94-0B8C-3E60-D55E-421A041F6A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43460" y="1193767"/>
            <a:ext cx="7946467" cy="656222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defRPr lang="fr-FR" sz="1579" b="0" i="0" kern="1200" cap="all" spc="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du chapitre</a:t>
            </a:r>
            <a:endParaRPr lang="en-GB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B7446B0-7937-BC6A-1C69-2D6852582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9317" y="1353327"/>
            <a:ext cx="291722" cy="50350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579" b="0" i="0" kern="1200" cap="all" spc="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endParaRPr lang="en-GB" dirty="0"/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F9796AE2-3618-8C94-B4B0-C141ABFB17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2302" y="3770614"/>
            <a:ext cx="7960212" cy="31610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052" cap="all" baseline="0">
                <a:solidFill>
                  <a:srgbClr val="14615F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B2194973-1663-5C5E-FB58-E7EE5081A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43460" y="3063488"/>
            <a:ext cx="7946467" cy="656222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defRPr lang="fr-FR" sz="1579" b="0" i="0" kern="1200" cap="all" spc="0" baseline="0" dirty="0" smtClean="0">
                <a:solidFill>
                  <a:srgbClr val="14615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du chapitre</a:t>
            </a:r>
            <a:endParaRPr lang="en-GB" dirty="0"/>
          </a:p>
        </p:txBody>
      </p:sp>
      <p:sp>
        <p:nvSpPr>
          <p:cNvPr id="53" name="Espace réservé du texte 28">
            <a:extLst>
              <a:ext uri="{FF2B5EF4-FFF2-40B4-BE49-F238E27FC236}">
                <a16:creationId xmlns:a16="http://schemas.microsoft.com/office/drawing/2014/main" id="{385FD388-C237-E66A-8D28-2A4A39D863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9317" y="3223048"/>
            <a:ext cx="291722" cy="50350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579" b="0" i="0" kern="1200" cap="all" spc="0" baseline="0" dirty="0" smtClean="0">
                <a:solidFill>
                  <a:srgbClr val="14615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endParaRPr lang="en-GB" dirty="0"/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860E2786-2417-E0F8-B1D1-B3AB7E4019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2302" y="5703625"/>
            <a:ext cx="7960212" cy="31610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052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6" name="Espace réservé du texte 25">
            <a:extLst>
              <a:ext uri="{FF2B5EF4-FFF2-40B4-BE49-F238E27FC236}">
                <a16:creationId xmlns:a16="http://schemas.microsoft.com/office/drawing/2014/main" id="{363892B4-C7A3-C476-0546-3C72509212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43460" y="4996498"/>
            <a:ext cx="7946467" cy="656222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defRPr lang="fr-FR" sz="1579" b="0" i="0" kern="1200" cap="all" spc="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du chapitre</a:t>
            </a:r>
            <a:endParaRPr lang="en-GB" dirty="0"/>
          </a:p>
        </p:txBody>
      </p:sp>
      <p:sp>
        <p:nvSpPr>
          <p:cNvPr id="57" name="Espace réservé du texte 28">
            <a:extLst>
              <a:ext uri="{FF2B5EF4-FFF2-40B4-BE49-F238E27FC236}">
                <a16:creationId xmlns:a16="http://schemas.microsoft.com/office/drawing/2014/main" id="{0E165FBC-0174-0116-6200-8E3FC2480D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39317" y="5156058"/>
            <a:ext cx="291722" cy="50350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579" b="0" i="0" kern="1200" cap="all" spc="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endParaRPr lang="en-GB" dirty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F7AAABED-9786-E4DE-7826-F4DEAEF67D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82205" y="2239904"/>
            <a:ext cx="8041134" cy="769967"/>
          </a:xfrm>
        </p:spPr>
        <p:txBody>
          <a:bodyPr>
            <a:normAutofit/>
          </a:bodyPr>
          <a:lstStyle>
            <a:lvl1pPr marL="167069" indent="-167069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052"/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03A8845C-6A1F-263C-8B4B-A330C0A734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82205" y="4087824"/>
            <a:ext cx="8029997" cy="853963"/>
          </a:xfrm>
        </p:spPr>
        <p:txBody>
          <a:bodyPr/>
          <a:lstStyle>
            <a:lvl1pPr marL="150362" indent="-150362">
              <a:buClr>
                <a:srgbClr val="14615F"/>
              </a:buClr>
              <a:buFont typeface="Arial" panose="020B0604020202020204" pitchFamily="34" charset="0"/>
              <a:buChar char="•"/>
              <a:defRPr lang="fr-FR" sz="1052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diapositive</a:t>
            </a:r>
            <a:endParaRPr lang="en-GB" dirty="0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FA170171-FB76-2B3D-5EFF-6686C473A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82205" y="6047740"/>
            <a:ext cx="8029997" cy="839964"/>
          </a:xfrm>
        </p:spPr>
        <p:txBody>
          <a:bodyPr>
            <a:normAutofit/>
          </a:bodyPr>
          <a:lstStyle>
            <a:lvl1pPr marL="150362" indent="-150362">
              <a:buFont typeface="Arial" panose="020B0604020202020204" pitchFamily="34" charset="0"/>
              <a:buChar char="•"/>
              <a:defRPr sz="1052"/>
            </a:lvl1pPr>
          </a:lstStyle>
          <a:p>
            <a:pPr lvl="0"/>
            <a:r>
              <a:rPr lang="fr-FR" dirty="0"/>
              <a:t>Titre de la diapositive</a:t>
            </a:r>
            <a:endParaRPr lang="en-GB" dirty="0"/>
          </a:p>
        </p:txBody>
      </p: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2E7C9600-522A-BD7D-3295-7F9D097588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17199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e libre 27">
            <a:extLst>
              <a:ext uri="{FF2B5EF4-FFF2-40B4-BE49-F238E27FC236}">
                <a16:creationId xmlns:a16="http://schemas.microsoft.com/office/drawing/2014/main" id="{7120D7CB-14E1-D4B6-3233-A358A1135A82}"/>
              </a:ext>
            </a:extLst>
          </p:cNvPr>
          <p:cNvSpPr/>
          <p:nvPr userDrawn="1"/>
        </p:nvSpPr>
        <p:spPr>
          <a:xfrm>
            <a:off x="-5569" y="5225605"/>
            <a:ext cx="1856498" cy="2342611"/>
          </a:xfrm>
          <a:custGeom>
            <a:avLst/>
            <a:gdLst>
              <a:gd name="connsiteX0" fmla="*/ 0 w 2116986"/>
              <a:gd name="connsiteY0" fmla="*/ 0 h 2125174"/>
              <a:gd name="connsiteX1" fmla="*/ 108287 w 2116986"/>
              <a:gd name="connsiteY1" fmla="*/ 14444 h 2125174"/>
              <a:gd name="connsiteX2" fmla="*/ 2089797 w 2116986"/>
              <a:gd name="connsiteY2" fmla="*/ 1947022 h 2125174"/>
              <a:gd name="connsiteX3" fmla="*/ 2116986 w 2116986"/>
              <a:gd name="connsiteY3" fmla="*/ 2125174 h 2125174"/>
              <a:gd name="connsiteX4" fmla="*/ 0 w 2116986"/>
              <a:gd name="connsiteY4" fmla="*/ 2125174 h 2125174"/>
              <a:gd name="connsiteX5" fmla="*/ 0 w 2116986"/>
              <a:gd name="connsiteY5" fmla="*/ 0 h 21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86" h="2125174">
                <a:moveTo>
                  <a:pt x="0" y="0"/>
                </a:moveTo>
                <a:lnTo>
                  <a:pt x="108287" y="14444"/>
                </a:lnTo>
                <a:cubicBezTo>
                  <a:pt x="1101149" y="191794"/>
                  <a:pt x="1888378" y="962713"/>
                  <a:pt x="2089797" y="1947022"/>
                </a:cubicBezTo>
                <a:lnTo>
                  <a:pt x="2116986" y="2125174"/>
                </a:lnTo>
                <a:lnTo>
                  <a:pt x="0" y="21251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40357C2-07D6-4B97-0011-18CB89486559}"/>
              </a:ext>
            </a:extLst>
          </p:cNvPr>
          <p:cNvSpPr/>
          <p:nvPr userDrawn="1"/>
        </p:nvSpPr>
        <p:spPr>
          <a:xfrm>
            <a:off x="1090885" y="5105757"/>
            <a:ext cx="208553" cy="2621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725759E-794B-5314-9AF9-8E788F81EEBE}"/>
              </a:ext>
            </a:extLst>
          </p:cNvPr>
          <p:cNvSpPr/>
          <p:nvPr userDrawn="1"/>
        </p:nvSpPr>
        <p:spPr>
          <a:xfrm>
            <a:off x="419472" y="5284616"/>
            <a:ext cx="365672" cy="459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1365A-40EE-934F-80DF-FCF8F970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50981" y="227757"/>
            <a:ext cx="7919657" cy="97895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157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3AE5AF-A680-E34A-BD22-4BB327B6CC2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438955" y="7124616"/>
            <a:ext cx="906952" cy="287256"/>
          </a:xfrm>
        </p:spPr>
        <p:txBody>
          <a:bodyPr/>
          <a:lstStyle>
            <a:lvl1pPr>
              <a:defRPr sz="877"/>
            </a:lvl1pPr>
          </a:lstStyle>
          <a:p>
            <a:fld id="{A275476B-C3D2-D846-9282-38BDA4E4D85D}" type="datetime1">
              <a:rPr lang="fr-FR" smtClean="0"/>
              <a:pPr/>
              <a:t>20/02/2024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94E2-55F7-6049-87BD-30C71FCAEF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47615-4B1A-BB3B-6FEE-A9476CE6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29BC3733-D00A-13C3-35C6-B544F0B714B7}"/>
              </a:ext>
            </a:extLst>
          </p:cNvPr>
          <p:cNvSpPr/>
          <p:nvPr userDrawn="1"/>
        </p:nvSpPr>
        <p:spPr>
          <a:xfrm>
            <a:off x="-358547" y="432788"/>
            <a:ext cx="717094" cy="901375"/>
          </a:xfrm>
          <a:prstGeom prst="ellipse">
            <a:avLst/>
          </a:prstGeom>
          <a:solidFill>
            <a:schemeClr val="accent4">
              <a:alpha val="184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accent6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BA70F4E-42E7-73E7-041E-BB12EABBEB9F}"/>
              </a:ext>
            </a:extLst>
          </p:cNvPr>
          <p:cNvSpPr/>
          <p:nvPr userDrawn="1"/>
        </p:nvSpPr>
        <p:spPr>
          <a:xfrm>
            <a:off x="787439" y="628760"/>
            <a:ext cx="427540" cy="537410"/>
          </a:xfrm>
          <a:prstGeom prst="ellipse">
            <a:avLst/>
          </a:prstGeom>
          <a:solidFill>
            <a:schemeClr val="accent6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A58589A-F5CD-A2F9-BC9F-664B39BF145C}"/>
              </a:ext>
            </a:extLst>
          </p:cNvPr>
          <p:cNvSpPr/>
          <p:nvPr userDrawn="1"/>
        </p:nvSpPr>
        <p:spPr>
          <a:xfrm>
            <a:off x="206335" y="707741"/>
            <a:ext cx="291807" cy="366796"/>
          </a:xfrm>
          <a:prstGeom prst="ellipse">
            <a:avLst/>
          </a:prstGeom>
          <a:solidFill>
            <a:schemeClr val="accent5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Espace réservé du texte 5">
            <a:extLst>
              <a:ext uri="{FF2B5EF4-FFF2-40B4-BE49-F238E27FC236}">
                <a16:creationId xmlns:a16="http://schemas.microsoft.com/office/drawing/2014/main" id="{8F693E82-014A-FB7D-9CD1-156E7B9FB1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2302" y="1900893"/>
            <a:ext cx="7960212" cy="31610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052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61A36F94-0B8C-3E60-D55E-421A041F6A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43460" y="1193767"/>
            <a:ext cx="7946467" cy="656222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defRPr lang="fr-FR" sz="1579" b="0" i="0" kern="1200" cap="all" spc="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du chapitre</a:t>
            </a:r>
            <a:endParaRPr lang="en-GB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EB7446B0-7937-BC6A-1C69-2D68525820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9317" y="1353327"/>
            <a:ext cx="291722" cy="50350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579" b="0" i="0" kern="1200" cap="all" spc="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endParaRPr lang="en-GB" dirty="0"/>
          </a:p>
        </p:txBody>
      </p:sp>
      <p:sp>
        <p:nvSpPr>
          <p:cNvPr id="51" name="Espace réservé du texte 5">
            <a:extLst>
              <a:ext uri="{FF2B5EF4-FFF2-40B4-BE49-F238E27FC236}">
                <a16:creationId xmlns:a16="http://schemas.microsoft.com/office/drawing/2014/main" id="{F9796AE2-3618-8C94-B4B0-C141ABFB17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32302" y="3770614"/>
            <a:ext cx="7960212" cy="31610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052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2" name="Espace réservé du texte 25">
            <a:extLst>
              <a:ext uri="{FF2B5EF4-FFF2-40B4-BE49-F238E27FC236}">
                <a16:creationId xmlns:a16="http://schemas.microsoft.com/office/drawing/2014/main" id="{B2194973-1663-5C5E-FB58-E7EE5081A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43460" y="3063488"/>
            <a:ext cx="7946467" cy="656222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defRPr lang="fr-FR" sz="1579" b="0" i="0" kern="1200" cap="all" spc="0" baseline="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du chapitre</a:t>
            </a:r>
            <a:endParaRPr lang="en-GB" dirty="0"/>
          </a:p>
        </p:txBody>
      </p:sp>
      <p:sp>
        <p:nvSpPr>
          <p:cNvPr id="53" name="Espace réservé du texte 28">
            <a:extLst>
              <a:ext uri="{FF2B5EF4-FFF2-40B4-BE49-F238E27FC236}">
                <a16:creationId xmlns:a16="http://schemas.microsoft.com/office/drawing/2014/main" id="{385FD388-C237-E66A-8D28-2A4A39D863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9317" y="3223048"/>
            <a:ext cx="291722" cy="50350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579" b="0" i="0" kern="1200" cap="all" spc="0" baseline="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endParaRPr lang="en-GB" dirty="0"/>
          </a:p>
        </p:txBody>
      </p:sp>
      <p:sp>
        <p:nvSpPr>
          <p:cNvPr id="55" name="Espace réservé du texte 5">
            <a:extLst>
              <a:ext uri="{FF2B5EF4-FFF2-40B4-BE49-F238E27FC236}">
                <a16:creationId xmlns:a16="http://schemas.microsoft.com/office/drawing/2014/main" id="{860E2786-2417-E0F8-B1D1-B3AB7E4019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2302" y="5703625"/>
            <a:ext cx="7960212" cy="31610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052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56" name="Espace réservé du texte 25">
            <a:extLst>
              <a:ext uri="{FF2B5EF4-FFF2-40B4-BE49-F238E27FC236}">
                <a16:creationId xmlns:a16="http://schemas.microsoft.com/office/drawing/2014/main" id="{363892B4-C7A3-C476-0546-3C72509212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43460" y="4996498"/>
            <a:ext cx="7946467" cy="656222"/>
          </a:xfrm>
          <a:prstGeom prst="rect">
            <a:avLst/>
          </a:prstGeom>
        </p:spPr>
        <p:txBody>
          <a:bodyPr lIns="36000" tIns="36000" rIns="36000" bIns="36000" anchor="b">
            <a:noAutofit/>
          </a:bodyPr>
          <a:lstStyle>
            <a:lvl1pPr>
              <a:defRPr lang="fr-FR" sz="1579" b="0" i="0" kern="1200" cap="all" spc="0" baseline="0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 du chapitre</a:t>
            </a:r>
            <a:endParaRPr lang="en-GB" dirty="0"/>
          </a:p>
        </p:txBody>
      </p:sp>
      <p:sp>
        <p:nvSpPr>
          <p:cNvPr id="57" name="Espace réservé du texte 28">
            <a:extLst>
              <a:ext uri="{FF2B5EF4-FFF2-40B4-BE49-F238E27FC236}">
                <a16:creationId xmlns:a16="http://schemas.microsoft.com/office/drawing/2014/main" id="{0E165FBC-0174-0116-6200-8E3FC2480D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39317" y="5156058"/>
            <a:ext cx="291722" cy="503501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lang="en-GB" sz="1579" b="0" i="0" kern="1200" cap="all" spc="0" baseline="0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1</a:t>
            </a:r>
            <a:endParaRPr lang="en-GB" dirty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F7AAABED-9786-E4DE-7826-F4DEAEF67D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82205" y="2239904"/>
            <a:ext cx="8041134" cy="769967"/>
          </a:xfrm>
        </p:spPr>
        <p:txBody>
          <a:bodyPr>
            <a:normAutofit/>
          </a:bodyPr>
          <a:lstStyle>
            <a:lvl1pPr marL="167069" indent="-167069"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052"/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03A8845C-6A1F-263C-8B4B-A330C0A734F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82205" y="4087824"/>
            <a:ext cx="8029997" cy="853963"/>
          </a:xfrm>
        </p:spPr>
        <p:txBody>
          <a:bodyPr/>
          <a:lstStyle>
            <a:lvl1pPr marL="150362" indent="-150362">
              <a:buClr>
                <a:schemeClr val="accent6"/>
              </a:buClr>
              <a:buFont typeface="Arial" panose="020B0604020202020204" pitchFamily="34" charset="0"/>
              <a:buChar char="•"/>
              <a:defRPr lang="fr-FR" sz="1052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 de la diapositive</a:t>
            </a:r>
            <a:endParaRPr lang="en-GB" dirty="0"/>
          </a:p>
        </p:txBody>
      </p:sp>
      <p:sp>
        <p:nvSpPr>
          <p:cNvPr id="69" name="Espace réservé du texte 68">
            <a:extLst>
              <a:ext uri="{FF2B5EF4-FFF2-40B4-BE49-F238E27FC236}">
                <a16:creationId xmlns:a16="http://schemas.microsoft.com/office/drawing/2014/main" id="{FA170171-FB76-2B3D-5EFF-6686C473A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82205" y="6047740"/>
            <a:ext cx="8029997" cy="839964"/>
          </a:xfrm>
        </p:spPr>
        <p:txBody>
          <a:bodyPr>
            <a:normAutofit/>
          </a:bodyPr>
          <a:lstStyle>
            <a:lvl1pPr marL="150362" indent="-150362">
              <a:buClr>
                <a:schemeClr val="accent5"/>
              </a:buClr>
              <a:buFont typeface="Arial" panose="020B0604020202020204" pitchFamily="34" charset="0"/>
              <a:buChar char="•"/>
              <a:defRPr sz="1052"/>
            </a:lvl1pPr>
          </a:lstStyle>
          <a:p>
            <a:pPr lvl="0"/>
            <a:r>
              <a:rPr lang="fr-FR" dirty="0"/>
              <a:t>Titre de la diapositive</a:t>
            </a:r>
            <a:endParaRPr lang="en-GB" dirty="0"/>
          </a:p>
        </p:txBody>
      </p:sp>
      <p:sp>
        <p:nvSpPr>
          <p:cNvPr id="25" name="Espace réservé du pied de page 4">
            <a:extLst>
              <a:ext uri="{FF2B5EF4-FFF2-40B4-BE49-F238E27FC236}">
                <a16:creationId xmlns:a16="http://schemas.microsoft.com/office/drawing/2014/main" id="{39E3AFFA-2393-9415-A1EE-1F312FAD2E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4293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4BA55653-1BF7-5849-9C8B-AECAB3771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5935" y="2789038"/>
            <a:ext cx="4564432" cy="19079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508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nom chapitre 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1E31FB1-8A95-E041-9FC2-E5DDE51FDF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5935" y="4726954"/>
            <a:ext cx="4564432" cy="542319"/>
          </a:xfrm>
          <a:prstGeom prst="rect">
            <a:avLst/>
          </a:prstGeom>
        </p:spPr>
        <p:txBody>
          <a:bodyPr lIns="36000" tIns="0" rIns="36000">
            <a:normAutofit/>
          </a:bodyPr>
          <a:lstStyle>
            <a:lvl1pPr marL="0" indent="0">
              <a:buNone/>
              <a:defRPr sz="1754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21" name="Espace réservé du contenu 9">
            <a:extLst>
              <a:ext uri="{FF2B5EF4-FFF2-40B4-BE49-F238E27FC236}">
                <a16:creationId xmlns:a16="http://schemas.microsoft.com/office/drawing/2014/main" id="{8E8C8DDF-4811-1640-BCA5-A7BBEFC27D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41800" y="-1"/>
            <a:ext cx="1681339" cy="46969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7979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6C7ADC-379F-254D-A74E-A5985FB1BC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88699-95DA-DF4E-B94F-9C25B1A2DC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A8FCFF0E-15E4-89F0-B41B-CC09CAE5B9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407368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4BA55653-1BF7-5849-9C8B-AECAB3771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5935" y="2789038"/>
            <a:ext cx="4564432" cy="19079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508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nom chapitre 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1" name="Espace réservé du contenu 9">
            <a:extLst>
              <a:ext uri="{FF2B5EF4-FFF2-40B4-BE49-F238E27FC236}">
                <a16:creationId xmlns:a16="http://schemas.microsoft.com/office/drawing/2014/main" id="{8E8C8DDF-4811-1640-BCA5-A7BBEFC27D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41800" y="-1"/>
            <a:ext cx="1681339" cy="46969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7979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6C7ADC-379F-254D-A74E-A5985FB1BC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88699-95DA-DF4E-B94F-9C25B1A2DC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4E0C06-EFBF-2E67-74BA-F28240A0F72A}"/>
              </a:ext>
            </a:extLst>
          </p:cNvPr>
          <p:cNvSpPr/>
          <p:nvPr userDrawn="1"/>
        </p:nvSpPr>
        <p:spPr>
          <a:xfrm>
            <a:off x="5530973" y="1039410"/>
            <a:ext cx="608467" cy="764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3D89298-A091-9998-9E53-83044C9F0B7A}"/>
              </a:ext>
            </a:extLst>
          </p:cNvPr>
          <p:cNvSpPr/>
          <p:nvPr userDrawn="1"/>
        </p:nvSpPr>
        <p:spPr>
          <a:xfrm>
            <a:off x="4082120" y="5971117"/>
            <a:ext cx="222449" cy="2796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A2BA1F8-439B-2467-FF5F-94FD29217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FA546056-E383-EA35-444A-B846DFB465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89B63B-1787-7DA0-077A-57F4629E73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5935" y="4726954"/>
            <a:ext cx="4564432" cy="542319"/>
          </a:xfrm>
          <a:prstGeom prst="rect">
            <a:avLst/>
          </a:prstGeom>
        </p:spPr>
        <p:txBody>
          <a:bodyPr lIns="36000" tIns="0" rIns="36000">
            <a:normAutofit/>
          </a:bodyPr>
          <a:lstStyle>
            <a:lvl1pPr marL="0" indent="0">
              <a:buNone/>
              <a:defRPr sz="1754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841931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4BA55653-1BF7-5849-9C8B-AECAB3771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5935" y="2789038"/>
            <a:ext cx="4564432" cy="19079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508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nom chapitre 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1" name="Espace réservé du contenu 9">
            <a:extLst>
              <a:ext uri="{FF2B5EF4-FFF2-40B4-BE49-F238E27FC236}">
                <a16:creationId xmlns:a16="http://schemas.microsoft.com/office/drawing/2014/main" id="{8E8C8DDF-4811-1640-BCA5-A7BBEFC27D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41800" y="-1"/>
            <a:ext cx="1681339" cy="46969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7979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6C7ADC-379F-254D-A74E-A5985FB1BC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88699-95DA-DF4E-B94F-9C25B1A2DC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4E0C06-EFBF-2E67-74BA-F28240A0F72A}"/>
              </a:ext>
            </a:extLst>
          </p:cNvPr>
          <p:cNvSpPr/>
          <p:nvPr userDrawn="1"/>
        </p:nvSpPr>
        <p:spPr>
          <a:xfrm>
            <a:off x="5530973" y="1039410"/>
            <a:ext cx="608467" cy="7648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3D89298-A091-9998-9E53-83044C9F0B7A}"/>
              </a:ext>
            </a:extLst>
          </p:cNvPr>
          <p:cNvSpPr/>
          <p:nvPr userDrawn="1"/>
        </p:nvSpPr>
        <p:spPr>
          <a:xfrm>
            <a:off x="4082120" y="5971117"/>
            <a:ext cx="222449" cy="2796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A2BA1F8-439B-2467-FF5F-94FD29217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FA546056-E383-EA35-444A-B846DFB465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FED8D60-2B01-100D-C533-24B38BD090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5935" y="4726954"/>
            <a:ext cx="4564432" cy="542319"/>
          </a:xfrm>
          <a:prstGeom prst="rect">
            <a:avLst/>
          </a:prstGeom>
        </p:spPr>
        <p:txBody>
          <a:bodyPr lIns="36000" tIns="0" rIns="36000">
            <a:normAutofit/>
          </a:bodyPr>
          <a:lstStyle>
            <a:lvl1pPr marL="0" indent="0">
              <a:buNone/>
              <a:defRPr sz="1754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2739191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>
            <a:extLst>
              <a:ext uri="{FF2B5EF4-FFF2-40B4-BE49-F238E27FC236}">
                <a16:creationId xmlns:a16="http://schemas.microsoft.com/office/drawing/2014/main" id="{4BA55653-1BF7-5849-9C8B-AECAB3771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95935" y="2789038"/>
            <a:ext cx="4564432" cy="190791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508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nom chapitre </a:t>
            </a:r>
            <a:br>
              <a:rPr lang="fr-FR" dirty="0"/>
            </a:br>
            <a:r>
              <a:rPr lang="fr-FR" dirty="0"/>
              <a:t>2 lignes</a:t>
            </a:r>
          </a:p>
        </p:txBody>
      </p:sp>
      <p:sp>
        <p:nvSpPr>
          <p:cNvPr id="21" name="Espace réservé du contenu 9">
            <a:extLst>
              <a:ext uri="{FF2B5EF4-FFF2-40B4-BE49-F238E27FC236}">
                <a16:creationId xmlns:a16="http://schemas.microsoft.com/office/drawing/2014/main" id="{8E8C8DDF-4811-1640-BCA5-A7BBEFC27D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41800" y="-1"/>
            <a:ext cx="1681339" cy="469695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7979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6C7ADC-379F-254D-A74E-A5985FB1BC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88699-95DA-DF4E-B94F-9C25B1A2DC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84E0C06-EFBF-2E67-74BA-F28240A0F72A}"/>
              </a:ext>
            </a:extLst>
          </p:cNvPr>
          <p:cNvSpPr/>
          <p:nvPr userDrawn="1"/>
        </p:nvSpPr>
        <p:spPr>
          <a:xfrm>
            <a:off x="5530973" y="1039410"/>
            <a:ext cx="608467" cy="7648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3D89298-A091-9998-9E53-83044C9F0B7A}"/>
              </a:ext>
            </a:extLst>
          </p:cNvPr>
          <p:cNvSpPr/>
          <p:nvPr userDrawn="1"/>
        </p:nvSpPr>
        <p:spPr>
          <a:xfrm>
            <a:off x="4082120" y="5971117"/>
            <a:ext cx="222449" cy="2796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0" name="Image 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A2BA1F8-439B-2467-FF5F-94FD292178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FA546056-E383-EA35-444A-B846DFB465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FED8D60-2B01-100D-C533-24B38BD090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5935" y="4726954"/>
            <a:ext cx="4564432" cy="542319"/>
          </a:xfrm>
          <a:prstGeom prst="rect">
            <a:avLst/>
          </a:prstGeom>
        </p:spPr>
        <p:txBody>
          <a:bodyPr lIns="36000" tIns="0" rIns="36000">
            <a:normAutofit/>
          </a:bodyPr>
          <a:lstStyle>
            <a:lvl1pPr marL="0" indent="0">
              <a:buNone/>
              <a:defRPr sz="1754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127659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9787B4BC-BC92-698B-CD0B-569D177E2F54}"/>
              </a:ext>
            </a:extLst>
          </p:cNvPr>
          <p:cNvSpPr/>
          <p:nvPr userDrawn="1"/>
        </p:nvSpPr>
        <p:spPr>
          <a:xfrm>
            <a:off x="-5569" y="5225605"/>
            <a:ext cx="1856498" cy="2342611"/>
          </a:xfrm>
          <a:custGeom>
            <a:avLst/>
            <a:gdLst>
              <a:gd name="connsiteX0" fmla="*/ 0 w 2116986"/>
              <a:gd name="connsiteY0" fmla="*/ 0 h 2125174"/>
              <a:gd name="connsiteX1" fmla="*/ 108287 w 2116986"/>
              <a:gd name="connsiteY1" fmla="*/ 14444 h 2125174"/>
              <a:gd name="connsiteX2" fmla="*/ 2089797 w 2116986"/>
              <a:gd name="connsiteY2" fmla="*/ 1947022 h 2125174"/>
              <a:gd name="connsiteX3" fmla="*/ 2116986 w 2116986"/>
              <a:gd name="connsiteY3" fmla="*/ 2125174 h 2125174"/>
              <a:gd name="connsiteX4" fmla="*/ 0 w 2116986"/>
              <a:gd name="connsiteY4" fmla="*/ 2125174 h 2125174"/>
              <a:gd name="connsiteX5" fmla="*/ 0 w 2116986"/>
              <a:gd name="connsiteY5" fmla="*/ 0 h 21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86" h="2125174">
                <a:moveTo>
                  <a:pt x="0" y="0"/>
                </a:moveTo>
                <a:lnTo>
                  <a:pt x="108287" y="14444"/>
                </a:lnTo>
                <a:cubicBezTo>
                  <a:pt x="1101149" y="191794"/>
                  <a:pt x="1888378" y="962713"/>
                  <a:pt x="2089797" y="1947022"/>
                </a:cubicBezTo>
                <a:lnTo>
                  <a:pt x="2116986" y="2125174"/>
                </a:lnTo>
                <a:lnTo>
                  <a:pt x="0" y="21251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1365A-40EE-934F-80DF-FCF8F970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929" y="227757"/>
            <a:ext cx="8019709" cy="97895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157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titre ici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C940E2-5EFD-7CA5-ABBE-4100504DFCE0}"/>
              </a:ext>
            </a:extLst>
          </p:cNvPr>
          <p:cNvSpPr/>
          <p:nvPr userDrawn="1"/>
        </p:nvSpPr>
        <p:spPr>
          <a:xfrm>
            <a:off x="1090885" y="5105757"/>
            <a:ext cx="208553" cy="262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3D5F53-6D64-FFE5-C4CC-7FDA5F9D521A}"/>
              </a:ext>
            </a:extLst>
          </p:cNvPr>
          <p:cNvSpPr/>
          <p:nvPr userDrawn="1"/>
        </p:nvSpPr>
        <p:spPr>
          <a:xfrm>
            <a:off x="419472" y="5284616"/>
            <a:ext cx="365672" cy="459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94E2-55F7-6049-87BD-30C71FCAEFA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47615-4B1A-BB3B-6FEE-A9476CE6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5B48349-0FCF-CC7E-07FC-8538ABAEEC88}"/>
              </a:ext>
            </a:extLst>
          </p:cNvPr>
          <p:cNvSpPr/>
          <p:nvPr userDrawn="1"/>
        </p:nvSpPr>
        <p:spPr>
          <a:xfrm>
            <a:off x="-358547" y="432788"/>
            <a:ext cx="717094" cy="901375"/>
          </a:xfrm>
          <a:prstGeom prst="ellipse">
            <a:avLst/>
          </a:prstGeom>
          <a:solidFill>
            <a:schemeClr val="tx2">
              <a:alpha val="184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6E913B3-EC73-6118-DD91-8EA4FA93AFF5}"/>
              </a:ext>
            </a:extLst>
          </p:cNvPr>
          <p:cNvSpPr/>
          <p:nvPr userDrawn="1"/>
        </p:nvSpPr>
        <p:spPr>
          <a:xfrm>
            <a:off x="787439" y="628760"/>
            <a:ext cx="427540" cy="537410"/>
          </a:xfrm>
          <a:prstGeom prst="ellipse">
            <a:avLst/>
          </a:prstGeom>
          <a:solidFill>
            <a:schemeClr val="accent3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78ED6B-61C7-90DC-3C98-1DB6AFAC66CA}"/>
              </a:ext>
            </a:extLst>
          </p:cNvPr>
          <p:cNvSpPr/>
          <p:nvPr userDrawn="1"/>
        </p:nvSpPr>
        <p:spPr>
          <a:xfrm>
            <a:off x="206335" y="707741"/>
            <a:ext cx="291807" cy="366796"/>
          </a:xfrm>
          <a:prstGeom prst="ellipse">
            <a:avLst/>
          </a:prstGeom>
          <a:solidFill>
            <a:schemeClr val="accent1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634D7D-F5EF-4B09-0B19-6CCC48051C8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850929" y="1497935"/>
            <a:ext cx="8016723" cy="4591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50C37869-4B6D-02BC-41B2-17BBE10CA86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FADF620-8925-4680-89D6-67EFBA4017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7091646"/>
            <a:ext cx="1272523" cy="284565"/>
          </a:xfrm>
        </p:spPr>
        <p:txBody>
          <a:bodyPr/>
          <a:lstStyle/>
          <a:p>
            <a:r>
              <a:rPr lang="fr-FR" dirty="0"/>
              <a:t>Présentation cnr</a:t>
            </a:r>
          </a:p>
        </p:txBody>
      </p:sp>
    </p:spTree>
    <p:extLst>
      <p:ext uri="{BB962C8B-B14F-4D97-AF65-F5344CB8AC3E}">
        <p14:creationId xmlns:p14="http://schemas.microsoft.com/office/powerpoint/2010/main" val="329534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9787B4BC-BC92-698B-CD0B-569D177E2F54}"/>
              </a:ext>
            </a:extLst>
          </p:cNvPr>
          <p:cNvSpPr/>
          <p:nvPr userDrawn="1"/>
        </p:nvSpPr>
        <p:spPr>
          <a:xfrm>
            <a:off x="-5569" y="5225605"/>
            <a:ext cx="1856498" cy="2342611"/>
          </a:xfrm>
          <a:custGeom>
            <a:avLst/>
            <a:gdLst>
              <a:gd name="connsiteX0" fmla="*/ 0 w 2116986"/>
              <a:gd name="connsiteY0" fmla="*/ 0 h 2125174"/>
              <a:gd name="connsiteX1" fmla="*/ 108287 w 2116986"/>
              <a:gd name="connsiteY1" fmla="*/ 14444 h 2125174"/>
              <a:gd name="connsiteX2" fmla="*/ 2089797 w 2116986"/>
              <a:gd name="connsiteY2" fmla="*/ 1947022 h 2125174"/>
              <a:gd name="connsiteX3" fmla="*/ 2116986 w 2116986"/>
              <a:gd name="connsiteY3" fmla="*/ 2125174 h 2125174"/>
              <a:gd name="connsiteX4" fmla="*/ 0 w 2116986"/>
              <a:gd name="connsiteY4" fmla="*/ 2125174 h 2125174"/>
              <a:gd name="connsiteX5" fmla="*/ 0 w 2116986"/>
              <a:gd name="connsiteY5" fmla="*/ 0 h 21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86" h="2125174">
                <a:moveTo>
                  <a:pt x="0" y="0"/>
                </a:moveTo>
                <a:lnTo>
                  <a:pt x="108287" y="14444"/>
                </a:lnTo>
                <a:cubicBezTo>
                  <a:pt x="1101149" y="191794"/>
                  <a:pt x="1888378" y="962713"/>
                  <a:pt x="2089797" y="1947022"/>
                </a:cubicBezTo>
                <a:lnTo>
                  <a:pt x="2116986" y="2125174"/>
                </a:lnTo>
                <a:lnTo>
                  <a:pt x="0" y="21251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1365A-40EE-934F-80DF-FCF8F970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929" y="227757"/>
            <a:ext cx="8019709" cy="97895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157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titre ici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C940E2-5EFD-7CA5-ABBE-4100504DFCE0}"/>
              </a:ext>
            </a:extLst>
          </p:cNvPr>
          <p:cNvSpPr/>
          <p:nvPr userDrawn="1"/>
        </p:nvSpPr>
        <p:spPr>
          <a:xfrm>
            <a:off x="1090885" y="5105757"/>
            <a:ext cx="208553" cy="262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3D5F53-6D64-FFE5-C4CC-7FDA5F9D521A}"/>
              </a:ext>
            </a:extLst>
          </p:cNvPr>
          <p:cNvSpPr/>
          <p:nvPr userDrawn="1"/>
        </p:nvSpPr>
        <p:spPr>
          <a:xfrm>
            <a:off x="419472" y="5284616"/>
            <a:ext cx="365672" cy="459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94E2-55F7-6049-87BD-30C71FCAEFA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47615-4B1A-BB3B-6FEE-A9476CE6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5B48349-0FCF-CC7E-07FC-8538ABAEEC88}"/>
              </a:ext>
            </a:extLst>
          </p:cNvPr>
          <p:cNvSpPr/>
          <p:nvPr userDrawn="1"/>
        </p:nvSpPr>
        <p:spPr>
          <a:xfrm>
            <a:off x="-358547" y="432788"/>
            <a:ext cx="717094" cy="901375"/>
          </a:xfrm>
          <a:prstGeom prst="ellipse">
            <a:avLst/>
          </a:prstGeom>
          <a:solidFill>
            <a:schemeClr val="tx2">
              <a:alpha val="184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6E913B3-EC73-6118-DD91-8EA4FA93AFF5}"/>
              </a:ext>
            </a:extLst>
          </p:cNvPr>
          <p:cNvSpPr/>
          <p:nvPr userDrawn="1"/>
        </p:nvSpPr>
        <p:spPr>
          <a:xfrm>
            <a:off x="787439" y="628760"/>
            <a:ext cx="427540" cy="537410"/>
          </a:xfrm>
          <a:prstGeom prst="ellipse">
            <a:avLst/>
          </a:prstGeom>
          <a:solidFill>
            <a:schemeClr val="accent3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78ED6B-61C7-90DC-3C98-1DB6AFAC66CA}"/>
              </a:ext>
            </a:extLst>
          </p:cNvPr>
          <p:cNvSpPr/>
          <p:nvPr userDrawn="1"/>
        </p:nvSpPr>
        <p:spPr>
          <a:xfrm>
            <a:off x="206335" y="707741"/>
            <a:ext cx="291807" cy="366796"/>
          </a:xfrm>
          <a:prstGeom prst="ellipse">
            <a:avLst/>
          </a:prstGeom>
          <a:solidFill>
            <a:schemeClr val="accent1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634D7D-F5EF-4B09-0B19-6CCC48051C8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850929" y="1497935"/>
            <a:ext cx="3936100" cy="4591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7FF89BDF-3806-1B15-8EA3-70D91BBC0E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3574" y="1497935"/>
            <a:ext cx="3826863" cy="4591803"/>
          </a:xfrm>
          <a:pattFill prst="wdDnDiag">
            <a:fgClr>
              <a:schemeClr val="accent3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16" name="Espace réservé de la date 1">
            <a:extLst>
              <a:ext uri="{FF2B5EF4-FFF2-40B4-BE49-F238E27FC236}">
                <a16:creationId xmlns:a16="http://schemas.microsoft.com/office/drawing/2014/main" id="{6866E5DB-8D71-5650-7E61-74418DEDA4D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E77F596-192A-5E16-15BC-AC971AF012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320643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+ Graphiq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9787B4BC-BC92-698B-CD0B-569D177E2F54}"/>
              </a:ext>
            </a:extLst>
          </p:cNvPr>
          <p:cNvSpPr/>
          <p:nvPr userDrawn="1"/>
        </p:nvSpPr>
        <p:spPr>
          <a:xfrm>
            <a:off x="-5569" y="5225605"/>
            <a:ext cx="1856498" cy="2342611"/>
          </a:xfrm>
          <a:custGeom>
            <a:avLst/>
            <a:gdLst>
              <a:gd name="connsiteX0" fmla="*/ 0 w 2116986"/>
              <a:gd name="connsiteY0" fmla="*/ 0 h 2125174"/>
              <a:gd name="connsiteX1" fmla="*/ 108287 w 2116986"/>
              <a:gd name="connsiteY1" fmla="*/ 14444 h 2125174"/>
              <a:gd name="connsiteX2" fmla="*/ 2089797 w 2116986"/>
              <a:gd name="connsiteY2" fmla="*/ 1947022 h 2125174"/>
              <a:gd name="connsiteX3" fmla="*/ 2116986 w 2116986"/>
              <a:gd name="connsiteY3" fmla="*/ 2125174 h 2125174"/>
              <a:gd name="connsiteX4" fmla="*/ 0 w 2116986"/>
              <a:gd name="connsiteY4" fmla="*/ 2125174 h 2125174"/>
              <a:gd name="connsiteX5" fmla="*/ 0 w 2116986"/>
              <a:gd name="connsiteY5" fmla="*/ 0 h 21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86" h="2125174">
                <a:moveTo>
                  <a:pt x="0" y="0"/>
                </a:moveTo>
                <a:lnTo>
                  <a:pt x="108287" y="14444"/>
                </a:lnTo>
                <a:cubicBezTo>
                  <a:pt x="1101149" y="191794"/>
                  <a:pt x="1888378" y="962713"/>
                  <a:pt x="2089797" y="1947022"/>
                </a:cubicBezTo>
                <a:lnTo>
                  <a:pt x="2116986" y="2125174"/>
                </a:lnTo>
                <a:lnTo>
                  <a:pt x="0" y="21251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1365A-40EE-934F-80DF-FCF8F970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929" y="227757"/>
            <a:ext cx="8019709" cy="97895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157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titre ici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C940E2-5EFD-7CA5-ABBE-4100504DFCE0}"/>
              </a:ext>
            </a:extLst>
          </p:cNvPr>
          <p:cNvSpPr/>
          <p:nvPr userDrawn="1"/>
        </p:nvSpPr>
        <p:spPr>
          <a:xfrm>
            <a:off x="1090885" y="5105757"/>
            <a:ext cx="208553" cy="262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3D5F53-6D64-FFE5-C4CC-7FDA5F9D521A}"/>
              </a:ext>
            </a:extLst>
          </p:cNvPr>
          <p:cNvSpPr/>
          <p:nvPr userDrawn="1"/>
        </p:nvSpPr>
        <p:spPr>
          <a:xfrm>
            <a:off x="419472" y="5284616"/>
            <a:ext cx="365672" cy="459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94E2-55F7-6049-87BD-30C71FCAEFA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47615-4B1A-BB3B-6FEE-A9476CE6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5B48349-0FCF-CC7E-07FC-8538ABAEEC88}"/>
              </a:ext>
            </a:extLst>
          </p:cNvPr>
          <p:cNvSpPr/>
          <p:nvPr userDrawn="1"/>
        </p:nvSpPr>
        <p:spPr>
          <a:xfrm>
            <a:off x="-358547" y="432788"/>
            <a:ext cx="717094" cy="901375"/>
          </a:xfrm>
          <a:prstGeom prst="ellipse">
            <a:avLst/>
          </a:prstGeom>
          <a:solidFill>
            <a:schemeClr val="tx2">
              <a:alpha val="184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6E913B3-EC73-6118-DD91-8EA4FA93AFF5}"/>
              </a:ext>
            </a:extLst>
          </p:cNvPr>
          <p:cNvSpPr/>
          <p:nvPr userDrawn="1"/>
        </p:nvSpPr>
        <p:spPr>
          <a:xfrm>
            <a:off x="787439" y="628760"/>
            <a:ext cx="427540" cy="537410"/>
          </a:xfrm>
          <a:prstGeom prst="ellipse">
            <a:avLst/>
          </a:prstGeom>
          <a:solidFill>
            <a:schemeClr val="accent3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78ED6B-61C7-90DC-3C98-1DB6AFAC66CA}"/>
              </a:ext>
            </a:extLst>
          </p:cNvPr>
          <p:cNvSpPr/>
          <p:nvPr userDrawn="1"/>
        </p:nvSpPr>
        <p:spPr>
          <a:xfrm>
            <a:off x="206335" y="707741"/>
            <a:ext cx="291807" cy="366796"/>
          </a:xfrm>
          <a:prstGeom prst="ellipse">
            <a:avLst/>
          </a:prstGeom>
          <a:solidFill>
            <a:schemeClr val="accent1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634D7D-F5EF-4B09-0B19-6CCC48051C8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850929" y="1497935"/>
            <a:ext cx="3936100" cy="4591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10792CF9-B88D-BA41-37D2-7164B0DD2B8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952890" y="1497935"/>
            <a:ext cx="3917547" cy="4591803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CA3ECFF4-813E-BF5E-4561-31D572F4298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45C49715-365A-651B-AA30-360A630A5D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titre du document</a:t>
            </a:r>
          </a:p>
        </p:txBody>
      </p:sp>
    </p:spTree>
    <p:extLst>
      <p:ext uri="{BB962C8B-B14F-4D97-AF65-F5344CB8AC3E}">
        <p14:creationId xmlns:p14="http://schemas.microsoft.com/office/powerpoint/2010/main" val="113963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02" y="512579"/>
            <a:ext cx="7861221" cy="479308"/>
          </a:xfrm>
        </p:spPr>
        <p:txBody>
          <a:bodyPr anchor="b">
            <a:noAutofit/>
          </a:bodyPr>
          <a:lstStyle>
            <a:lvl1pPr algn="l">
              <a:defRPr sz="2400" b="0" cap="all" baseline="0"/>
            </a:lvl1pPr>
          </a:lstStyle>
          <a:p>
            <a:r>
              <a:rPr lang="fr-FR" dirty="0"/>
              <a:t>Sommaire – </a:t>
            </a:r>
            <a:r>
              <a:rPr lang="fr-FR" dirty="0" err="1"/>
              <a:t>darwin</a:t>
            </a:r>
            <a:r>
              <a:rPr lang="fr-FR" dirty="0"/>
              <a:t> black 24pts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654" y="1787017"/>
            <a:ext cx="9289158" cy="288000"/>
          </a:xfrm>
        </p:spPr>
        <p:txBody>
          <a:bodyPr>
            <a:noAutofit/>
          </a:bodyPr>
          <a:lstStyle>
            <a:lvl1pPr marL="180975" indent="-180975" algn="l">
              <a:buClr>
                <a:schemeClr val="tx1">
                  <a:lumMod val="95000"/>
                  <a:lumOff val="5000"/>
                </a:schemeClr>
              </a:buClr>
              <a:buFont typeface="Darwin" panose="02000000000000000000" pitchFamily="50" charset="0"/>
              <a:buChar char="•"/>
              <a:defRPr sz="2000" cap="all" baseline="0">
                <a:solidFill>
                  <a:srgbClr val="C00000"/>
                </a:solidFill>
                <a:latin typeface="+mj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TITRE DE CHAPITRE – DARWIN 20PTS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17/11/2014   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5A76-091A-4468-98DE-01E84F0B973F}" type="slidenum">
              <a:rPr lang="fr-FR" smtClean="0"/>
              <a:t>‹N°›</a:t>
            </a:fld>
            <a:endParaRPr lang="fr-FR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0" y="1147255"/>
            <a:ext cx="1026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82" y="425124"/>
            <a:ext cx="1708029" cy="468000"/>
          </a:xfrm>
          <a:prstGeom prst="rect">
            <a:avLst/>
          </a:prstGeom>
        </p:spPr>
      </p:pic>
      <p:sp>
        <p:nvSpPr>
          <p:cNvPr id="25" name="Espace réservé du texte 24"/>
          <p:cNvSpPr>
            <a:spLocks noGrp="1"/>
          </p:cNvSpPr>
          <p:nvPr>
            <p:ph type="body" sz="quarter" idx="13" hasCustomPrompt="1"/>
          </p:nvPr>
        </p:nvSpPr>
        <p:spPr>
          <a:xfrm>
            <a:off x="1130698" y="2079044"/>
            <a:ext cx="9090113" cy="288000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– DARWIN BOLD 14PTS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 hasCustomPrompt="1"/>
          </p:nvPr>
        </p:nvSpPr>
        <p:spPr>
          <a:xfrm>
            <a:off x="931654" y="2379697"/>
            <a:ext cx="9289158" cy="828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fr-FR" dirty="0"/>
              <a:t>Titre de la diapositive - Darwin 14pts</a:t>
            </a:r>
          </a:p>
          <a:p>
            <a:pPr lvl="0"/>
            <a:r>
              <a:rPr lang="fr-FR" dirty="0"/>
              <a:t>Titre de la diapositive - Darwin 14pts</a:t>
            </a:r>
          </a:p>
          <a:p>
            <a:pPr lvl="0"/>
            <a:r>
              <a:rPr lang="fr-FR" dirty="0"/>
              <a:t>Titre de la diapositive - Darwin 14pts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15" hasCustomPrompt="1"/>
          </p:nvPr>
        </p:nvSpPr>
        <p:spPr>
          <a:xfrm>
            <a:off x="672185" y="1819952"/>
            <a:ext cx="288000" cy="288000"/>
          </a:xfrm>
        </p:spPr>
        <p:txBody>
          <a:bodyPr anchor="ctr">
            <a:noAutofit/>
          </a:bodyPr>
          <a:lstStyle>
            <a:lvl1pPr marL="0" indent="0" algn="l">
              <a:buNone/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6" hasCustomPrompt="1"/>
          </p:nvPr>
        </p:nvSpPr>
        <p:spPr>
          <a:xfrm>
            <a:off x="931654" y="3593622"/>
            <a:ext cx="9289157" cy="288000"/>
          </a:xfrm>
        </p:spPr>
        <p:txBody>
          <a:bodyPr>
            <a:noAutofit/>
          </a:bodyPr>
          <a:lstStyle>
            <a:lvl1pPr marL="180975" indent="-180975" algn="l">
              <a:buClr>
                <a:schemeClr val="tx1"/>
              </a:buClr>
              <a:buFont typeface="Darwin" panose="02000000000000000000" pitchFamily="50" charset="0"/>
              <a:buChar char="•"/>
              <a:defRPr sz="2000" cap="all" baseline="0">
                <a:solidFill>
                  <a:schemeClr val="accent2"/>
                </a:solidFill>
                <a:latin typeface="+mj-lt"/>
              </a:defRPr>
            </a:lvl1pPr>
            <a:lvl2pPr marL="503971" indent="0">
              <a:buNone/>
              <a:defRPr sz="2000">
                <a:latin typeface="+mj-lt"/>
              </a:defRPr>
            </a:lvl2pPr>
            <a:lvl3pPr marL="1007943" indent="0">
              <a:buNone/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fr-FR" dirty="0"/>
              <a:t>TITRE DE CHAPITRE – DARWIN 20PTS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17" hasCustomPrompt="1"/>
          </p:nvPr>
        </p:nvSpPr>
        <p:spPr>
          <a:xfrm>
            <a:off x="672185" y="3628126"/>
            <a:ext cx="288000" cy="288000"/>
          </a:xfrm>
        </p:spPr>
        <p:txBody>
          <a:bodyPr anchor="ctr">
            <a:noAutofit/>
          </a:bodyPr>
          <a:lstStyle>
            <a:lvl1pPr marL="0" indent="0" algn="l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30698" y="3897571"/>
            <a:ext cx="9090113" cy="288000"/>
          </a:xfrm>
        </p:spPr>
        <p:txBody>
          <a:bodyPr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- DARWIN  BOLD 14PTS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9" hasCustomPrompt="1"/>
          </p:nvPr>
        </p:nvSpPr>
        <p:spPr>
          <a:xfrm>
            <a:off x="931655" y="4207492"/>
            <a:ext cx="9289156" cy="828000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1pPr>
            <a:lvl2pPr marL="180000" indent="-180000">
              <a:lnSpc>
                <a:spcPct val="100000"/>
              </a:lnSpc>
              <a:buClr>
                <a:schemeClr val="accent2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2pPr>
            <a:lvl3pPr marL="180000" indent="-180000">
              <a:lnSpc>
                <a:spcPct val="100000"/>
              </a:lnSpc>
              <a:buClr>
                <a:schemeClr val="accent2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3pPr>
            <a:lvl4pPr marL="180000" indent="-180000">
              <a:lnSpc>
                <a:spcPct val="100000"/>
              </a:lnSpc>
              <a:buClr>
                <a:schemeClr val="accent2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4pPr>
            <a:lvl5pPr marL="180000" indent="-180000">
              <a:lnSpc>
                <a:spcPct val="100000"/>
              </a:lnSpc>
              <a:buClr>
                <a:schemeClr val="accent2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5pPr>
          </a:lstStyle>
          <a:p>
            <a:pPr lvl="0"/>
            <a:r>
              <a:rPr lang="fr-FR" dirty="0"/>
              <a:t>Titre de la diapositive - Darwin 14pts</a:t>
            </a:r>
          </a:p>
          <a:p>
            <a:pPr lvl="0"/>
            <a:r>
              <a:rPr lang="fr-FR" dirty="0"/>
              <a:t>Titre de la diapositive - Darwin 14pts</a:t>
            </a:r>
          </a:p>
          <a:p>
            <a:pPr lvl="0"/>
            <a:r>
              <a:rPr lang="fr-FR" dirty="0"/>
              <a:t>Titre de la diapositive – Darwin 14pts</a:t>
            </a:r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21" hasCustomPrompt="1"/>
          </p:nvPr>
        </p:nvSpPr>
        <p:spPr>
          <a:xfrm>
            <a:off x="672185" y="5428829"/>
            <a:ext cx="288000" cy="288000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solidFill>
                  <a:srgbClr val="C00000"/>
                </a:solidFill>
                <a:latin typeface="+mj-lt"/>
              </a:defRPr>
            </a:lvl1pPr>
            <a:lvl2pPr marL="503971" indent="0">
              <a:buNone/>
              <a:defRPr/>
            </a:lvl2pPr>
            <a:lvl3pPr marL="1007943" indent="0">
              <a:buNone/>
              <a:defRPr/>
            </a:lvl3pPr>
            <a:lvl4pPr marL="1511914" indent="0">
              <a:buNone/>
              <a:defRPr/>
            </a:lvl4pPr>
            <a:lvl5pPr marL="2015886" indent="0">
              <a:buNone/>
              <a:defRPr/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22" hasCustomPrompt="1"/>
          </p:nvPr>
        </p:nvSpPr>
        <p:spPr>
          <a:xfrm>
            <a:off x="1130698" y="5701732"/>
            <a:ext cx="9090112" cy="2880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C0000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- DARWIN  BOLD 14PTS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23" hasCustomPrompt="1"/>
          </p:nvPr>
        </p:nvSpPr>
        <p:spPr>
          <a:xfrm>
            <a:off x="931654" y="5403372"/>
            <a:ext cx="9289156" cy="288000"/>
          </a:xfrm>
        </p:spPr>
        <p:txBody>
          <a:bodyPr>
            <a:noAutofit/>
          </a:bodyPr>
          <a:lstStyle>
            <a:lvl1pPr marL="180975" indent="-180975">
              <a:buClr>
                <a:schemeClr val="tx1">
                  <a:lumMod val="95000"/>
                  <a:lumOff val="5000"/>
                </a:schemeClr>
              </a:buClr>
              <a:buFont typeface="Darwin" panose="02000000000000000000" pitchFamily="50" charset="0"/>
              <a:buChar char="•"/>
              <a:defRPr>
                <a:solidFill>
                  <a:srgbClr val="C00000"/>
                </a:solidFill>
                <a:latin typeface="+mj-lt"/>
              </a:defRPr>
            </a:lvl1pPr>
            <a:lvl2pPr marL="503971" indent="0">
              <a:buNone/>
              <a:defRPr/>
            </a:lvl2pPr>
          </a:lstStyle>
          <a:p>
            <a:pPr lvl="0"/>
            <a:r>
              <a:rPr lang="fr-FR" dirty="0"/>
              <a:t>TITRE DE CHAPITRE – DARWIN 20PTS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24" hasCustomPrompt="1"/>
          </p:nvPr>
        </p:nvSpPr>
        <p:spPr>
          <a:xfrm>
            <a:off x="931654" y="6006984"/>
            <a:ext cx="9289155" cy="8280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Darwin" panose="02000000000000000000" pitchFamily="50" charset="0"/>
              <a:buChar char="–"/>
              <a:defRPr sz="1400" cap="none" baseline="0">
                <a:latin typeface="+mj-lt"/>
              </a:defRPr>
            </a:lvl1pPr>
          </a:lstStyle>
          <a:p>
            <a:pPr lvl="0"/>
            <a:r>
              <a:rPr lang="fr-FR" dirty="0"/>
              <a:t>Titre de diapositive – Darwin 14pts</a:t>
            </a:r>
          </a:p>
          <a:p>
            <a:pPr lvl="0"/>
            <a:r>
              <a:rPr lang="fr-FR" dirty="0"/>
              <a:t>Titre de diapositive – Darwin 14pts</a:t>
            </a:r>
          </a:p>
          <a:p>
            <a:pPr lvl="0"/>
            <a:r>
              <a:rPr lang="fr-FR" dirty="0"/>
              <a:t>Titre de diapositive – Darwin 14pts</a:t>
            </a:r>
          </a:p>
        </p:txBody>
      </p:sp>
    </p:spTree>
    <p:extLst>
      <p:ext uri="{BB962C8B-B14F-4D97-AF65-F5344CB8AC3E}">
        <p14:creationId xmlns:p14="http://schemas.microsoft.com/office/powerpoint/2010/main" val="386813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446CCE-6762-75C3-9FBA-24BEFB745346}"/>
              </a:ext>
            </a:extLst>
          </p:cNvPr>
          <p:cNvSpPr txBox="1"/>
          <p:nvPr userDrawn="1"/>
        </p:nvSpPr>
        <p:spPr>
          <a:xfrm>
            <a:off x="8460478" y="6246048"/>
            <a:ext cx="1772838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3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cnr.tm.fr</a:t>
            </a:r>
            <a:endParaRPr lang="fr-FR" sz="1403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F0E0FF-9F53-961C-7700-E226729FB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602" y="6749275"/>
            <a:ext cx="1093647" cy="1971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9625BB0-A6F1-DC02-35E8-4F3BC1BE6AF3}"/>
              </a:ext>
            </a:extLst>
          </p:cNvPr>
          <p:cNvSpPr txBox="1"/>
          <p:nvPr userDrawn="1"/>
        </p:nvSpPr>
        <p:spPr>
          <a:xfrm>
            <a:off x="434757" y="6232145"/>
            <a:ext cx="5761488" cy="64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3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L’énergie au cœur des territoires</a:t>
            </a:r>
          </a:p>
          <a:p>
            <a:endParaRPr lang="fr-FR" sz="1228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6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L’énergie est notre avenir, économisons-la !</a:t>
            </a:r>
            <a:r>
              <a:rPr lang="fr-FR" sz="965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GB" sz="965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6A8C8D7-18DF-1016-DD20-51CC38CF5FC1}"/>
              </a:ext>
            </a:extLst>
          </p:cNvPr>
          <p:cNvCxnSpPr/>
          <p:nvPr userDrawn="1"/>
        </p:nvCxnSpPr>
        <p:spPr>
          <a:xfrm>
            <a:off x="512048" y="6654944"/>
            <a:ext cx="2318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79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446CCE-6762-75C3-9FBA-24BEFB745346}"/>
              </a:ext>
            </a:extLst>
          </p:cNvPr>
          <p:cNvSpPr txBox="1"/>
          <p:nvPr userDrawn="1"/>
        </p:nvSpPr>
        <p:spPr>
          <a:xfrm>
            <a:off x="8460478" y="6246048"/>
            <a:ext cx="1772838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3" b="1" i="0" kern="1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cnr.tm.fr</a:t>
            </a:r>
            <a:endParaRPr lang="fr-FR" sz="1403" b="1" i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1F0E0FF-9F53-961C-7700-E226729FB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602" y="6749275"/>
            <a:ext cx="1093647" cy="19712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9625BB0-A6F1-DC02-35E8-4F3BC1BE6AF3}"/>
              </a:ext>
            </a:extLst>
          </p:cNvPr>
          <p:cNvSpPr txBox="1"/>
          <p:nvPr userDrawn="1"/>
        </p:nvSpPr>
        <p:spPr>
          <a:xfrm>
            <a:off x="434757" y="6232145"/>
            <a:ext cx="5761488" cy="64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3" b="1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L’énergie au cœur des territoires</a:t>
            </a:r>
          </a:p>
          <a:p>
            <a:endParaRPr lang="fr-FR" sz="1228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65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L’énergie est notre avenir, économisons-la !</a:t>
            </a:r>
            <a:r>
              <a:rPr lang="fr-FR" sz="965" dirty="0">
                <a:solidFill>
                  <a:schemeClr val="bg1"/>
                </a:solidFill>
                <a:effectLst/>
                <a:latin typeface="+mn-lt"/>
              </a:rPr>
              <a:t> </a:t>
            </a:r>
            <a:endParaRPr lang="en-GB" sz="965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6A8C8D7-18DF-1016-DD20-51CC38CF5FC1}"/>
              </a:ext>
            </a:extLst>
          </p:cNvPr>
          <p:cNvCxnSpPr/>
          <p:nvPr userDrawn="1"/>
        </p:nvCxnSpPr>
        <p:spPr>
          <a:xfrm>
            <a:off x="512048" y="6654944"/>
            <a:ext cx="2318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F5644B90-97D6-376F-906E-63EB075D073F}"/>
              </a:ext>
            </a:extLst>
          </p:cNvPr>
          <p:cNvSpPr/>
          <p:nvPr userDrawn="1"/>
        </p:nvSpPr>
        <p:spPr>
          <a:xfrm rot="5094686">
            <a:off x="6190571" y="5109306"/>
            <a:ext cx="1631703" cy="1298111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2C96F5-9834-4A75-CB2A-E53BC14F0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1970" y="5448621"/>
            <a:ext cx="1425575" cy="545977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053B85D7-3038-FCE0-FB6E-38AC92896B9B}"/>
              </a:ext>
            </a:extLst>
          </p:cNvPr>
          <p:cNvSpPr/>
          <p:nvPr userDrawn="1"/>
        </p:nvSpPr>
        <p:spPr>
          <a:xfrm>
            <a:off x="6175859" y="603665"/>
            <a:ext cx="456690" cy="57405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1870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8597" y="5645765"/>
            <a:ext cx="9000000" cy="864000"/>
          </a:xfrm>
        </p:spPr>
        <p:txBody>
          <a:bodyPr anchor="t">
            <a:noAutofit/>
          </a:bodyPr>
          <a:lstStyle>
            <a:lvl1pPr marL="0" indent="0">
              <a:buFont typeface="+mj-lt"/>
              <a:buAutoNum type="arabicPeriod"/>
              <a:defRPr sz="3000" cap="all" baseline="0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 Titre du chapitre</a:t>
            </a:r>
            <a:br>
              <a:rPr lang="fr-FR" dirty="0"/>
            </a:br>
            <a:r>
              <a:rPr lang="fr-FR" dirty="0" err="1"/>
              <a:t>darwin</a:t>
            </a:r>
            <a:r>
              <a:rPr lang="fr-FR" dirty="0"/>
              <a:t> light 30pts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17/11/2014   -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5A76-091A-4468-98DE-01E84F0B97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8597" y="6516219"/>
            <a:ext cx="9000001" cy="360000"/>
          </a:xfr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DU CHAPITRE DARWIN BOLD 22PTS</a:t>
            </a:r>
          </a:p>
        </p:txBody>
      </p:sp>
    </p:spTree>
    <p:extLst>
      <p:ext uri="{BB962C8B-B14F-4D97-AF65-F5344CB8AC3E}">
        <p14:creationId xmlns:p14="http://schemas.microsoft.com/office/powerpoint/2010/main" val="164432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58597" y="5645765"/>
            <a:ext cx="9000000" cy="864000"/>
          </a:xfrm>
        </p:spPr>
        <p:txBody>
          <a:bodyPr anchor="t">
            <a:noAutofit/>
          </a:bodyPr>
          <a:lstStyle>
            <a:lvl1pPr marL="0" indent="0">
              <a:buFont typeface="+mj-lt"/>
              <a:buAutoNum type="arabicPeriod"/>
              <a:defRPr sz="300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 Titre du chapitre</a:t>
            </a:r>
            <a:br>
              <a:rPr lang="fr-FR" dirty="0"/>
            </a:br>
            <a:r>
              <a:rPr lang="fr-FR" dirty="0" err="1"/>
              <a:t>darwin</a:t>
            </a:r>
            <a:r>
              <a:rPr lang="fr-FR" dirty="0"/>
              <a:t> light 30pts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17/11/2014   -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5A76-091A-4468-98DE-01E84F0B97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58597" y="6516219"/>
            <a:ext cx="9000001" cy="360000"/>
          </a:xfrm>
        </p:spPr>
        <p:txBody>
          <a:bodyPr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SOUS-TITRE DU CHAPITRE DARWIN BOLD 22PTS</a:t>
            </a:r>
          </a:p>
        </p:txBody>
      </p:sp>
    </p:spTree>
    <p:extLst>
      <p:ext uri="{BB962C8B-B14F-4D97-AF65-F5344CB8AC3E}">
        <p14:creationId xmlns:p14="http://schemas.microsoft.com/office/powerpoint/2010/main" val="272702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9"/>
          <a:stretch/>
        </p:blipFill>
        <p:spPr>
          <a:xfrm>
            <a:off x="-1" y="6188366"/>
            <a:ext cx="10691813" cy="13713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28" y="6990360"/>
            <a:ext cx="1119565" cy="3067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691813" cy="1296000"/>
          </a:xfrm>
          <a:prstGeom prst="rect">
            <a:avLst/>
          </a:prstGeom>
          <a:solidFill>
            <a:srgbClr val="E7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775" y="305548"/>
            <a:ext cx="7560000" cy="79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000" b="1" cap="all" baseline="0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TITRE DE LA DIAPOSITIVE</a:t>
            </a:r>
            <a:br>
              <a:rPr lang="fr-FR" dirty="0"/>
            </a:br>
            <a:r>
              <a:rPr lang="fr-FR" dirty="0" err="1"/>
              <a:t>darwin</a:t>
            </a:r>
            <a:r>
              <a:rPr lang="fr-FR" dirty="0"/>
              <a:t> BOLD ET LIGHT 20PTS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775" y="1691699"/>
            <a:ext cx="7560000" cy="288000"/>
          </a:xfrm>
        </p:spPr>
        <p:txBody>
          <a:bodyPr>
            <a:noAutofit/>
          </a:bodyPr>
          <a:lstStyle>
            <a:lvl1pPr marL="0" indent="0" algn="l">
              <a:buClr>
                <a:schemeClr val="tx1">
                  <a:lumMod val="95000"/>
                  <a:lumOff val="5000"/>
                </a:schemeClr>
              </a:buClr>
              <a:buFont typeface="Darwin" panose="02000000000000000000" pitchFamily="50" charset="0"/>
              <a:buNone/>
              <a:defRPr sz="1800" b="1" cap="none" baseline="0">
                <a:solidFill>
                  <a:srgbClr val="C00000"/>
                </a:solidFill>
                <a:latin typeface="+mj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Titre du paragraphe 1 (Darwin 18pts)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09/2017   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5A76-091A-4468-98DE-01E84F0B973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 hasCustomPrompt="1"/>
          </p:nvPr>
        </p:nvSpPr>
        <p:spPr>
          <a:xfrm>
            <a:off x="497775" y="2051444"/>
            <a:ext cx="7560000" cy="2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Darwin" panose="02000000000000000000" pitchFamily="50" charset="0"/>
              <a:buNone/>
              <a:defRPr sz="1800" cap="none" baseline="0">
                <a:latin typeface="+mn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fr-FR" dirty="0"/>
              <a:t>Texte courant (Arial </a:t>
            </a:r>
            <a:r>
              <a:rPr lang="fr-FR" dirty="0" err="1"/>
              <a:t>regular</a:t>
            </a:r>
            <a:r>
              <a:rPr lang="fr-FR" dirty="0"/>
              <a:t> 18pts)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97775" y="2411189"/>
            <a:ext cx="7560000" cy="9144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buFontTx/>
              <a:buBlip>
                <a:blip r:embed="rId4"/>
              </a:buBlip>
              <a:defRPr sz="1600" cap="none"/>
            </a:lvl1pPr>
            <a:lvl2pPr marL="534988" indent="-173038">
              <a:lnSpc>
                <a:spcPct val="100000"/>
              </a:lnSpc>
              <a:buClr>
                <a:srgbClr val="C00000"/>
              </a:buClr>
              <a:buSzPct val="120000"/>
              <a:defRPr sz="1400" cap="none" baseline="0"/>
            </a:lvl2pPr>
            <a:lvl3pPr marL="896938" indent="-180975">
              <a:lnSpc>
                <a:spcPct val="100000"/>
              </a:lnSpc>
              <a:buClr>
                <a:schemeClr val="accent4"/>
              </a:buClr>
              <a:buFont typeface="Wingdings 3" panose="05040102010807070707" pitchFamily="18" charset="2"/>
              <a:buChar char=""/>
              <a:defRPr sz="1200" cap="none"/>
            </a:lvl3pPr>
            <a:lvl4pPr>
              <a:defRPr sz="1600" cap="none"/>
            </a:lvl4pPr>
            <a:lvl5pPr>
              <a:defRPr sz="1600" cap="none"/>
            </a:lvl5pPr>
          </a:lstStyle>
          <a:p>
            <a:pPr lvl="0"/>
            <a:r>
              <a:rPr lang="fr-FR" dirty="0"/>
              <a:t>Texte et puce de niveau 1 (Arial </a:t>
            </a:r>
            <a:r>
              <a:rPr lang="fr-FR" dirty="0" err="1"/>
              <a:t>regular</a:t>
            </a:r>
            <a:r>
              <a:rPr lang="fr-FR" dirty="0"/>
              <a:t> 16pts)</a:t>
            </a:r>
          </a:p>
          <a:p>
            <a:pPr lvl="1"/>
            <a:r>
              <a:rPr lang="fr-FR" dirty="0"/>
              <a:t>Texte et puce de niveau 2 (Arial </a:t>
            </a:r>
            <a:r>
              <a:rPr lang="fr-FR" dirty="0" err="1"/>
              <a:t>regular</a:t>
            </a:r>
            <a:r>
              <a:rPr lang="fr-FR" dirty="0"/>
              <a:t> 14pts)</a:t>
            </a:r>
          </a:p>
          <a:p>
            <a:pPr lvl="2"/>
            <a:r>
              <a:rPr lang="fr-FR" dirty="0"/>
              <a:t>Texte et puce de niveau 3 (Arial </a:t>
            </a:r>
            <a:r>
              <a:rPr lang="fr-FR" dirty="0" err="1"/>
              <a:t>regular</a:t>
            </a:r>
            <a:r>
              <a:rPr lang="fr-FR" dirty="0"/>
              <a:t> 12pts)</a:t>
            </a:r>
          </a:p>
        </p:txBody>
      </p:sp>
    </p:spTree>
    <p:extLst>
      <p:ext uri="{BB962C8B-B14F-4D97-AF65-F5344CB8AC3E}">
        <p14:creationId xmlns:p14="http://schemas.microsoft.com/office/powerpoint/2010/main" val="368695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39"/>
          <a:stretch/>
        </p:blipFill>
        <p:spPr>
          <a:xfrm>
            <a:off x="-1" y="6188366"/>
            <a:ext cx="10691813" cy="137130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0691813" cy="1296000"/>
          </a:xfrm>
          <a:prstGeom prst="rect">
            <a:avLst/>
          </a:prstGeom>
          <a:solidFill>
            <a:srgbClr val="E7E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228" y="6990360"/>
            <a:ext cx="1119565" cy="306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775" y="305548"/>
            <a:ext cx="7560000" cy="79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0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LA DIAPOSITIVE</a:t>
            </a:r>
            <a:br>
              <a:rPr lang="fr-FR" dirty="0"/>
            </a:br>
            <a:r>
              <a:rPr lang="fr-FR" dirty="0" err="1"/>
              <a:t>darwin</a:t>
            </a:r>
            <a:r>
              <a:rPr lang="fr-FR" dirty="0"/>
              <a:t> BOLD ET LIGHT 20PTS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775" y="1691699"/>
            <a:ext cx="7560000" cy="288000"/>
          </a:xfrm>
        </p:spPr>
        <p:txBody>
          <a:bodyPr>
            <a:noAutofit/>
          </a:bodyPr>
          <a:lstStyle>
            <a:lvl1pPr marL="0" indent="0" algn="l">
              <a:buClr>
                <a:schemeClr val="tx1">
                  <a:lumMod val="95000"/>
                  <a:lumOff val="5000"/>
                </a:schemeClr>
              </a:buClr>
              <a:buFont typeface="Darwin" panose="02000000000000000000" pitchFamily="50" charset="0"/>
              <a:buNone/>
              <a:defRPr sz="1800" b="1" cap="none" baseline="0">
                <a:solidFill>
                  <a:schemeClr val="accent2"/>
                </a:solidFill>
                <a:latin typeface="+mj-lt"/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 dirty="0"/>
              <a:t>Titre du paragraphe 1 (Darwin 18pts)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17/11/2014   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5A76-091A-4468-98DE-01E84F0B973F}" type="slidenum">
              <a:rPr lang="fr-FR" smtClean="0"/>
              <a:t>‹N°›</a:t>
            </a:fld>
            <a:endParaRPr lang="fr-FR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4" hasCustomPrompt="1"/>
          </p:nvPr>
        </p:nvSpPr>
        <p:spPr>
          <a:xfrm>
            <a:off x="497775" y="2051444"/>
            <a:ext cx="7560000" cy="2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Darwin" panose="02000000000000000000" pitchFamily="50" charset="0"/>
              <a:buNone/>
              <a:defRPr sz="1800" cap="none" baseline="0">
                <a:latin typeface="+mn-lt"/>
              </a:defRPr>
            </a:lvl1pPr>
            <a:lvl2pPr>
              <a:defRPr sz="1400">
                <a:latin typeface="+mj-lt"/>
              </a:defRPr>
            </a:lvl2pPr>
            <a:lvl3pPr>
              <a:defRPr sz="1200">
                <a:latin typeface="+mj-lt"/>
              </a:defRPr>
            </a:lvl3pPr>
            <a:lvl4pPr>
              <a:defRPr sz="1100">
                <a:latin typeface="+mj-lt"/>
              </a:defRPr>
            </a:lvl4pPr>
            <a:lvl5pPr>
              <a:defRPr sz="1050">
                <a:latin typeface="+mj-lt"/>
              </a:defRPr>
            </a:lvl5pPr>
          </a:lstStyle>
          <a:p>
            <a:pPr lvl="0"/>
            <a:r>
              <a:rPr lang="fr-FR" dirty="0"/>
              <a:t>Texte courant (Arial </a:t>
            </a:r>
            <a:r>
              <a:rPr lang="fr-FR" dirty="0" err="1"/>
              <a:t>regular</a:t>
            </a:r>
            <a:r>
              <a:rPr lang="fr-FR" dirty="0"/>
              <a:t> 18pts)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97775" y="2411189"/>
            <a:ext cx="7560000" cy="914400"/>
          </a:xfrm>
        </p:spPr>
        <p:txBody>
          <a:bodyPr>
            <a:noAutofit/>
          </a:bodyPr>
          <a:lstStyle>
            <a:lvl1pPr marL="180975" indent="-180975">
              <a:lnSpc>
                <a:spcPct val="100000"/>
              </a:lnSpc>
              <a:buFontTx/>
              <a:buBlip>
                <a:blip r:embed="rId4"/>
              </a:buBlip>
              <a:defRPr sz="1600" cap="none"/>
            </a:lvl1pPr>
            <a:lvl2pPr marL="534988" indent="-173038">
              <a:lnSpc>
                <a:spcPct val="100000"/>
              </a:lnSpc>
              <a:buClr>
                <a:srgbClr val="C00000"/>
              </a:buClr>
              <a:buSzPct val="120000"/>
              <a:defRPr sz="1400" cap="none" baseline="0"/>
            </a:lvl2pPr>
            <a:lvl3pPr marL="896938" indent="-180975">
              <a:lnSpc>
                <a:spcPct val="100000"/>
              </a:lnSpc>
              <a:buClr>
                <a:schemeClr val="accent4"/>
              </a:buClr>
              <a:buFont typeface="Wingdings 3" panose="05040102010807070707" pitchFamily="18" charset="2"/>
              <a:buChar char=""/>
              <a:defRPr sz="1200" cap="none"/>
            </a:lvl3pPr>
            <a:lvl4pPr>
              <a:defRPr sz="1600" cap="none"/>
            </a:lvl4pPr>
            <a:lvl5pPr>
              <a:defRPr sz="1600" cap="none"/>
            </a:lvl5pPr>
          </a:lstStyle>
          <a:p>
            <a:pPr lvl="0"/>
            <a:r>
              <a:rPr lang="fr-FR" dirty="0"/>
              <a:t>Texte et puce de niveau 1 (Arial </a:t>
            </a:r>
            <a:r>
              <a:rPr lang="fr-FR" dirty="0" err="1"/>
              <a:t>regular</a:t>
            </a:r>
            <a:r>
              <a:rPr lang="fr-FR" dirty="0"/>
              <a:t> 16pts)</a:t>
            </a:r>
          </a:p>
          <a:p>
            <a:pPr lvl="1"/>
            <a:r>
              <a:rPr lang="fr-FR" dirty="0"/>
              <a:t>Texte et puce de niveau 2 (Arial </a:t>
            </a:r>
            <a:r>
              <a:rPr lang="fr-FR" dirty="0" err="1"/>
              <a:t>regular</a:t>
            </a:r>
            <a:r>
              <a:rPr lang="fr-FR" dirty="0"/>
              <a:t> 14pts)</a:t>
            </a:r>
          </a:p>
          <a:p>
            <a:pPr lvl="2"/>
            <a:r>
              <a:rPr lang="fr-FR" dirty="0"/>
              <a:t>Texte et puce de niveau 3 (Arial </a:t>
            </a:r>
            <a:r>
              <a:rPr lang="fr-FR" dirty="0" err="1"/>
              <a:t>regular</a:t>
            </a:r>
            <a:r>
              <a:rPr lang="fr-FR" dirty="0"/>
              <a:t> 12pts)</a:t>
            </a:r>
          </a:p>
        </p:txBody>
      </p:sp>
    </p:spTree>
    <p:extLst>
      <p:ext uri="{BB962C8B-B14F-4D97-AF65-F5344CB8AC3E}">
        <p14:creationId xmlns:p14="http://schemas.microsoft.com/office/powerpoint/2010/main" val="659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67645" y="1578637"/>
            <a:ext cx="9221689" cy="414434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Claim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17/11/2014   -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pied de page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75A76-091A-4468-98DE-01E84F0B973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67646" y="4063038"/>
            <a:ext cx="9221688" cy="327205"/>
          </a:xfrm>
        </p:spPr>
        <p:txBody>
          <a:bodyPr>
            <a:no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Adresse web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6476753"/>
            <a:ext cx="170802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>
            <a:extLst>
              <a:ext uri="{FF2B5EF4-FFF2-40B4-BE49-F238E27FC236}">
                <a16:creationId xmlns:a16="http://schemas.microsoft.com/office/drawing/2014/main" id="{C75CAA95-CDE8-5E0F-3341-42412BCDB81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39284"/>
            <a:ext cx="5880497" cy="7598959"/>
          </a:xfrm>
          <a:custGeom>
            <a:avLst/>
            <a:gdLst>
              <a:gd name="connsiteX0" fmla="*/ 0 w 6670934"/>
              <a:gd name="connsiteY0" fmla="*/ 0 h 6858000"/>
              <a:gd name="connsiteX1" fmla="*/ 6628696 w 6670934"/>
              <a:gd name="connsiteY1" fmla="*/ 0 h 6858000"/>
              <a:gd name="connsiteX2" fmla="*/ 6651467 w 6670934"/>
              <a:gd name="connsiteY2" fmla="*/ 179198 h 6858000"/>
              <a:gd name="connsiteX3" fmla="*/ 6670934 w 6670934"/>
              <a:gd name="connsiteY3" fmla="*/ 564723 h 6858000"/>
              <a:gd name="connsiteX4" fmla="*/ 4368001 w 6670934"/>
              <a:gd name="connsiteY4" fmla="*/ 4039042 h 6858000"/>
              <a:gd name="connsiteX5" fmla="*/ 4200766 w 6670934"/>
              <a:gd name="connsiteY5" fmla="*/ 4104981 h 6858000"/>
              <a:gd name="connsiteX6" fmla="*/ 4189096 w 6670934"/>
              <a:gd name="connsiteY6" fmla="*/ 4138127 h 6858000"/>
              <a:gd name="connsiteX7" fmla="*/ 137710 w 6670934"/>
              <a:gd name="connsiteY7" fmla="*/ 6858000 h 6858000"/>
              <a:gd name="connsiteX8" fmla="*/ 0 w 6670934"/>
              <a:gd name="connsiteY8" fmla="*/ 6854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934" h="6858000">
                <a:moveTo>
                  <a:pt x="0" y="0"/>
                </a:moveTo>
                <a:lnTo>
                  <a:pt x="6628696" y="0"/>
                </a:lnTo>
                <a:lnTo>
                  <a:pt x="6651467" y="179198"/>
                </a:lnTo>
                <a:cubicBezTo>
                  <a:pt x="6664340" y="305955"/>
                  <a:pt x="6670934" y="434569"/>
                  <a:pt x="6670934" y="564723"/>
                </a:cubicBezTo>
                <a:cubicBezTo>
                  <a:pt x="6670934" y="2126571"/>
                  <a:pt x="5721339" y="3466629"/>
                  <a:pt x="4368001" y="4039042"/>
                </a:cubicBezTo>
                <a:lnTo>
                  <a:pt x="4200766" y="4104981"/>
                </a:lnTo>
                <a:lnTo>
                  <a:pt x="4189096" y="4138127"/>
                </a:lnTo>
                <a:cubicBezTo>
                  <a:pt x="3584401" y="5725296"/>
                  <a:pt x="1998696" y="6858000"/>
                  <a:pt x="137710" y="6858000"/>
                </a:cubicBezTo>
                <a:lnTo>
                  <a:pt x="0" y="6854654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9" name="Forme libre 28">
            <a:extLst>
              <a:ext uri="{FF2B5EF4-FFF2-40B4-BE49-F238E27FC236}">
                <a16:creationId xmlns:a16="http://schemas.microsoft.com/office/drawing/2014/main" id="{A4299449-F858-4B22-6364-0C62F05E6B87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5880497" cy="7538343"/>
          </a:xfrm>
          <a:custGeom>
            <a:avLst/>
            <a:gdLst>
              <a:gd name="connsiteX0" fmla="*/ 0 w 6670934"/>
              <a:gd name="connsiteY0" fmla="*/ 0 h 6858000"/>
              <a:gd name="connsiteX1" fmla="*/ 6628696 w 6670934"/>
              <a:gd name="connsiteY1" fmla="*/ 0 h 6858000"/>
              <a:gd name="connsiteX2" fmla="*/ 6651467 w 6670934"/>
              <a:gd name="connsiteY2" fmla="*/ 179198 h 6858000"/>
              <a:gd name="connsiteX3" fmla="*/ 6670934 w 6670934"/>
              <a:gd name="connsiteY3" fmla="*/ 564723 h 6858000"/>
              <a:gd name="connsiteX4" fmla="*/ 4368001 w 6670934"/>
              <a:gd name="connsiteY4" fmla="*/ 4039042 h 6858000"/>
              <a:gd name="connsiteX5" fmla="*/ 4200766 w 6670934"/>
              <a:gd name="connsiteY5" fmla="*/ 4104981 h 6858000"/>
              <a:gd name="connsiteX6" fmla="*/ 4189096 w 6670934"/>
              <a:gd name="connsiteY6" fmla="*/ 4138127 h 6858000"/>
              <a:gd name="connsiteX7" fmla="*/ 137710 w 6670934"/>
              <a:gd name="connsiteY7" fmla="*/ 6858000 h 6858000"/>
              <a:gd name="connsiteX8" fmla="*/ 0 w 6670934"/>
              <a:gd name="connsiteY8" fmla="*/ 6854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70934" h="6858000">
                <a:moveTo>
                  <a:pt x="0" y="0"/>
                </a:moveTo>
                <a:lnTo>
                  <a:pt x="6628696" y="0"/>
                </a:lnTo>
                <a:lnTo>
                  <a:pt x="6651467" y="179198"/>
                </a:lnTo>
                <a:cubicBezTo>
                  <a:pt x="6664340" y="305955"/>
                  <a:pt x="6670934" y="434569"/>
                  <a:pt x="6670934" y="564723"/>
                </a:cubicBezTo>
                <a:cubicBezTo>
                  <a:pt x="6670934" y="2126571"/>
                  <a:pt x="5721339" y="3466629"/>
                  <a:pt x="4368001" y="4039042"/>
                </a:cubicBezTo>
                <a:lnTo>
                  <a:pt x="4200766" y="4104981"/>
                </a:lnTo>
                <a:lnTo>
                  <a:pt x="4189096" y="4138127"/>
                </a:lnTo>
                <a:cubicBezTo>
                  <a:pt x="3584401" y="5725296"/>
                  <a:pt x="1998696" y="6858000"/>
                  <a:pt x="137710" y="6858000"/>
                </a:cubicBezTo>
                <a:lnTo>
                  <a:pt x="0" y="6854654"/>
                </a:lnTo>
                <a:close/>
              </a:path>
            </a:pathLst>
          </a:custGeom>
          <a:gradFill flip="none" rotWithShape="1">
            <a:gsLst>
              <a:gs pos="100000">
                <a:srgbClr val="14615F">
                  <a:alpha val="20000"/>
                </a:srgbClr>
              </a:gs>
              <a:gs pos="21000">
                <a:schemeClr val="bg1">
                  <a:alpha val="0"/>
                </a:schemeClr>
              </a:gs>
              <a:gs pos="54000">
                <a:schemeClr val="accent5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C2DD98-096B-BE49-996D-E423208A15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7114" y="2337900"/>
            <a:ext cx="3946033" cy="22808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3508" cap="all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13" name="Espace réservé de la date 7">
            <a:extLst>
              <a:ext uri="{FF2B5EF4-FFF2-40B4-BE49-F238E27FC236}">
                <a16:creationId xmlns:a16="http://schemas.microsoft.com/office/drawing/2014/main" id="{6D87F399-8F89-E74B-97D1-30E1ADE19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97114" y="6799444"/>
            <a:ext cx="1526830" cy="402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65">
                <a:solidFill>
                  <a:schemeClr val="tx2"/>
                </a:solidFill>
              </a:defRPr>
            </a:lvl1pPr>
          </a:lstStyle>
          <a:p>
            <a:fld id="{A3716C1C-CBBE-934E-BA87-D1143EED5405}" type="datetime1">
              <a:rPr lang="fr-FR" smtClean="0"/>
              <a:pPr/>
              <a:t>20/02/2024</a:t>
            </a:fld>
            <a:endParaRPr lang="fr-FR" dirty="0"/>
          </a:p>
        </p:txBody>
      </p:sp>
      <p:sp>
        <p:nvSpPr>
          <p:cNvPr id="19" name="Forme libre 18">
            <a:extLst>
              <a:ext uri="{FF2B5EF4-FFF2-40B4-BE49-F238E27FC236}">
                <a16:creationId xmlns:a16="http://schemas.microsoft.com/office/drawing/2014/main" id="{3F630834-6EEB-F3BD-B6A8-0DB784901C63}"/>
              </a:ext>
            </a:extLst>
          </p:cNvPr>
          <p:cNvSpPr/>
          <p:nvPr userDrawn="1"/>
        </p:nvSpPr>
        <p:spPr>
          <a:xfrm>
            <a:off x="10185304" y="2"/>
            <a:ext cx="506510" cy="643634"/>
          </a:xfrm>
          <a:custGeom>
            <a:avLst/>
            <a:gdLst>
              <a:gd name="connsiteX0" fmla="*/ 0 w 443081"/>
              <a:gd name="connsiteY0" fmla="*/ 0 h 447925"/>
              <a:gd name="connsiteX1" fmla="*/ 443081 w 443081"/>
              <a:gd name="connsiteY1" fmla="*/ 0 h 447925"/>
              <a:gd name="connsiteX2" fmla="*/ 443081 w 443081"/>
              <a:gd name="connsiteY2" fmla="*/ 447925 h 447925"/>
              <a:gd name="connsiteX3" fmla="*/ 359866 w 443081"/>
              <a:gd name="connsiteY3" fmla="*/ 415138 h 447925"/>
              <a:gd name="connsiteX4" fmla="*/ 17206 w 443081"/>
              <a:gd name="connsiteY4" fmla="*/ 55431 h 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081" h="447925">
                <a:moveTo>
                  <a:pt x="0" y="0"/>
                </a:moveTo>
                <a:lnTo>
                  <a:pt x="443081" y="0"/>
                </a:lnTo>
                <a:lnTo>
                  <a:pt x="443081" y="447925"/>
                </a:lnTo>
                <a:lnTo>
                  <a:pt x="359866" y="415138"/>
                </a:lnTo>
                <a:cubicBezTo>
                  <a:pt x="206340" y="341162"/>
                  <a:pt x="83845" y="212985"/>
                  <a:pt x="17206" y="554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184D0E9-5687-AC99-6BC4-78E5C937F1AE}"/>
              </a:ext>
            </a:extLst>
          </p:cNvPr>
          <p:cNvSpPr/>
          <p:nvPr userDrawn="1"/>
        </p:nvSpPr>
        <p:spPr>
          <a:xfrm>
            <a:off x="2090297" y="6235972"/>
            <a:ext cx="666628" cy="8379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79737F-441E-EA93-D772-C87584C345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7114" y="4626959"/>
            <a:ext cx="3960344" cy="542319"/>
          </a:xfrm>
          <a:prstGeom prst="rect">
            <a:avLst/>
          </a:prstGeom>
        </p:spPr>
        <p:txBody>
          <a:bodyPr lIns="36000" tIns="0" rIns="36000">
            <a:normAutofit/>
          </a:bodyPr>
          <a:lstStyle>
            <a:lvl1pPr marL="0" indent="0">
              <a:buNone/>
              <a:defRPr sz="1754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1627E39-D48D-67F9-742D-20E9018E9D30}"/>
              </a:ext>
            </a:extLst>
          </p:cNvPr>
          <p:cNvSpPr/>
          <p:nvPr userDrawn="1"/>
        </p:nvSpPr>
        <p:spPr>
          <a:xfrm rot="5094686">
            <a:off x="2724659" y="5119101"/>
            <a:ext cx="1631703" cy="1298111"/>
          </a:xfrm>
          <a:prstGeom prst="ellipse">
            <a:avLst/>
          </a:prstGeom>
          <a:gradFill>
            <a:gsLst>
              <a:gs pos="100000">
                <a:schemeClr val="tx2"/>
              </a:gs>
              <a:gs pos="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46FDD16-0550-66CC-520F-8088DE300955}"/>
              </a:ext>
            </a:extLst>
          </p:cNvPr>
          <p:cNvSpPr/>
          <p:nvPr userDrawn="1"/>
        </p:nvSpPr>
        <p:spPr>
          <a:xfrm>
            <a:off x="5408728" y="4092582"/>
            <a:ext cx="215611" cy="271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34D97EE-395F-9EC9-BC21-0B7CB354C441}"/>
              </a:ext>
            </a:extLst>
          </p:cNvPr>
          <p:cNvSpPr/>
          <p:nvPr userDrawn="1"/>
        </p:nvSpPr>
        <p:spPr>
          <a:xfrm rot="5035308">
            <a:off x="5444537" y="1124451"/>
            <a:ext cx="743472" cy="591473"/>
          </a:xfrm>
          <a:prstGeom prst="ellipse">
            <a:avLst/>
          </a:prstGeom>
          <a:gradFill>
            <a:gsLst>
              <a:gs pos="100000">
                <a:schemeClr val="accent1">
                  <a:alpha val="68766"/>
                </a:schemeClr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4FC792E-EA14-0742-AB66-59F43162C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058" y="5458416"/>
            <a:ext cx="1425575" cy="545977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1C98CCC4-A525-206E-077E-D755B84B6C8F}"/>
              </a:ext>
            </a:extLst>
          </p:cNvPr>
          <p:cNvSpPr/>
          <p:nvPr userDrawn="1"/>
        </p:nvSpPr>
        <p:spPr>
          <a:xfrm>
            <a:off x="9964436" y="323749"/>
            <a:ext cx="264149" cy="3320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84B0D9C-DE18-8241-1701-5547B9E22A4D}"/>
              </a:ext>
            </a:extLst>
          </p:cNvPr>
          <p:cNvSpPr/>
          <p:nvPr userDrawn="1"/>
        </p:nvSpPr>
        <p:spPr>
          <a:xfrm>
            <a:off x="4848732" y="4228092"/>
            <a:ext cx="434354" cy="545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33061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pos="4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>
            <a:extLst>
              <a:ext uri="{FF2B5EF4-FFF2-40B4-BE49-F238E27FC236}">
                <a16:creationId xmlns:a16="http://schemas.microsoft.com/office/drawing/2014/main" id="{9787B4BC-BC92-698B-CD0B-569D177E2F54}"/>
              </a:ext>
            </a:extLst>
          </p:cNvPr>
          <p:cNvSpPr/>
          <p:nvPr userDrawn="1"/>
        </p:nvSpPr>
        <p:spPr>
          <a:xfrm>
            <a:off x="-5569" y="5225605"/>
            <a:ext cx="1856498" cy="2342611"/>
          </a:xfrm>
          <a:custGeom>
            <a:avLst/>
            <a:gdLst>
              <a:gd name="connsiteX0" fmla="*/ 0 w 2116986"/>
              <a:gd name="connsiteY0" fmla="*/ 0 h 2125174"/>
              <a:gd name="connsiteX1" fmla="*/ 108287 w 2116986"/>
              <a:gd name="connsiteY1" fmla="*/ 14444 h 2125174"/>
              <a:gd name="connsiteX2" fmla="*/ 2089797 w 2116986"/>
              <a:gd name="connsiteY2" fmla="*/ 1947022 h 2125174"/>
              <a:gd name="connsiteX3" fmla="*/ 2116986 w 2116986"/>
              <a:gd name="connsiteY3" fmla="*/ 2125174 h 2125174"/>
              <a:gd name="connsiteX4" fmla="*/ 0 w 2116986"/>
              <a:gd name="connsiteY4" fmla="*/ 2125174 h 2125174"/>
              <a:gd name="connsiteX5" fmla="*/ 0 w 2116986"/>
              <a:gd name="connsiteY5" fmla="*/ 0 h 212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86" h="2125174">
                <a:moveTo>
                  <a:pt x="0" y="0"/>
                </a:moveTo>
                <a:lnTo>
                  <a:pt x="108287" y="14444"/>
                </a:lnTo>
                <a:cubicBezTo>
                  <a:pt x="1101149" y="191794"/>
                  <a:pt x="1888378" y="962713"/>
                  <a:pt x="2089797" y="1947022"/>
                </a:cubicBezTo>
                <a:lnTo>
                  <a:pt x="2116986" y="2125174"/>
                </a:lnTo>
                <a:lnTo>
                  <a:pt x="0" y="21251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41365A-40EE-934F-80DF-FCF8F9702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0929" y="227757"/>
            <a:ext cx="8019709" cy="97895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736"/>
              </a:lnSpc>
              <a:defRPr sz="3157" cap="all" spc="-132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titre ici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C940E2-5EFD-7CA5-ABBE-4100504DFCE0}"/>
              </a:ext>
            </a:extLst>
          </p:cNvPr>
          <p:cNvSpPr/>
          <p:nvPr userDrawn="1"/>
        </p:nvSpPr>
        <p:spPr>
          <a:xfrm>
            <a:off x="1090885" y="5105757"/>
            <a:ext cx="208553" cy="262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E3D5F53-6D64-FFE5-C4CC-7FDA5F9D521A}"/>
              </a:ext>
            </a:extLst>
          </p:cNvPr>
          <p:cNvSpPr/>
          <p:nvPr userDrawn="1"/>
        </p:nvSpPr>
        <p:spPr>
          <a:xfrm>
            <a:off x="419472" y="5284616"/>
            <a:ext cx="365672" cy="45964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94E2-55F7-6049-87BD-30C71FCAEFA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1547615-4B1A-BB3B-6FEE-A9476CE6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4986" y="7158877"/>
            <a:ext cx="548512" cy="184837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45B48349-0FCF-CC7E-07FC-8538ABAEEC88}"/>
              </a:ext>
            </a:extLst>
          </p:cNvPr>
          <p:cNvSpPr/>
          <p:nvPr userDrawn="1"/>
        </p:nvSpPr>
        <p:spPr>
          <a:xfrm>
            <a:off x="-358547" y="432788"/>
            <a:ext cx="717094" cy="901375"/>
          </a:xfrm>
          <a:prstGeom prst="ellipse">
            <a:avLst/>
          </a:prstGeom>
          <a:solidFill>
            <a:schemeClr val="tx2">
              <a:alpha val="1849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6E913B3-EC73-6118-DD91-8EA4FA93AFF5}"/>
              </a:ext>
            </a:extLst>
          </p:cNvPr>
          <p:cNvSpPr/>
          <p:nvPr userDrawn="1"/>
        </p:nvSpPr>
        <p:spPr>
          <a:xfrm>
            <a:off x="787439" y="628760"/>
            <a:ext cx="427540" cy="537410"/>
          </a:xfrm>
          <a:prstGeom prst="ellipse">
            <a:avLst/>
          </a:prstGeom>
          <a:solidFill>
            <a:schemeClr val="accent3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778ED6B-61C7-90DC-3C98-1DB6AFAC66CA}"/>
              </a:ext>
            </a:extLst>
          </p:cNvPr>
          <p:cNvSpPr/>
          <p:nvPr userDrawn="1"/>
        </p:nvSpPr>
        <p:spPr>
          <a:xfrm>
            <a:off x="206335" y="707741"/>
            <a:ext cx="291807" cy="366796"/>
          </a:xfrm>
          <a:prstGeom prst="ellipse">
            <a:avLst/>
          </a:prstGeom>
          <a:solidFill>
            <a:schemeClr val="accent1">
              <a:alpha val="2594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BE634D7D-F5EF-4B09-0B19-6CCC48051C8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850929" y="1497935"/>
            <a:ext cx="8016723" cy="4591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50C37869-4B6D-02BC-41B2-17BBE10CA86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30561" y="7124616"/>
            <a:ext cx="715346" cy="287256"/>
          </a:xfrm>
        </p:spPr>
        <p:txBody>
          <a:bodyPr/>
          <a:lstStyle/>
          <a:p>
            <a:fld id="{883E0D5B-E804-D24B-A48F-3E76152499EF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1FADF620-8925-4680-89D6-67EFBA4017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7091646"/>
            <a:ext cx="1272523" cy="284565"/>
          </a:xfrm>
        </p:spPr>
        <p:txBody>
          <a:bodyPr/>
          <a:lstStyle/>
          <a:p>
            <a:r>
              <a:rPr lang="fr-FR" dirty="0"/>
              <a:t>Présentation cnr</a:t>
            </a:r>
          </a:p>
        </p:txBody>
      </p:sp>
    </p:spTree>
    <p:extLst>
      <p:ext uri="{BB962C8B-B14F-4D97-AF65-F5344CB8AC3E}">
        <p14:creationId xmlns:p14="http://schemas.microsoft.com/office/powerpoint/2010/main" val="66118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538" y="7108166"/>
            <a:ext cx="1169938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17/11/2014   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108166"/>
            <a:ext cx="3608487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pied de page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128" y="7112932"/>
            <a:ext cx="597951" cy="283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fld id="{37875A76-091A-4468-98DE-01E84F0B97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0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2" r:id="rId3"/>
    <p:sldLayoutId id="2147483683" r:id="rId4"/>
    <p:sldLayoutId id="2147483680" r:id="rId5"/>
    <p:sldLayoutId id="2147483681" r:id="rId6"/>
    <p:sldLayoutId id="2147483679" r:id="rId7"/>
    <p:sldLayoutId id="2147483685" r:id="rId8"/>
    <p:sldLayoutId id="2147483699" r:id="rId9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7">
            <a:extLst>
              <a:ext uri="{FF2B5EF4-FFF2-40B4-BE49-F238E27FC236}">
                <a16:creationId xmlns:a16="http://schemas.microsoft.com/office/drawing/2014/main" id="{E082BBA8-F914-2648-A589-81C0E4B07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0854" y="7088956"/>
            <a:ext cx="715346" cy="287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77">
                <a:solidFill>
                  <a:schemeClr val="tx1"/>
                </a:solidFill>
              </a:defRPr>
            </a:lvl1pPr>
          </a:lstStyle>
          <a:p>
            <a:fld id="{0255F83F-8DE4-C642-8915-97BE4F21851A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0128449D-852F-694A-8E7E-C1C360584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7088955"/>
            <a:ext cx="577535" cy="287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77">
                <a:solidFill>
                  <a:schemeClr val="tx1"/>
                </a:solidFill>
              </a:defRPr>
            </a:lvl1pPr>
          </a:lstStyle>
          <a:p>
            <a:fld id="{3963029A-1140-6742-87B7-7B464389DF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265FC33-35EF-6FA1-3F84-07F8A76A3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9D7408B-E4A9-ACA8-3A66-973EE8BE8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82205" y="7091646"/>
            <a:ext cx="1272523" cy="284565"/>
          </a:xfrm>
          <a:prstGeom prst="rect">
            <a:avLst/>
          </a:prstGeom>
        </p:spPr>
        <p:txBody>
          <a:bodyPr/>
          <a:lstStyle>
            <a:lvl1pPr>
              <a:defRPr sz="921" cap="all" baseline="0"/>
            </a:lvl1pPr>
          </a:lstStyle>
          <a:p>
            <a:r>
              <a:rPr lang="fr-FR"/>
              <a:t>titre du document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56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5262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526"/>
        </a:spcBef>
        <a:buClr>
          <a:schemeClr val="accent1"/>
        </a:buClr>
        <a:buFont typeface="Arial" panose="020B0604020202020204" pitchFamily="34" charset="0"/>
        <a:buNone/>
        <a:defRPr sz="1228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7698" indent="-197698" algn="l" defTabSz="801929" rtl="0" eaLnBrk="1" latinLnBrk="0" hangingPunct="1">
        <a:lnSpc>
          <a:spcPct val="100000"/>
        </a:lnSpc>
        <a:spcBef>
          <a:spcPts val="526"/>
        </a:spcBef>
        <a:buClr>
          <a:schemeClr val="accent3"/>
        </a:buClr>
        <a:buSzPct val="100000"/>
        <a:buFont typeface="Police système Courant"/>
        <a:buChar char="●"/>
        <a:tabLst/>
        <a:defRPr sz="1052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95395" indent="-197698" algn="l" defTabSz="801929" rtl="0" eaLnBrk="1" latinLnBrk="0" hangingPunct="1">
        <a:lnSpc>
          <a:spcPct val="100000"/>
        </a:lnSpc>
        <a:spcBef>
          <a:spcPts val="526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1052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584740" indent="-197698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tabLst/>
        <a:defRPr sz="1052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782437" indent="-189344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tabLst/>
        <a:defRPr sz="1052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e@cnr.tm.f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YHTkAjIWuw" TargetMode="External"/><Relationship Id="rId4" Type="http://schemas.openxmlformats.org/officeDocument/2006/relationships/hyperlink" Target="http://www.cnr.tm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nr.tm.fr/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youtu.be/8KeWpZu8-h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9A28201-A9D7-90A7-7F92-CEC9EA77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7114" y="1779013"/>
            <a:ext cx="3946033" cy="2280825"/>
          </a:xfrm>
        </p:spPr>
        <p:txBody>
          <a:bodyPr/>
          <a:lstStyle/>
          <a:p>
            <a:pPr algn="ctr"/>
            <a:r>
              <a:rPr lang="en-GB" dirty="0"/>
              <a:t>CNR – FENARIVE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sz="2000" dirty="0"/>
              <a:t>22 </a:t>
            </a:r>
            <a:r>
              <a:rPr lang="en-GB" sz="2000" dirty="0" err="1"/>
              <a:t>février</a:t>
            </a:r>
            <a:r>
              <a:rPr lang="en-GB" sz="2000" dirty="0"/>
              <a:t> 2024</a:t>
            </a:r>
            <a:br>
              <a:rPr lang="en-GB" sz="2000" dirty="0"/>
            </a:br>
            <a:br>
              <a:rPr lang="en-GB" sz="2400" dirty="0"/>
            </a:br>
            <a:r>
              <a:rPr lang="en-GB" sz="2400" dirty="0"/>
              <a:t>Eric DIVET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AAEFB39-A49C-6346-8451-EC61EB23D0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A07938C-E096-054D-86EB-652954135911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EE999C30-844F-84D7-9391-AA2ACB5355F1}"/>
              </a:ext>
            </a:extLst>
          </p:cNvPr>
          <p:cNvSpPr txBox="1">
            <a:spLocks/>
          </p:cNvSpPr>
          <p:nvPr/>
        </p:nvSpPr>
        <p:spPr>
          <a:xfrm>
            <a:off x="4348504" y="4743450"/>
            <a:ext cx="7520538" cy="1543050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400964" algn="l"/>
              </a:tabLst>
            </a:pPr>
            <a:r>
              <a:rPr lang="fr-FR" sz="1579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Le Rhône pour origine,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400964" algn="l"/>
              </a:tabLst>
            </a:pPr>
            <a:r>
              <a:rPr lang="fr-FR" sz="1579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territoires pour partenaires,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  <a:tabLst>
                <a:tab pos="400964" algn="l"/>
              </a:tabLst>
            </a:pPr>
            <a:r>
              <a:rPr lang="fr-FR" sz="1579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énergies renouvelables pour l’avenir »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400964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9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pc="150" dirty="0"/>
              <a:t>cnr.tm.fr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93576" y="1433855"/>
            <a:ext cx="5745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Merci pour votre attention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>
                <a:solidFill>
                  <a:schemeClr val="bg1"/>
                </a:solidFill>
              </a:rPr>
              <a:t> </a:t>
            </a:r>
          </a:p>
          <a:p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5" name="Organigramme : Terminateur 4"/>
          <p:cNvSpPr/>
          <p:nvPr/>
        </p:nvSpPr>
        <p:spPr>
          <a:xfrm>
            <a:off x="2283192" y="2702258"/>
            <a:ext cx="7202002" cy="219728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CNR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Email: 		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cnr@cnr.tm.fr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Website:  	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4"/>
              </a:rPr>
              <a:t>http://www.cnr.tm.fr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Portrait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: 	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5"/>
              </a:rPr>
              <a:t>https://www.youtube.com/watch?v=UYHTkAjIWuw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Adresse</a:t>
            </a:r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	</a:t>
            </a: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rue A. Bonin, Lyon 69316 - FRANCE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11996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3C4F0-84B1-C2B2-0BA0-43C35D88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456" y="955390"/>
            <a:ext cx="8019708" cy="778815"/>
          </a:xfrm>
        </p:spPr>
        <p:txBody>
          <a:bodyPr/>
          <a:lstStyle/>
          <a:p>
            <a:r>
              <a:rPr lang="fr-FR" dirty="0"/>
              <a:t>LA CNR : Un modèle unique en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DB010-7F31-59B5-332D-347C8A56D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801929"/>
            <a:fld id="{3963029A-1140-6742-87B7-7B464389DFCE}" type="slidenum">
              <a:rPr lang="fr-FR">
                <a:solidFill>
                  <a:srgbClr val="FFFFFF"/>
                </a:solidFill>
                <a:latin typeface="Calibri" panose="020F0502020204030204"/>
              </a:rPr>
              <a:pPr defTabSz="801929"/>
              <a:t>2</a:t>
            </a:fld>
            <a:endParaRPr lang="fr-FR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89B2B-D414-83E1-2797-3F33B6B61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14753" y="1964456"/>
            <a:ext cx="4154499" cy="394212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Société anonyme d’intérêt général</a:t>
            </a:r>
          </a:p>
          <a:p>
            <a:pPr algn="just">
              <a:spcBef>
                <a:spcPts val="0"/>
              </a:spcBef>
            </a:pPr>
            <a:endParaRPr lang="fr-FR" sz="1579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est née en 1933 d’une idée visionnaire : confier à un seul opérateur la gestion du fleuve Rhône selon 3 missions solidaires et indissociables :</a:t>
            </a:r>
          </a:p>
          <a:p>
            <a:pPr marL="300723" indent="-300723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Produire de l’hydroélectricité</a:t>
            </a:r>
          </a:p>
          <a:p>
            <a:pPr marL="300723" indent="-300723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le transport fluvial</a:t>
            </a:r>
          </a:p>
          <a:p>
            <a:pPr marL="300723" indent="-300723" algn="just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Assurer l’irrigation des terres agricoles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r-FR" sz="1579" b="1" dirty="0">
                <a:latin typeface="Calibri" panose="020F0502020204030204" pitchFamily="34" charset="0"/>
                <a:cs typeface="Times New Roman" panose="02020603050405020304" pitchFamily="18" charset="0"/>
              </a:rPr>
              <a:t>Une concession unique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s’est vu confier la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concession du fleuve Rhône par l’Etat en 1934. Elle a été prolongée jusqu’en 2041 par la loi « Aménagement du Rhône » du 28 février 2022. 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8BD6494-3E21-4A3B-A48B-7CF590B6A742}"/>
              </a:ext>
            </a:extLst>
          </p:cNvPr>
          <p:cNvSpPr txBox="1">
            <a:spLocks/>
          </p:cNvSpPr>
          <p:nvPr/>
        </p:nvSpPr>
        <p:spPr>
          <a:xfrm>
            <a:off x="6281638" y="1964456"/>
            <a:ext cx="3820281" cy="3942122"/>
          </a:xfrm>
          <a:prstGeom prst="rect">
            <a:avLst/>
          </a:prstGeom>
        </p:spPr>
        <p:txBody>
          <a:bodyPr vert="horz" lIns="80189" tIns="40094" rIns="80189" bIns="40094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Police système Courant"/>
              <a:buChar char="●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7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2175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929">
              <a:spcBef>
                <a:spcPts val="0"/>
              </a:spcBef>
              <a:buClr>
                <a:srgbClr val="F0AE18"/>
              </a:buClr>
            </a:pPr>
            <a:r>
              <a:rPr lang="fr-FR" sz="157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redistribution vers les territoires</a:t>
            </a:r>
            <a:endParaRPr lang="fr-FR" sz="157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801929">
              <a:spcBef>
                <a:spcPts val="0"/>
              </a:spcBef>
              <a:buClr>
                <a:srgbClr val="F0AE18"/>
              </a:buClr>
            </a:pPr>
            <a:endParaRPr lang="fr-FR" sz="1228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723" indent="-300723" algn="just" defTabSz="801929">
              <a:lnSpc>
                <a:spcPct val="115000"/>
              </a:lnSpc>
              <a:spcBef>
                <a:spcPts val="0"/>
              </a:spcBef>
              <a:buClr>
                <a:srgbClr val="F0AE18"/>
              </a:buClr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sz="122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Financement par la production d’énergie de l’aménagement du fleuve, de la conciliation des usages et de la préservation des écosystèmes</a:t>
            </a:r>
          </a:p>
          <a:p>
            <a:pPr marL="300723" indent="-300723" algn="just" defTabSz="801929">
              <a:lnSpc>
                <a:spcPct val="115000"/>
              </a:lnSpc>
              <a:spcBef>
                <a:spcPts val="0"/>
              </a:spcBef>
              <a:buClr>
                <a:srgbClr val="F0AE18"/>
              </a:buClr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sz="1228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des collectivités au capital de l’entreprise pour en partager la gouvernance et la valeur.</a:t>
            </a:r>
          </a:p>
        </p:txBody>
      </p:sp>
      <p:pic>
        <p:nvPicPr>
          <p:cNvPr id="11" name="Image 10" descr="Une image contenant ciel, montagne, extérieur, ignorant&#10;&#10;Description générée automatiquement">
            <a:extLst>
              <a:ext uri="{FF2B5EF4-FFF2-40B4-BE49-F238E27FC236}">
                <a16:creationId xmlns:a16="http://schemas.microsoft.com/office/drawing/2014/main" id="{2B6FBB01-18FF-41F8-B3FE-FB31A9803F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926" y="3857267"/>
            <a:ext cx="3610256" cy="204931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E7875C4-ACF0-F304-29BD-953AABDD24AF}"/>
              </a:ext>
            </a:extLst>
          </p:cNvPr>
          <p:cNvSpPr txBox="1"/>
          <p:nvPr/>
        </p:nvSpPr>
        <p:spPr>
          <a:xfrm>
            <a:off x="2282881" y="6136829"/>
            <a:ext cx="6370429" cy="59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64516">
              <a:defRPr/>
            </a:pPr>
            <a:endParaRPr lang="fr-FR" sz="1480" b="1" dirty="0">
              <a:solidFill>
                <a:prstClr val="black"/>
              </a:solidFill>
              <a:latin typeface="Arial"/>
            </a:endParaRPr>
          </a:p>
          <a:p>
            <a:pPr algn="ctr" defTabSz="964516">
              <a:defRPr/>
            </a:pPr>
            <a:r>
              <a:rPr lang="fr-FR" sz="1800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L’eau est la matière première de nos activités</a:t>
            </a:r>
          </a:p>
        </p:txBody>
      </p:sp>
    </p:spTree>
    <p:extLst>
      <p:ext uri="{BB962C8B-B14F-4D97-AF65-F5344CB8AC3E}">
        <p14:creationId xmlns:p14="http://schemas.microsoft.com/office/powerpoint/2010/main" val="42473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3C4F0-84B1-C2B2-0BA0-43C35D88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456" y="964607"/>
            <a:ext cx="8019708" cy="778815"/>
          </a:xfrm>
        </p:spPr>
        <p:txBody>
          <a:bodyPr/>
          <a:lstStyle/>
          <a:p>
            <a:r>
              <a:rPr lang="fr-FR" dirty="0"/>
              <a:t>LA CNR : Une gouvernance équilibrée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DB010-7F31-59B5-332D-347C8A56D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63029A-1140-6742-87B7-7B464389DFC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89B2B-D414-83E1-2797-3F33B6B61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0456" y="1964456"/>
            <a:ext cx="3827346" cy="39421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capital majoritairement public</a:t>
            </a:r>
          </a:p>
          <a:p>
            <a:pPr>
              <a:spcBef>
                <a:spcPts val="0"/>
              </a:spcBef>
            </a:pPr>
            <a:endParaRPr lang="fr-FR" sz="157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Caisse des dépôts et 183 collectivités locales actionnaires</a:t>
            </a: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ENGIE comme actionnaire industriel de référence</a:t>
            </a: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00964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Direction</a:t>
            </a:r>
            <a:endParaRPr lang="fr-FR" sz="157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directoire composé de 3 membres 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tabLst>
                <a:tab pos="400964" algn="l"/>
              </a:tabLs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Laurence Borie-Bancel, Présidente du directoire</a:t>
            </a: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Julien Français, Directeur Général</a:t>
            </a: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00964" algn="l"/>
              </a:tabLs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Mathieu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Stortz</a:t>
            </a:r>
            <a:r>
              <a:rPr lang="fr-F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Directeur Général</a:t>
            </a:r>
          </a:p>
          <a:p>
            <a:pPr marL="300723" indent="-300723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00964" algn="l"/>
              </a:tabLst>
            </a:pP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E8BD6494-3E21-4A3B-A48B-7CF590B6A742}"/>
              </a:ext>
            </a:extLst>
          </p:cNvPr>
          <p:cNvSpPr txBox="1">
            <a:spLocks/>
          </p:cNvSpPr>
          <p:nvPr/>
        </p:nvSpPr>
        <p:spPr>
          <a:xfrm>
            <a:off x="6281638" y="1964456"/>
            <a:ext cx="4001392" cy="3942122"/>
          </a:xfrm>
          <a:prstGeom prst="rect">
            <a:avLst/>
          </a:prstGeom>
        </p:spPr>
        <p:txBody>
          <a:bodyPr vert="horz" lIns="80189" tIns="40094" rIns="80189" bIns="40094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00000"/>
              <a:buFont typeface="Police système Courant"/>
              <a:buChar char="●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0850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6750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2175" indent="-215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</a:t>
            </a:r>
            <a:endParaRPr lang="fr-FR" sz="157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fr-FR" sz="12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fr-FR" sz="122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Conseil de Surveillance, présidé par Emmanuel Legrand, qui examine notamment les comptes et veille à la bonne gestion de CNR, composé de :</a:t>
            </a:r>
          </a:p>
          <a:p>
            <a:pPr marL="300723" indent="-300723" algn="just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00964" algn="l"/>
              </a:tabLst>
            </a:pPr>
            <a:r>
              <a:rPr lang="fr-FR" sz="122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représentants des actionnaires</a:t>
            </a:r>
          </a:p>
          <a:p>
            <a:pPr marL="300723" indent="-300723" algn="just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00964" algn="l"/>
              </a:tabLst>
            </a:pPr>
            <a:r>
              <a:rPr lang="fr-FR" sz="122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représentants de l’État</a:t>
            </a:r>
          </a:p>
          <a:p>
            <a:pPr marL="300723" indent="-300723" algn="just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00964" algn="l"/>
              </a:tabLst>
            </a:pPr>
            <a:r>
              <a:rPr lang="fr-FR" sz="122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représentants du personnel salarié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4233964-3621-43F8-B3BC-0CF6757FB1F8}"/>
              </a:ext>
            </a:extLst>
          </p:cNvPr>
          <p:cNvGraphicFramePr/>
          <p:nvPr/>
        </p:nvGraphicFramePr>
        <p:xfrm>
          <a:off x="6368661" y="4030266"/>
          <a:ext cx="3827346" cy="2395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384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16">
            <a:extLst>
              <a:ext uri="{FF2B5EF4-FFF2-40B4-BE49-F238E27FC236}">
                <a16:creationId xmlns:a16="http://schemas.microsoft.com/office/drawing/2014/main" id="{6880F052-4572-49C9-A31B-1AAA26E67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997" y="1630449"/>
            <a:ext cx="8900851" cy="266482"/>
          </a:xfrm>
        </p:spPr>
        <p:txBody>
          <a:bodyPr/>
          <a:lstStyle/>
          <a:p>
            <a:pPr defTabSz="932211">
              <a:spcBef>
                <a:spcPts val="1019"/>
              </a:spcBef>
              <a:defRPr/>
            </a:pPr>
            <a:r>
              <a:rPr lang="fr-FR" dirty="0">
                <a:solidFill>
                  <a:srgbClr val="C8102E"/>
                </a:solidFill>
              </a:rPr>
              <a:t>1</a:t>
            </a:r>
            <a:r>
              <a:rPr lang="fr-FR" baseline="30000" dirty="0">
                <a:solidFill>
                  <a:srgbClr val="C8102E"/>
                </a:solidFill>
              </a:rPr>
              <a:t>er</a:t>
            </a:r>
            <a:r>
              <a:rPr lang="fr-FR" dirty="0">
                <a:solidFill>
                  <a:srgbClr val="C8102E"/>
                </a:solidFill>
              </a:rPr>
              <a:t> producteur français d’énergie 100% renouvelable</a:t>
            </a:r>
          </a:p>
          <a:p>
            <a:pPr defTabSz="932211">
              <a:spcBef>
                <a:spcPts val="1019"/>
              </a:spcBef>
              <a:defRPr/>
            </a:pP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DE1CE0B-4A3F-4787-9DA2-4EA84C5E8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2205" y="1912711"/>
            <a:ext cx="6260576" cy="1754924"/>
          </a:xfrm>
        </p:spPr>
        <p:txBody>
          <a:bodyPr/>
          <a:lstStyle/>
          <a:p>
            <a:pPr algn="just" defTabSz="932211">
              <a:defRPr/>
            </a:pPr>
            <a:r>
              <a:rPr lang="fr-FR" sz="1480" dirty="0"/>
              <a:t>Producteur historique d’hydroélectricité, CNR diversifie son mix énergétique issu de ressources naturelles depuis les années 2000 : </a:t>
            </a:r>
          </a:p>
          <a:p>
            <a:pPr defTabSz="932211">
              <a:defRPr/>
            </a:pPr>
            <a:endParaRPr lang="fr-FR" sz="1480" dirty="0"/>
          </a:p>
          <a:p>
            <a:pPr defTabSz="932211">
              <a:defRPr/>
            </a:pPr>
            <a:endParaRPr lang="fr-FR" sz="1480" dirty="0"/>
          </a:p>
          <a:p>
            <a:pPr defTabSz="932211">
              <a:defRPr/>
            </a:pPr>
            <a:endParaRPr lang="fr-FR" sz="370" dirty="0"/>
          </a:p>
          <a:p>
            <a:pPr defTabSz="932211">
              <a:defRPr/>
            </a:pPr>
            <a:endParaRPr lang="fr-FR" sz="370" dirty="0"/>
          </a:p>
          <a:p>
            <a:pPr defTabSz="932211">
              <a:defRPr/>
            </a:pPr>
            <a:endParaRPr lang="fr-FR" sz="463" dirty="0"/>
          </a:p>
          <a:p>
            <a:pPr marL="494791" indent="164441" defTabSz="932211">
              <a:tabLst>
                <a:tab pos="2152415" algn="l"/>
                <a:tab pos="3481156" algn="l"/>
              </a:tabLst>
              <a:defRPr/>
            </a:pPr>
            <a:endParaRPr lang="fr-FR" sz="463" b="1" dirty="0"/>
          </a:p>
          <a:p>
            <a:pPr marL="494791" indent="164441" defTabSz="932211">
              <a:tabLst>
                <a:tab pos="2152415" algn="l"/>
                <a:tab pos="3481156" algn="l"/>
              </a:tabLst>
              <a:defRPr/>
            </a:pPr>
            <a:r>
              <a:rPr lang="fr-FR" sz="1480" b="1" dirty="0"/>
              <a:t>         Eau	      Vent	        Soleil </a:t>
            </a:r>
            <a:endParaRPr lang="fr-FR" sz="1110" b="1" dirty="0"/>
          </a:p>
        </p:txBody>
      </p:sp>
      <p:sp>
        <p:nvSpPr>
          <p:cNvPr id="8" name="Sous-titre 16">
            <a:extLst>
              <a:ext uri="{FF2B5EF4-FFF2-40B4-BE49-F238E27FC236}">
                <a16:creationId xmlns:a16="http://schemas.microsoft.com/office/drawing/2014/main" id="{936B0AB0-DADB-4580-ACD0-48B483ADFB0E}"/>
              </a:ext>
            </a:extLst>
          </p:cNvPr>
          <p:cNvSpPr txBox="1">
            <a:spLocks/>
          </p:cNvSpPr>
          <p:nvPr/>
        </p:nvSpPr>
        <p:spPr>
          <a:xfrm>
            <a:off x="812205" y="3807888"/>
            <a:ext cx="8900852" cy="266482"/>
          </a:xfrm>
          <a:prstGeom prst="rect">
            <a:avLst/>
          </a:prstGeom>
        </p:spPr>
        <p:txBody>
          <a:bodyPr lIns="84563" tIns="42282" rIns="84563" bIns="42282"/>
          <a:lstStyle>
            <a:lvl1pPr marL="0" indent="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tx1">
                  <a:lumMod val="95000"/>
                  <a:lumOff val="5000"/>
                </a:schemeClr>
              </a:buClr>
              <a:buFont typeface="Darwin" panose="02000000000000000000" pitchFamily="50" charset="0"/>
              <a:buNone/>
              <a:defRPr sz="1800" b="1" kern="1200" cap="none" baseline="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27569">
              <a:spcBef>
                <a:spcPts val="1123"/>
              </a:spcBef>
              <a:buClr>
                <a:prstClr val="black">
                  <a:lumMod val="95000"/>
                  <a:lumOff val="5000"/>
                </a:prstClr>
              </a:buClr>
              <a:defRPr/>
            </a:pPr>
            <a:r>
              <a:rPr lang="fr-FR" sz="1664" dirty="0">
                <a:solidFill>
                  <a:srgbClr val="C8102E"/>
                </a:solidFill>
              </a:rPr>
              <a:t>Acteur de la transition énergétique aux côtés des territoires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28274D5B-7B6C-4F00-85BE-0389AFB76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154" y="4079631"/>
            <a:ext cx="6544589" cy="2526319"/>
          </a:xfrm>
        </p:spPr>
        <p:txBody>
          <a:bodyPr/>
          <a:lstStyle/>
          <a:p>
            <a:pPr algn="just" defTabSz="932211">
              <a:defRPr/>
            </a:pPr>
            <a:r>
              <a:rPr lang="fr-FR" sz="1480" dirty="0"/>
              <a:t>CNR participe à la construction du paysage énergétique de demain, à l’échelle locale et dans le cadre des orientations nationales et européennes </a:t>
            </a:r>
          </a:p>
          <a:p>
            <a:pPr algn="just" defTabSz="932211">
              <a:defRPr/>
            </a:pPr>
            <a:r>
              <a:rPr lang="fr-FR" sz="370" dirty="0"/>
              <a:t> </a:t>
            </a:r>
          </a:p>
          <a:p>
            <a:pPr algn="just" defTabSz="932211">
              <a:defRPr/>
            </a:pPr>
            <a:endParaRPr lang="fr-FR" sz="1480" dirty="0"/>
          </a:p>
          <a:p>
            <a:pPr algn="just" defTabSz="932211">
              <a:defRPr/>
            </a:pPr>
            <a:r>
              <a:rPr lang="fr-FR" sz="1480" dirty="0"/>
              <a:t>Seule entreprise française tout à la fois </a:t>
            </a:r>
            <a:r>
              <a:rPr lang="fr-FR" sz="1480" b="1" dirty="0"/>
              <a:t>productrice et gestionnaire </a:t>
            </a:r>
            <a:r>
              <a:rPr lang="fr-FR" sz="1480" dirty="0"/>
              <a:t>d’énergie exclusivement renouvelable.</a:t>
            </a:r>
          </a:p>
          <a:p>
            <a:pPr algn="just" defTabSz="932211">
              <a:defRPr/>
            </a:pPr>
            <a:endParaRPr lang="fr-FR" sz="1480" dirty="0"/>
          </a:p>
          <a:p>
            <a:pPr algn="just" defTabSz="932211">
              <a:defRPr/>
            </a:pPr>
            <a:endParaRPr lang="fr-FR" sz="370" dirty="0"/>
          </a:p>
          <a:p>
            <a:pPr defTabSz="932211">
              <a:defRPr/>
            </a:pPr>
            <a:endParaRPr lang="fr-FR" sz="1480" dirty="0"/>
          </a:p>
        </p:txBody>
      </p:sp>
      <p:pic>
        <p:nvPicPr>
          <p:cNvPr id="44038" name="Picture 4">
            <a:extLst>
              <a:ext uri="{FF2B5EF4-FFF2-40B4-BE49-F238E27FC236}">
                <a16:creationId xmlns:a16="http://schemas.microsoft.com/office/drawing/2014/main" id="{D17E2CD6-4ECE-4EAE-97E4-2F038C312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09" y="2647289"/>
            <a:ext cx="454071" cy="45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5">
            <a:extLst>
              <a:ext uri="{FF2B5EF4-FFF2-40B4-BE49-F238E27FC236}">
                <a16:creationId xmlns:a16="http://schemas.microsoft.com/office/drawing/2014/main" id="{DFB9A5A9-7754-4178-BF56-D02CD74AD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43" y="2659561"/>
            <a:ext cx="441799" cy="44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6">
            <a:extLst>
              <a:ext uri="{FF2B5EF4-FFF2-40B4-BE49-F238E27FC236}">
                <a16:creationId xmlns:a16="http://schemas.microsoft.com/office/drawing/2014/main" id="{26DD0686-C5FD-4C6D-A569-7F1960E9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05" y="2647289"/>
            <a:ext cx="450566" cy="45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Image 3">
            <a:extLst>
              <a:ext uri="{FF2B5EF4-FFF2-40B4-BE49-F238E27FC236}">
                <a16:creationId xmlns:a16="http://schemas.microsoft.com/office/drawing/2014/main" id="{1FE8016D-FF4A-4991-9514-FE5E037D0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77" y="75387"/>
            <a:ext cx="2992663" cy="74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97707CD7-75D3-41A4-8904-930CFC3AD7E4}"/>
              </a:ext>
            </a:extLst>
          </p:cNvPr>
          <p:cNvSpPr txBox="1">
            <a:spLocks/>
          </p:cNvSpPr>
          <p:nvPr/>
        </p:nvSpPr>
        <p:spPr>
          <a:xfrm>
            <a:off x="863047" y="306805"/>
            <a:ext cx="6989894" cy="732826"/>
          </a:xfrm>
          <a:prstGeom prst="rect">
            <a:avLst/>
          </a:prstGeom>
        </p:spPr>
        <p:txBody>
          <a:bodyPr lIns="84563" tIns="42282" rIns="84563" bIns="42282" anchor="b"/>
          <a:lstStyle>
            <a:lvl1pPr algn="l" defTabSz="1007943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000" b="1" kern="1200" cap="all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32211">
              <a:lnSpc>
                <a:spcPts val="2405"/>
              </a:lnSpc>
              <a:defRPr/>
            </a:pPr>
            <a:r>
              <a:rPr lang="fr-FR" sz="2220" dirty="0">
                <a:solidFill>
                  <a:srgbClr val="C8102E"/>
                </a:solidFill>
              </a:rPr>
              <a:t>CNR : qui sommes nous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C3E3B0-8B59-2635-5571-ABE47E8C9A48}"/>
              </a:ext>
            </a:extLst>
          </p:cNvPr>
          <p:cNvSpPr/>
          <p:nvPr/>
        </p:nvSpPr>
        <p:spPr>
          <a:xfrm>
            <a:off x="863047" y="5661477"/>
            <a:ext cx="6465696" cy="1065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80165" tIns="40083" rIns="80165" bIns="40083">
            <a:spAutoFit/>
          </a:bodyPr>
          <a:lstStyle/>
          <a:p>
            <a:pPr>
              <a:spcBef>
                <a:spcPts val="600"/>
              </a:spcBef>
            </a:pPr>
            <a:r>
              <a:rPr lang="fr-FR" sz="1800" b="1" dirty="0">
                <a:latin typeface="Calibri" pitchFamily="34" charset="0"/>
                <a:cs typeface="Calibri" pitchFamily="34" charset="0"/>
              </a:rPr>
              <a:t>Pour mieux comprendre le modèle CNR 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latin typeface="Calibri" pitchFamily="34" charset="0"/>
                <a:cs typeface="Calibri" pitchFamily="34" charset="0"/>
              </a:rPr>
              <a:t>Portrait	</a:t>
            </a:r>
            <a:r>
              <a:rPr lang="fr-FR" sz="1800" dirty="0">
                <a:latin typeface="Calibri" pitchFamily="34" charset="0"/>
                <a:cs typeface="Calibri" pitchFamily="34" charset="0"/>
              </a:rPr>
              <a:t>	</a:t>
            </a:r>
            <a:r>
              <a:rPr lang="fr-FR" sz="1800" dirty="0">
                <a:latin typeface="Calibri" pitchFamily="34" charset="0"/>
                <a:cs typeface="Calibri" pitchFamily="34" charset="0"/>
                <a:hlinkClick r:id="rId7"/>
              </a:rPr>
              <a:t>https://youtu.be/8KeWpZu8-hE</a:t>
            </a:r>
            <a:endParaRPr lang="fr-FR" sz="18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800" b="1" dirty="0">
                <a:latin typeface="Calibri" pitchFamily="34" charset="0"/>
                <a:cs typeface="Calibri" pitchFamily="34" charset="0"/>
              </a:rPr>
              <a:t>Site web</a:t>
            </a:r>
            <a:r>
              <a:rPr lang="fr-FR" sz="1800" dirty="0">
                <a:latin typeface="Calibri" pitchFamily="34" charset="0"/>
                <a:cs typeface="Calibri" pitchFamily="34" charset="0"/>
              </a:rPr>
              <a:t> 	</a:t>
            </a:r>
            <a:r>
              <a:rPr lang="fr-FR" sz="1800" dirty="0">
                <a:latin typeface="Calibri" pitchFamily="34" charset="0"/>
                <a:cs typeface="Calibri" pitchFamily="34" charset="0"/>
                <a:hlinkClick r:id="rId8"/>
              </a:rPr>
              <a:t>www.cnr.tm.fr</a:t>
            </a:r>
            <a:r>
              <a:rPr lang="fr-FR" sz="18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DB010-7F31-59B5-332D-347C8A56D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63029A-1140-6742-87B7-7B464389DFC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1866A94-17EB-4D71-82F4-A73F4A8DB1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6632" y="772765"/>
            <a:ext cx="3065180" cy="55627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911311-A7E7-4240-BDAC-59BE55449260}"/>
              </a:ext>
            </a:extLst>
          </p:cNvPr>
          <p:cNvSpPr/>
          <p:nvPr/>
        </p:nvSpPr>
        <p:spPr>
          <a:xfrm>
            <a:off x="2821450" y="839589"/>
            <a:ext cx="1774544" cy="49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C942BC-4B3E-CFE0-7CDA-B0D51872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454" y="6025"/>
            <a:ext cx="4832903" cy="75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7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9CDEA-E117-490F-BD20-052644135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22" y="305052"/>
            <a:ext cx="7140668" cy="792433"/>
          </a:xfrm>
        </p:spPr>
        <p:txBody>
          <a:bodyPr rtlCol="0">
            <a:noAutofit/>
          </a:bodyPr>
          <a:lstStyle/>
          <a:p>
            <a:pPr defTabSz="932211">
              <a:defRPr/>
            </a:pPr>
            <a:r>
              <a:rPr lang="fr-FR" sz="2220" dirty="0">
                <a:solidFill>
                  <a:srgbClr val="C8102E"/>
                </a:solidFill>
              </a:rPr>
              <a:t>Chiffres-clés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0BA4AA-A8E2-B2D0-4F6A-3BAD5F4C462E}"/>
              </a:ext>
            </a:extLst>
          </p:cNvPr>
          <p:cNvSpPr/>
          <p:nvPr/>
        </p:nvSpPr>
        <p:spPr>
          <a:xfrm>
            <a:off x="3563928" y="2111985"/>
            <a:ext cx="2030681" cy="1690090"/>
          </a:xfrm>
          <a:prstGeom prst="rect">
            <a:avLst/>
          </a:prstGeom>
          <a:solidFill>
            <a:srgbClr val="E0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57" tIns="35129" rIns="70257" bIns="35129" rtlCol="0" anchor="ctr"/>
          <a:lstStyle/>
          <a:p>
            <a:pPr algn="ctr" defTabSz="801334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DBBCF-97A9-49D5-23F3-3F1D869E9D6F}"/>
              </a:ext>
            </a:extLst>
          </p:cNvPr>
          <p:cNvSpPr/>
          <p:nvPr/>
        </p:nvSpPr>
        <p:spPr>
          <a:xfrm>
            <a:off x="3548430" y="3705944"/>
            <a:ext cx="1689105" cy="1854316"/>
          </a:xfrm>
          <a:prstGeom prst="rect">
            <a:avLst/>
          </a:prstGeom>
          <a:solidFill>
            <a:srgbClr val="9EC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57" tIns="35129" rIns="70257" bIns="35129" rtlCol="0" anchor="ctr"/>
          <a:lstStyle/>
          <a:p>
            <a:pPr algn="ctr" defTabSz="801334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17EAFBC4-B845-E3D9-B1E8-2116DEB1FCE0}"/>
              </a:ext>
            </a:extLst>
          </p:cNvPr>
          <p:cNvSpPr txBox="1">
            <a:spLocks/>
          </p:cNvSpPr>
          <p:nvPr/>
        </p:nvSpPr>
        <p:spPr>
          <a:xfrm>
            <a:off x="1847266" y="4641492"/>
            <a:ext cx="3930941" cy="361090"/>
          </a:xfrm>
          <a:prstGeom prst="rect">
            <a:avLst/>
          </a:prstGeom>
        </p:spPr>
        <p:txBody>
          <a:bodyPr vert="horz" lIns="60141" tIns="30071" rIns="60141" bIns="3007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Darwin" panose="02000000000000000000" pitchFamily="50" charset="0"/>
              <a:buNone/>
              <a:defRPr sz="16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1929">
              <a:defRPr/>
            </a:pPr>
            <a:endParaRPr lang="fr-FR" sz="1052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A73B6-E1BB-B6BF-4EB0-1BEC1117F0EA}"/>
              </a:ext>
            </a:extLst>
          </p:cNvPr>
          <p:cNvSpPr/>
          <p:nvPr/>
        </p:nvSpPr>
        <p:spPr>
          <a:xfrm>
            <a:off x="1600535" y="2713285"/>
            <a:ext cx="1977241" cy="1985321"/>
          </a:xfrm>
          <a:prstGeom prst="rect">
            <a:avLst/>
          </a:prstGeom>
          <a:solidFill>
            <a:srgbClr val="FE7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57" tIns="35129" rIns="70257" bIns="35129" rtlCol="0" anchor="ctr"/>
          <a:lstStyle/>
          <a:p>
            <a:pPr algn="ctr" defTabSz="801334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C45A23B-0BCD-ACC4-B6AA-4E6DBDDB30AE}"/>
              </a:ext>
            </a:extLst>
          </p:cNvPr>
          <p:cNvSpPr txBox="1"/>
          <p:nvPr/>
        </p:nvSpPr>
        <p:spPr>
          <a:xfrm>
            <a:off x="1670957" y="3167285"/>
            <a:ext cx="1799111" cy="1042620"/>
          </a:xfrm>
          <a:prstGeom prst="rect">
            <a:avLst/>
          </a:prstGeom>
          <a:noFill/>
        </p:spPr>
        <p:txBody>
          <a:bodyPr wrap="square" lIns="70257" tIns="35129" rIns="70257" bIns="35129" rtlCol="0">
            <a:spAutoFit/>
          </a:bodyPr>
          <a:lstStyle/>
          <a:p>
            <a:pPr algn="ctr" defTabSz="801334"/>
            <a:r>
              <a:rPr lang="fr-FR" sz="2806" b="1">
                <a:solidFill>
                  <a:prstClr val="white"/>
                </a:solidFill>
              </a:rPr>
              <a:t>3 000</a:t>
            </a:r>
            <a:r>
              <a:rPr lang="fr-FR" sz="614" b="1">
                <a:solidFill>
                  <a:prstClr val="white"/>
                </a:solidFill>
              </a:rPr>
              <a:t> </a:t>
            </a:r>
            <a:r>
              <a:rPr lang="fr-FR" sz="2806" b="1">
                <a:solidFill>
                  <a:prstClr val="white"/>
                </a:solidFill>
              </a:rPr>
              <a:t>MW </a:t>
            </a:r>
          </a:p>
          <a:p>
            <a:pPr algn="ctr" defTabSz="801334"/>
            <a:r>
              <a:rPr lang="fr-FR" sz="1754">
                <a:solidFill>
                  <a:prstClr val="white"/>
                </a:solidFill>
              </a:rPr>
              <a:t>de puissance installée Rhône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0254CE-A285-4CD2-55E8-29B3A5A1B635}"/>
              </a:ext>
            </a:extLst>
          </p:cNvPr>
          <p:cNvSpPr/>
          <p:nvPr/>
        </p:nvSpPr>
        <p:spPr>
          <a:xfrm>
            <a:off x="5376496" y="2336337"/>
            <a:ext cx="1796145" cy="1690090"/>
          </a:xfrm>
          <a:prstGeom prst="rect">
            <a:avLst/>
          </a:prstGeom>
          <a:solidFill>
            <a:srgbClr val="9EC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57" tIns="35129" rIns="70257" bIns="35129" rtlCol="0" anchor="ctr"/>
          <a:lstStyle/>
          <a:p>
            <a:pPr algn="ctr" defTabSz="801334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A6B90A-EDFB-6357-8DB8-DDB470525ED8}"/>
              </a:ext>
            </a:extLst>
          </p:cNvPr>
          <p:cNvSpPr/>
          <p:nvPr/>
        </p:nvSpPr>
        <p:spPr>
          <a:xfrm>
            <a:off x="5216616" y="3705944"/>
            <a:ext cx="2195450" cy="1837536"/>
          </a:xfrm>
          <a:prstGeom prst="rect">
            <a:avLst/>
          </a:prstGeom>
          <a:solidFill>
            <a:srgbClr val="E0E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57" tIns="35129" rIns="70257" bIns="35129" rtlCol="0" anchor="ctr"/>
          <a:lstStyle/>
          <a:p>
            <a:pPr algn="ctr" defTabSz="801334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41CC98-499D-57FB-A84F-89D97C4187D3}"/>
              </a:ext>
            </a:extLst>
          </p:cNvPr>
          <p:cNvSpPr/>
          <p:nvPr/>
        </p:nvSpPr>
        <p:spPr>
          <a:xfrm>
            <a:off x="7133970" y="3167285"/>
            <a:ext cx="1541840" cy="1581742"/>
          </a:xfrm>
          <a:prstGeom prst="rect">
            <a:avLst/>
          </a:prstGeom>
          <a:solidFill>
            <a:srgbClr val="FE7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57" tIns="35129" rIns="70257" bIns="35129" rtlCol="0" anchor="ctr"/>
          <a:lstStyle/>
          <a:p>
            <a:pPr algn="ctr" defTabSz="801334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255506F-2347-67A1-04E3-003CA27790CA}"/>
              </a:ext>
            </a:extLst>
          </p:cNvPr>
          <p:cNvSpPr txBox="1"/>
          <p:nvPr/>
        </p:nvSpPr>
        <p:spPr>
          <a:xfrm>
            <a:off x="3525987" y="2567489"/>
            <a:ext cx="2084119" cy="921305"/>
          </a:xfrm>
          <a:prstGeom prst="rect">
            <a:avLst/>
          </a:prstGeom>
          <a:noFill/>
        </p:spPr>
        <p:txBody>
          <a:bodyPr wrap="square" lIns="70257" tIns="35129" rIns="70257" bIns="35129" rtlCol="0">
            <a:spAutoFit/>
          </a:bodyPr>
          <a:lstStyle/>
          <a:p>
            <a:pPr algn="ctr" defTabSz="801334"/>
            <a:r>
              <a:rPr lang="fr-FR" sz="2456" dirty="0"/>
              <a:t>139 </a:t>
            </a:r>
            <a:r>
              <a:rPr lang="fr-FR" sz="1800" dirty="0"/>
              <a:t>M€ </a:t>
            </a:r>
          </a:p>
          <a:p>
            <a:pPr algn="ctr" defTabSz="801334"/>
            <a:r>
              <a:rPr lang="fr-FR" sz="1754" dirty="0"/>
              <a:t>Résultat net </a:t>
            </a:r>
          </a:p>
          <a:p>
            <a:pPr algn="ctr" defTabSz="801334"/>
            <a:r>
              <a:rPr lang="fr-FR" sz="1316" i="1" dirty="0"/>
              <a:t>(168M€ en 2021</a:t>
            </a:r>
            <a:r>
              <a:rPr lang="fr-FR" sz="1228" i="1" dirty="0"/>
              <a:t>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437BE4-732C-1FAE-ACA2-6A74B9069254}"/>
              </a:ext>
            </a:extLst>
          </p:cNvPr>
          <p:cNvSpPr txBox="1"/>
          <p:nvPr/>
        </p:nvSpPr>
        <p:spPr>
          <a:xfrm>
            <a:off x="3560007" y="4042089"/>
            <a:ext cx="1656609" cy="1380085"/>
          </a:xfrm>
          <a:prstGeom prst="rect">
            <a:avLst/>
          </a:prstGeom>
          <a:noFill/>
        </p:spPr>
        <p:txBody>
          <a:bodyPr wrap="square" lIns="70257" tIns="35129" rIns="70257" bIns="35129" rtlCol="0">
            <a:spAutoFit/>
          </a:bodyPr>
          <a:lstStyle/>
          <a:p>
            <a:pPr algn="ctr" defTabSz="801334"/>
            <a:r>
              <a:rPr lang="fr-FR" sz="2456" b="1">
                <a:solidFill>
                  <a:schemeClr val="bg1"/>
                </a:solidFill>
              </a:rPr>
              <a:t>11,4TWh</a:t>
            </a:r>
            <a:r>
              <a:rPr lang="fr-FR" sz="3683" b="1">
                <a:solidFill>
                  <a:schemeClr val="bg1"/>
                </a:solidFill>
              </a:rPr>
              <a:t> </a:t>
            </a:r>
            <a:br>
              <a:rPr lang="fr-FR" sz="3683" b="1">
                <a:solidFill>
                  <a:schemeClr val="bg1"/>
                </a:solidFill>
              </a:rPr>
            </a:br>
            <a:r>
              <a:rPr lang="fr-FR" sz="1754">
                <a:solidFill>
                  <a:schemeClr val="bg1"/>
                </a:solidFill>
              </a:rPr>
              <a:t>Production Rhône </a:t>
            </a:r>
          </a:p>
          <a:p>
            <a:pPr algn="ctr" defTabSz="801334"/>
            <a:r>
              <a:rPr lang="fr-FR" sz="1316" i="1">
                <a:solidFill>
                  <a:schemeClr val="bg1"/>
                </a:solidFill>
              </a:rPr>
              <a:t>(13.6 TWh 2021)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8241FB9-5BB1-E069-12E8-3048BC5C62E2}"/>
              </a:ext>
            </a:extLst>
          </p:cNvPr>
          <p:cNvSpPr txBox="1"/>
          <p:nvPr/>
        </p:nvSpPr>
        <p:spPr>
          <a:xfrm>
            <a:off x="5303907" y="4074538"/>
            <a:ext cx="1915946" cy="1258449"/>
          </a:xfrm>
          <a:prstGeom prst="rect">
            <a:avLst/>
          </a:prstGeom>
          <a:noFill/>
        </p:spPr>
        <p:txBody>
          <a:bodyPr wrap="square" lIns="70257" tIns="35129" rIns="70257" bIns="35129" rtlCol="0">
            <a:spAutoFit/>
          </a:bodyPr>
          <a:lstStyle/>
          <a:p>
            <a:pPr algn="ctr" defTabSz="801334"/>
            <a:r>
              <a:rPr lang="fr-FR" sz="2456"/>
              <a:t>24 M€</a:t>
            </a:r>
            <a:r>
              <a:rPr lang="fr-FR" sz="1403"/>
              <a:t> </a:t>
            </a:r>
          </a:p>
          <a:p>
            <a:pPr algn="ctr" defTabSz="801334"/>
            <a:r>
              <a:rPr lang="fr-FR" sz="1403"/>
              <a:t>de Projets MIG/</a:t>
            </a:r>
          </a:p>
          <a:p>
            <a:pPr algn="ctr" defTabSz="801334"/>
            <a:r>
              <a:rPr lang="fr-FR" sz="1403"/>
              <a:t>Plan 5Rhône</a:t>
            </a:r>
          </a:p>
          <a:p>
            <a:pPr algn="ctr" defTabSz="801334"/>
            <a:endParaRPr lang="fr-FR" sz="1403">
              <a:solidFill>
                <a:prstClr val="white"/>
              </a:solidFill>
            </a:endParaRPr>
          </a:p>
          <a:p>
            <a:pPr algn="ctr" defTabSz="801334"/>
            <a:endParaRPr lang="fr-FR" sz="1052">
              <a:solidFill>
                <a:prstClr val="white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9FB7B5C-5568-4625-2309-57E9047210BC}"/>
              </a:ext>
            </a:extLst>
          </p:cNvPr>
          <p:cNvSpPr txBox="1"/>
          <p:nvPr/>
        </p:nvSpPr>
        <p:spPr>
          <a:xfrm>
            <a:off x="5414785" y="2473127"/>
            <a:ext cx="1799111" cy="1205357"/>
          </a:xfrm>
          <a:prstGeom prst="rect">
            <a:avLst/>
          </a:prstGeom>
          <a:noFill/>
        </p:spPr>
        <p:txBody>
          <a:bodyPr wrap="square" lIns="70257" tIns="35129" rIns="70257" bIns="35129" rtlCol="0">
            <a:spAutoFit/>
          </a:bodyPr>
          <a:lstStyle/>
          <a:p>
            <a:pPr algn="ctr" defTabSz="801334"/>
            <a:r>
              <a:rPr lang="fr-FR" sz="2456" b="1">
                <a:solidFill>
                  <a:prstClr val="white"/>
                </a:solidFill>
              </a:rPr>
              <a:t>176 </a:t>
            </a:r>
            <a:r>
              <a:rPr lang="fr-FR" sz="2456">
                <a:solidFill>
                  <a:prstClr val="white"/>
                </a:solidFill>
              </a:rPr>
              <a:t>M€</a:t>
            </a:r>
            <a:r>
              <a:rPr lang="fr-FR" sz="2456" b="1">
                <a:solidFill>
                  <a:prstClr val="white"/>
                </a:solidFill>
              </a:rPr>
              <a:t> </a:t>
            </a:r>
          </a:p>
          <a:p>
            <a:pPr algn="ctr" defTabSz="801334"/>
            <a:r>
              <a:rPr lang="fr-FR" sz="1800">
                <a:solidFill>
                  <a:prstClr val="white"/>
                </a:solidFill>
              </a:rPr>
              <a:t>Redevance versée à l’État</a:t>
            </a:r>
          </a:p>
          <a:p>
            <a:pPr algn="ctr" defTabSz="801334"/>
            <a:r>
              <a:rPr lang="fr-FR" sz="1316">
                <a:solidFill>
                  <a:prstClr val="white"/>
                </a:solidFill>
              </a:rPr>
              <a:t>(178M€ en 2021)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4C330DC-2B10-A021-B5EC-E28B3C9DB290}"/>
              </a:ext>
            </a:extLst>
          </p:cNvPr>
          <p:cNvSpPr txBox="1"/>
          <p:nvPr/>
        </p:nvSpPr>
        <p:spPr>
          <a:xfrm>
            <a:off x="7036255" y="3294716"/>
            <a:ext cx="1692856" cy="1568855"/>
          </a:xfrm>
          <a:prstGeom prst="rect">
            <a:avLst/>
          </a:prstGeom>
          <a:noFill/>
        </p:spPr>
        <p:txBody>
          <a:bodyPr wrap="square" lIns="70257" tIns="35129" rIns="70257" bIns="35129" rtlCol="0">
            <a:spAutoFit/>
          </a:bodyPr>
          <a:lstStyle/>
          <a:p>
            <a:pPr algn="ctr" defTabSz="801334"/>
            <a:r>
              <a:rPr lang="fr-FR" sz="2105" b="1">
                <a:solidFill>
                  <a:schemeClr val="bg1"/>
                </a:solidFill>
              </a:rPr>
              <a:t>1 484</a:t>
            </a:r>
            <a:r>
              <a:rPr lang="fr-FR" sz="3070" b="1">
                <a:solidFill>
                  <a:schemeClr val="bg1"/>
                </a:solidFill>
              </a:rPr>
              <a:t> </a:t>
            </a:r>
            <a:r>
              <a:rPr lang="fr-FR" sz="1403">
                <a:solidFill>
                  <a:schemeClr val="bg1"/>
                </a:solidFill>
              </a:rPr>
              <a:t>collaborateurs (CDI)</a:t>
            </a:r>
          </a:p>
          <a:p>
            <a:pPr algn="ctr" defTabSz="801334"/>
            <a:r>
              <a:rPr lang="fr-FR" sz="1403">
                <a:solidFill>
                  <a:schemeClr val="bg1"/>
                </a:solidFill>
              </a:rPr>
              <a:t>105 contrats d’alternance</a:t>
            </a:r>
          </a:p>
          <a:p>
            <a:pPr algn="ctr" defTabSz="801334"/>
            <a:r>
              <a:rPr lang="fr-FR" sz="1052" i="1">
                <a:solidFill>
                  <a:schemeClr val="bg1"/>
                </a:solidFill>
              </a:rPr>
              <a:t>Au 31.12.22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3C4F0-84B1-C2B2-0BA0-43C35D884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5 ambitions stratégiques revisitées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DB010-7F31-59B5-332D-347C8A56D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63029A-1140-6742-87B7-7B464389DFC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81B69E2-1AB8-456C-9ADD-FFE6C83200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6414566"/>
            <a:ext cx="1272523" cy="226387"/>
          </a:xfrm>
        </p:spPr>
        <p:txBody>
          <a:bodyPr/>
          <a:lstStyle/>
          <a:p>
            <a:r>
              <a:rPr lang="fr-FR" dirty="0"/>
              <a:t>Présentation cnr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D7A2AF1-A520-426F-9261-3D680C015C98}"/>
              </a:ext>
            </a:extLst>
          </p:cNvPr>
          <p:cNvSpPr txBox="1"/>
          <p:nvPr/>
        </p:nvSpPr>
        <p:spPr>
          <a:xfrm>
            <a:off x="3644947" y="2834682"/>
            <a:ext cx="1959975" cy="659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/>
            <a:r>
              <a:rPr lang="fr-FR" sz="1228" b="1" dirty="0">
                <a:solidFill>
                  <a:srgbClr val="FFFFFF"/>
                </a:solidFill>
                <a:latin typeface="Mohr Alt Bold" panose="00000800000000000000" pitchFamily="50" charset="0"/>
                <a:cs typeface="Times New Roman" panose="02020603050405020304" pitchFamily="18" charset="0"/>
              </a:rPr>
              <a:t>CONCESSIONNAIRE </a:t>
            </a:r>
          </a:p>
          <a:p>
            <a:pPr algn="ctr" eaLnBrk="0" fontAlgn="base" hangingPunct="0"/>
            <a:r>
              <a:rPr lang="fr-FR" sz="1228" b="1" dirty="0">
                <a:solidFill>
                  <a:srgbClr val="FFFFFF"/>
                </a:solidFill>
                <a:latin typeface="Mohr Alt Bold" panose="00000800000000000000" pitchFamily="50" charset="0"/>
                <a:cs typeface="Times New Roman" panose="02020603050405020304" pitchFamily="18" charset="0"/>
              </a:rPr>
              <a:t>&amp; DÉVELOPPEMENT</a:t>
            </a:r>
          </a:p>
          <a:p>
            <a:pPr algn="ctr" eaLnBrk="0" fontAlgn="base" hangingPunct="0"/>
            <a:r>
              <a:rPr lang="fr-FR" sz="1228" b="1" dirty="0">
                <a:solidFill>
                  <a:srgbClr val="FFFFFF"/>
                </a:solidFill>
                <a:latin typeface="Mohr Alt Bold" panose="00000800000000000000" pitchFamily="50" charset="0"/>
                <a:cs typeface="Times New Roman" panose="02020603050405020304" pitchFamily="18" charset="0"/>
              </a:rPr>
              <a:t> TERRITORIAL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AC981DA-1E74-4569-A362-9BA9FDCABA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6" b="14610"/>
          <a:stretch/>
        </p:blipFill>
        <p:spPr>
          <a:xfrm>
            <a:off x="2703750" y="2147131"/>
            <a:ext cx="3842367" cy="463977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A9C6ADC-7A34-47C4-AD2A-6614489E272E}"/>
              </a:ext>
            </a:extLst>
          </p:cNvPr>
          <p:cNvSpPr txBox="1"/>
          <p:nvPr/>
        </p:nvSpPr>
        <p:spPr>
          <a:xfrm>
            <a:off x="8475979" y="2596614"/>
            <a:ext cx="18611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/>
              <a:t>Objectifs 2030</a:t>
            </a:r>
          </a:p>
          <a:p>
            <a:endParaRPr lang="fr-FR" sz="1800" dirty="0"/>
          </a:p>
          <a:p>
            <a:r>
              <a:rPr lang="fr-FR" sz="1800" dirty="0">
                <a:solidFill>
                  <a:schemeClr val="accent3"/>
                </a:solidFill>
              </a:rPr>
              <a:t>5550 MW</a:t>
            </a:r>
          </a:p>
          <a:p>
            <a:r>
              <a:rPr lang="fr-FR" sz="1800" dirty="0"/>
              <a:t>Puissance installée</a:t>
            </a:r>
          </a:p>
          <a:p>
            <a:endParaRPr lang="fr-FR" sz="1800" dirty="0"/>
          </a:p>
          <a:p>
            <a:r>
              <a:rPr lang="fr-FR" sz="1800" dirty="0">
                <a:solidFill>
                  <a:schemeClr val="accent3"/>
                </a:solidFill>
              </a:rPr>
              <a:t>+ 1500 MW</a:t>
            </a:r>
          </a:p>
          <a:p>
            <a:r>
              <a:rPr lang="fr-FR" sz="1800" dirty="0"/>
              <a:t>de puissance installée en éolien et photovoltaïque</a:t>
            </a:r>
          </a:p>
          <a:p>
            <a:endParaRPr lang="fr-FR" sz="1800" dirty="0"/>
          </a:p>
          <a:p>
            <a:r>
              <a:rPr lang="fr-FR" sz="1800" dirty="0">
                <a:solidFill>
                  <a:schemeClr val="accent3"/>
                </a:solidFill>
              </a:rPr>
              <a:t>3700 MW </a:t>
            </a:r>
          </a:p>
          <a:p>
            <a:r>
              <a:rPr lang="fr-FR" sz="1800" dirty="0"/>
              <a:t>agrégation pour compte de tiers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5E5D7F-10E4-422A-ACAA-195CFBB654B0}"/>
              </a:ext>
            </a:extLst>
          </p:cNvPr>
          <p:cNvSpPr txBox="1"/>
          <p:nvPr/>
        </p:nvSpPr>
        <p:spPr>
          <a:xfrm>
            <a:off x="1785809" y="1642031"/>
            <a:ext cx="6059445" cy="35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se renforcer dans un paysage énergétique en pleine mutation</a:t>
            </a:r>
            <a:endParaRPr lang="fr-FR" sz="157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16D3988-50E4-4C5C-8F27-9DC8D12739D3}"/>
              </a:ext>
            </a:extLst>
          </p:cNvPr>
          <p:cNvSpPr txBox="1"/>
          <p:nvPr/>
        </p:nvSpPr>
        <p:spPr>
          <a:xfrm>
            <a:off x="984818" y="4973252"/>
            <a:ext cx="2191490" cy="7400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defTabSz="801929">
              <a:buClr>
                <a:srgbClr val="76923C"/>
              </a:buClr>
              <a:buSzPts val="1200"/>
              <a:defRPr/>
            </a:pPr>
            <a:r>
              <a:rPr lang="fr-FR" sz="1140" b="1" kern="0" dirty="0">
                <a:solidFill>
                  <a:srgbClr val="9BCB44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Accroître la production d'électricité renouvelable et optimiser sa valorisation</a:t>
            </a:r>
            <a:endParaRPr lang="fr-FR" sz="1140" kern="0" dirty="0">
              <a:solidFill>
                <a:srgbClr val="9BCB44"/>
              </a:solidFill>
              <a:latin typeface="Mohr Alt SemiBold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0362" indent="-150362" algn="r" defTabSz="801929" eaLnBrk="0" fontAlgn="base" hangingPunct="0">
              <a:buClr>
                <a:srgbClr val="EE7042"/>
              </a:buClr>
              <a:buSzPct val="135000"/>
              <a:buFont typeface="Arial" panose="020B0604020202020204" pitchFamily="34" charset="0"/>
              <a:buChar char="•"/>
              <a:defRPr/>
            </a:pPr>
            <a:endParaRPr lang="fr-FR" sz="789" kern="0" dirty="0">
              <a:solidFill>
                <a:prstClr val="black">
                  <a:lumMod val="65000"/>
                  <a:lumOff val="35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4A0DC17-AC3E-4E2C-B7BF-8F140D67F829}"/>
              </a:ext>
            </a:extLst>
          </p:cNvPr>
          <p:cNvSpPr txBox="1"/>
          <p:nvPr/>
        </p:nvSpPr>
        <p:spPr>
          <a:xfrm>
            <a:off x="6127726" y="5751296"/>
            <a:ext cx="2315095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>
              <a:buClr>
                <a:srgbClr val="C00000"/>
              </a:buClr>
              <a:buSzPts val="1200"/>
              <a:defRPr/>
            </a:pPr>
            <a:r>
              <a:rPr lang="fr-FR" sz="1140" b="1" kern="0" dirty="0">
                <a:solidFill>
                  <a:srgbClr val="F9CC19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Innover au service de la transition énergétique</a:t>
            </a:r>
            <a:r>
              <a:rPr lang="fr-FR" sz="1140" kern="0" dirty="0">
                <a:solidFill>
                  <a:srgbClr val="F9CC19"/>
                </a:solidFill>
                <a:latin typeface="Mohr Alt SemiBold" panose="00000700000000000000" pitchFamily="50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7A2198-F09A-49B2-B602-ED665C7E3107}"/>
              </a:ext>
            </a:extLst>
          </p:cNvPr>
          <p:cNvSpPr txBox="1"/>
          <p:nvPr/>
        </p:nvSpPr>
        <p:spPr>
          <a:xfrm>
            <a:off x="6017896" y="4300371"/>
            <a:ext cx="3260569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01929" fontAlgn="base" hangingPunct="0">
              <a:buClr>
                <a:srgbClr val="F79646"/>
              </a:buClr>
              <a:buSzPts val="1200"/>
              <a:defRPr/>
            </a:pPr>
            <a:r>
              <a:rPr lang="fr-FR" sz="1140" b="1" kern="0" dirty="0">
                <a:solidFill>
                  <a:srgbClr val="FE7445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Accroitre la performance </a:t>
            </a:r>
            <a:br>
              <a:rPr lang="fr-FR" sz="1140" b="1" kern="0" dirty="0">
                <a:solidFill>
                  <a:srgbClr val="FE7445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40" b="1" kern="0" dirty="0">
                <a:solidFill>
                  <a:srgbClr val="FE7445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globale de l'entreprise</a:t>
            </a:r>
            <a:endParaRPr lang="fr-FR" sz="1140" b="1" kern="0" dirty="0">
              <a:solidFill>
                <a:srgbClr val="FE7445"/>
              </a:solidFill>
              <a:latin typeface="Mohr Alt SemiBold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783430-6CF6-4A4D-B382-BFF53FD3E5A9}"/>
              </a:ext>
            </a:extLst>
          </p:cNvPr>
          <p:cNvSpPr txBox="1"/>
          <p:nvPr/>
        </p:nvSpPr>
        <p:spPr>
          <a:xfrm>
            <a:off x="106479" y="3445855"/>
            <a:ext cx="3040892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801929">
              <a:buClr>
                <a:srgbClr val="31849B"/>
              </a:buClr>
              <a:buSzPts val="1200"/>
              <a:defRPr/>
            </a:pPr>
            <a:r>
              <a:rPr lang="fr-FR" sz="1140" b="1" kern="0" dirty="0">
                <a:solidFill>
                  <a:srgbClr val="39BBB3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Agir en concessionnaire engagé </a:t>
            </a:r>
            <a:br>
              <a:rPr lang="fr-FR" sz="1140" b="1" kern="0" dirty="0">
                <a:solidFill>
                  <a:srgbClr val="39BBB3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40" b="1" kern="0" dirty="0">
                <a:solidFill>
                  <a:srgbClr val="39BBB3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aux côtés des territoires</a:t>
            </a:r>
            <a:endParaRPr lang="fr-FR" sz="1140" kern="0" dirty="0">
              <a:solidFill>
                <a:srgbClr val="39BBB3"/>
              </a:solidFill>
              <a:latin typeface="Mohr Alt SemiBold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420A06-D34F-48EA-80C2-F410BCCCC47E}"/>
              </a:ext>
            </a:extLst>
          </p:cNvPr>
          <p:cNvSpPr txBox="1"/>
          <p:nvPr/>
        </p:nvSpPr>
        <p:spPr>
          <a:xfrm>
            <a:off x="5966533" y="2674008"/>
            <a:ext cx="2100365" cy="44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1200"/>
            </a:pPr>
            <a:r>
              <a:rPr lang="fr-FR" sz="1140" b="1" dirty="0">
                <a:solidFill>
                  <a:srgbClr val="61CDE4"/>
                </a:solidFill>
                <a:latin typeface="Mohr Alt SemiBold" panose="000007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Gérer et aménager le fleuve en industriel responsable</a:t>
            </a:r>
            <a:endParaRPr lang="fr-FR" sz="1140" dirty="0">
              <a:solidFill>
                <a:srgbClr val="61CDE4"/>
              </a:solidFill>
              <a:latin typeface="Mohr Alt SemiBold" panose="000007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6E8C02D-B89C-458C-AF4D-654201E97124}"/>
              </a:ext>
            </a:extLst>
          </p:cNvPr>
          <p:cNvCxnSpPr/>
          <p:nvPr/>
        </p:nvCxnSpPr>
        <p:spPr>
          <a:xfrm>
            <a:off x="8185820" y="2300264"/>
            <a:ext cx="0" cy="400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0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3C4F0-84B1-C2B2-0BA0-43C35D884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Une politique RSE, socle de notre stratégie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DB010-7F31-59B5-332D-347C8A56D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63029A-1140-6742-87B7-7B464389DFCE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89B2B-D414-83E1-2797-3F33B6B61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637" y="1967145"/>
            <a:ext cx="8016723" cy="36530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axes déclinés en 18 engagements</a:t>
            </a:r>
            <a:endParaRPr lang="fr-FR" sz="157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BF21EA-A26A-B651-E2CB-399DDA3379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75476B-C3D2-D846-9282-38BDA4E4D85D}" type="datetime1">
              <a:rPr lang="fr-FR" smtClean="0"/>
              <a:t>20/02/2024</a:t>
            </a:fld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233AE01C-C5A5-4B20-9105-3555C5C010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882205" y="6414566"/>
            <a:ext cx="1272523" cy="226387"/>
          </a:xfrm>
        </p:spPr>
        <p:txBody>
          <a:bodyPr/>
          <a:lstStyle/>
          <a:p>
            <a:r>
              <a:rPr lang="fr-FR" dirty="0"/>
              <a:t>Présentation cnr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E25F7A-3B65-40D2-A70D-8B796823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963" y="2465286"/>
            <a:ext cx="7884658" cy="376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7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3C4F0-84B1-C2B2-0BA0-43C35D8840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CNR AMBITION 2030 : être un acteur </a:t>
            </a:r>
            <a:r>
              <a:rPr lang="fr-FR" dirty="0" err="1"/>
              <a:t>referent</a:t>
            </a:r>
            <a:r>
              <a:rPr lang="fr-FR" dirty="0"/>
              <a:t> de la ressource en 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DB010-7F31-59B5-332D-347C8A56D8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63029A-1140-6742-87B7-7B464389DFCE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9F89B2B-D414-83E1-2797-3F33B6B61D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50929" y="1700445"/>
            <a:ext cx="8016723" cy="36530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représentée au comite de bassin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rmc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au bureau du comité de bassin (E. Divet, présent depuis 2015, vice-président de la commission Haut-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rhône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membre de l’APIRM</a:t>
            </a:r>
          </a:p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cotes du monde industriel de la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vallee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Rhône (zones portuaires (Port de Lyon Edouard Herriot, plate-forme multimodales, transport fluvial)</a:t>
            </a:r>
          </a:p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présent aux cotes du monde agricole (pompages dans le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rhône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reservée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plan 5 Rhône)</a:t>
            </a:r>
          </a:p>
          <a:p>
            <a:pPr>
              <a:lnSpc>
                <a:spcPct val="115000"/>
              </a:lnSpc>
              <a:spcAft>
                <a:spcPts val="877"/>
              </a:spcAft>
            </a:pP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CNR fortement implique dans les enjeux environnementaux et la biodiversité (plus grand projet de renaturation de fleuve en </a:t>
            </a:r>
            <a:r>
              <a:rPr lang="fr-FR" sz="1579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fr-FR" sz="157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engagé depuis 20 ans)</a:t>
            </a:r>
          </a:p>
          <a:p>
            <a:pPr>
              <a:lnSpc>
                <a:spcPct val="115000"/>
              </a:lnSpc>
              <a:spcAft>
                <a:spcPts val="877"/>
              </a:spcAft>
            </a:pPr>
            <a:endParaRPr lang="fr-FR" sz="1579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77"/>
              </a:spcAft>
            </a:pPr>
            <a:endParaRPr lang="fr-FR" sz="1579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19957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CNR v4">
  <a:themeElements>
    <a:clrScheme name="CN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1F36"/>
      </a:accent1>
      <a:accent2>
        <a:srgbClr val="2B9271"/>
      </a:accent2>
      <a:accent3>
        <a:srgbClr val="BD4C31"/>
      </a:accent3>
      <a:accent4>
        <a:srgbClr val="F2DE6C"/>
      </a:accent4>
      <a:accent5>
        <a:srgbClr val="4472C4"/>
      </a:accent5>
      <a:accent6>
        <a:srgbClr val="ED7D31"/>
      </a:accent6>
      <a:hlink>
        <a:srgbClr val="0563C1"/>
      </a:hlink>
      <a:folHlink>
        <a:srgbClr val="954F72"/>
      </a:folHlink>
    </a:clrScheme>
    <a:fontScheme name="CNR">
      <a:majorFont>
        <a:latin typeface="Darwin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CNR.v4.potx" id="{8A5F2339-2084-4FA6-AD4D-1B21A732390F}" vid="{2B810921-D1AB-48C3-AAC3-CD4205BFC5AF}"/>
    </a:ext>
  </a:extLst>
</a:theme>
</file>

<file path=ppt/theme/theme2.xml><?xml version="1.0" encoding="utf-8"?>
<a:theme xmlns:a="http://schemas.openxmlformats.org/drawingml/2006/main" name="1_Thème Office">
  <a:themeElements>
    <a:clrScheme name="CNR_Masque PPT_160322_OK">
      <a:dk1>
        <a:srgbClr val="000000"/>
      </a:dk1>
      <a:lt1>
        <a:srgbClr val="FFFFFF"/>
      </a:lt1>
      <a:dk2>
        <a:srgbClr val="E32127"/>
      </a:dk2>
      <a:lt2>
        <a:srgbClr val="FE7344"/>
      </a:lt2>
      <a:accent1>
        <a:srgbClr val="F0AE18"/>
      </a:accent1>
      <a:accent2>
        <a:srgbClr val="FCDD44"/>
      </a:accent2>
      <a:accent3>
        <a:srgbClr val="D22359"/>
      </a:accent3>
      <a:accent4>
        <a:srgbClr val="60CCE4"/>
      </a:accent4>
      <a:accent5>
        <a:srgbClr val="3794C9"/>
      </a:accent5>
      <a:accent6>
        <a:srgbClr val="68B978"/>
      </a:accent6>
      <a:hlink>
        <a:srgbClr val="9DCB44"/>
      </a:hlink>
      <a:folHlink>
        <a:srgbClr val="22B3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78AB05835B84C8A0F08A09A07173D" ma:contentTypeVersion="11" ma:contentTypeDescription="Crée un document." ma:contentTypeScope="" ma:versionID="961f5e6d071bf772578bea75e23c0850">
  <xsd:schema xmlns:xsd="http://www.w3.org/2001/XMLSchema" xmlns:xs="http://www.w3.org/2001/XMLSchema" xmlns:p="http://schemas.microsoft.com/office/2006/metadata/properties" xmlns:ns2="1585a7b0-3411-453a-8b40-1061b7faa54e" xmlns:ns3="9e350b12-c620-40b3-a079-8477970f49a1" targetNamespace="http://schemas.microsoft.com/office/2006/metadata/properties" ma:root="true" ma:fieldsID="9d0ff7ffe3902243c6ca93fef239c928" ns2:_="" ns3:_="">
    <xsd:import namespace="1585a7b0-3411-453a-8b40-1061b7faa54e"/>
    <xsd:import namespace="9e350b12-c620-40b3-a079-8477970f49a1"/>
    <xsd:element name="properties">
      <xsd:complexType>
        <xsd:sequence>
          <xsd:element name="documentManagement">
            <xsd:complexType>
              <xsd:all>
                <xsd:element ref="ns2:Resume" minOccurs="0"/>
                <xsd:element ref="ns2:Body" minOccurs="0"/>
                <xsd:element ref="ns2:Rubrique1" minOccurs="0"/>
                <xsd:element ref="ns2:Rubrique2" minOccurs="0"/>
                <xsd:element ref="ns2:Rubrique3" minOccurs="0"/>
                <xsd:element ref="ns2:Rubrique4" minOccurs="0"/>
                <xsd:element ref="ns2:Delete" minOccurs="0"/>
                <xsd:element ref="ns2:Auteur" minOccurs="0"/>
                <xsd:element ref="ns2:Date" minOccurs="0"/>
                <xsd:element ref="ns3:Domain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85a7b0-3411-453a-8b40-1061b7faa54e" elementFormDefault="qualified">
    <xsd:import namespace="http://schemas.microsoft.com/office/2006/documentManagement/types"/>
    <xsd:import namespace="http://schemas.microsoft.com/office/infopath/2007/PartnerControls"/>
    <xsd:element name="Resume" ma:index="2" nillable="true" ma:displayName="Description" ma:default="" ma:internalName="Resume">
      <xsd:simpleType>
        <xsd:restriction base="dms:Note">
          <xsd:maxLength value="255"/>
        </xsd:restriction>
      </xsd:simpleType>
    </xsd:element>
    <xsd:element name="Body" ma:index="3" nillable="true" ma:displayName="Contenu" ma:default="" ma:internalName="Body">
      <xsd:simpleType>
        <xsd:restriction base="dms:Note">
          <xsd:maxLength value="255"/>
        </xsd:restriction>
      </xsd:simpleType>
    </xsd:element>
    <xsd:element name="Rubrique1" ma:index="4" nillable="true" ma:displayName="Rubrique1" ma:internalName="Rubrique1">
      <xsd:simpleType>
        <xsd:restriction base="dms:Text">
          <xsd:maxLength value="255"/>
        </xsd:restriction>
      </xsd:simpleType>
    </xsd:element>
    <xsd:element name="Rubrique2" ma:index="5" nillable="true" ma:displayName="Rubrique2" ma:internalName="Rubrique2">
      <xsd:simpleType>
        <xsd:restriction base="dms:Text">
          <xsd:maxLength value="255"/>
        </xsd:restriction>
      </xsd:simpleType>
    </xsd:element>
    <xsd:element name="Rubrique3" ma:index="6" nillable="true" ma:displayName="Rubrique3" ma:internalName="Rubrique3">
      <xsd:simpleType>
        <xsd:restriction base="dms:Text">
          <xsd:maxLength value="255"/>
        </xsd:restriction>
      </xsd:simpleType>
    </xsd:element>
    <xsd:element name="Rubrique4" ma:index="7" nillable="true" ma:displayName="Rubrique4" ma:internalName="Rubrique4">
      <xsd:simpleType>
        <xsd:restriction base="dms:Text">
          <xsd:maxLength value="255"/>
        </xsd:restriction>
      </xsd:simpleType>
    </xsd:element>
    <xsd:element name="Delete" ma:index="8" nillable="true" ma:displayName="Archivé" ma:default="0" ma:internalName="Delete">
      <xsd:simpleType>
        <xsd:restriction base="dms:Boolean"/>
      </xsd:simpleType>
    </xsd:element>
    <xsd:element name="Auteur" ma:index="9" nillable="true" ma:displayName="Auteur" ma:internalName="Auteur">
      <xsd:simpleType>
        <xsd:restriction base="dms:Text">
          <xsd:maxLength value="255"/>
        </xsd:restriction>
      </xsd:simpleType>
    </xsd:element>
    <xsd:element name="Date" ma:index="10" nillable="true" ma:displayName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0b12-c620-40b3-a079-8477970f49a1" elementFormDefault="qualified">
    <xsd:import namespace="http://schemas.microsoft.com/office/2006/documentManagement/types"/>
    <xsd:import namespace="http://schemas.microsoft.com/office/infopath/2007/PartnerControls"/>
    <xsd:element name="Domaine" ma:index="17" nillable="true" ma:displayName="Domaine" ma:default="Généralités" ma:format="Dropdown" ma:internalName="Domaine">
      <xsd:simpleType>
        <xsd:restriction base="dms:Choice">
          <xsd:enumeration value="La CNR"/>
          <xsd:enumeration value="Généralités"/>
          <xsd:enumeration value="Directions Régionales"/>
          <xsd:enumeration value="Développement Durable"/>
          <xsd:enumeration value="Modèl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ubrique2 xmlns="1585a7b0-3411-453a-8b40-1061b7faa54e" xsi:nil="true"/>
    <Rubrique3 xmlns="1585a7b0-3411-453a-8b40-1061b7faa54e" xsi:nil="true"/>
    <Rubrique1 xmlns="1585a7b0-3411-453a-8b40-1061b7faa54e" xsi:nil="true"/>
    <Date xmlns="1585a7b0-3411-453a-8b40-1061b7faa54e" xsi:nil="true"/>
    <Auteur xmlns="1585a7b0-3411-453a-8b40-1061b7faa54e" xsi:nil="true"/>
    <Resume xmlns="1585a7b0-3411-453a-8b40-1061b7faa54e" xsi:nil="true"/>
    <Delete xmlns="1585a7b0-3411-453a-8b40-1061b7faa54e">false</Delete>
    <Body xmlns="1585a7b0-3411-453a-8b40-1061b7faa54e" xsi:nil="true"/>
    <Rubrique4 xmlns="1585a7b0-3411-453a-8b40-1061b7faa54e" xsi:nil="true"/>
    <Domaine xmlns="9e350b12-c620-40b3-a079-8477970f49a1">La CNR</Domain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C7BEA2-8D36-44CB-BF7C-ACD3F4C996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85a7b0-3411-453a-8b40-1061b7faa54e"/>
    <ds:schemaRef ds:uri="9e350b12-c620-40b3-a079-8477970f4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A6443-D70D-447B-AD8C-857C6F27A71A}">
  <ds:schemaRefs>
    <ds:schemaRef ds:uri="9e350b12-c620-40b3-a079-8477970f49a1"/>
    <ds:schemaRef ds:uri="http://schemas.microsoft.com/office/infopath/2007/PartnerControls"/>
    <ds:schemaRef ds:uri="http://purl.org/dc/terms/"/>
    <ds:schemaRef ds:uri="1585a7b0-3411-453a-8b40-1061b7faa54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F68E9B-AD44-4D35-9014-FC1FB1648C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 CNR v4</Template>
  <TotalTime>4836</TotalTime>
  <Words>823</Words>
  <Application>Microsoft Office PowerPoint</Application>
  <PresentationFormat>Personnalisé</PresentationFormat>
  <Paragraphs>141</Paragraphs>
  <Slides>10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Courier New</vt:lpstr>
      <vt:lpstr>Darwin</vt:lpstr>
      <vt:lpstr>Mohr Alt Bold</vt:lpstr>
      <vt:lpstr>Mohr Alt SemiBold</vt:lpstr>
      <vt:lpstr>Police système Courant</vt:lpstr>
      <vt:lpstr>Symbol</vt:lpstr>
      <vt:lpstr>Wingdings 3</vt:lpstr>
      <vt:lpstr>Masque CNR v4</vt:lpstr>
      <vt:lpstr>1_Thème Office</vt:lpstr>
      <vt:lpstr>CNR – FENARIVE   22 février 2024  Eric DIVET </vt:lpstr>
      <vt:lpstr>LA CNR : Un modèle unique en France</vt:lpstr>
      <vt:lpstr>LA CNR : Une gouvernance équilibrée</vt:lpstr>
      <vt:lpstr>Présentation PowerPoint</vt:lpstr>
      <vt:lpstr>Présentation PowerPoint</vt:lpstr>
      <vt:lpstr>Chiffres-clés 2022</vt:lpstr>
      <vt:lpstr>5 ambitions stratégiques revisitées</vt:lpstr>
      <vt:lpstr>Une politique RSE, socle de notre stratégie</vt:lpstr>
      <vt:lpstr>CNR AMBITION 2030 : être un acteur referent de la ressource en eau</vt:lpstr>
      <vt:lpstr>Présentation PowerPoint</vt:lpstr>
    </vt:vector>
  </TitlesOfParts>
  <Company>Compagnie Nationale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institutionnelle de CNR (Septembre 2017)</dc:title>
  <dc:creator>A.OUAABI@cnr.tm.fr</dc:creator>
  <cp:lastModifiedBy>DIVET Eric</cp:lastModifiedBy>
  <cp:revision>460</cp:revision>
  <cp:lastPrinted>2021-08-20T12:05:08Z</cp:lastPrinted>
  <dcterms:created xsi:type="dcterms:W3CDTF">2014-11-24T07:57:16Z</dcterms:created>
  <dcterms:modified xsi:type="dcterms:W3CDTF">2024-02-20T14:43:39Z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0x010100D7178AB05835B84C8A0F08A09A07173D</vt:lpwstr>
  </property>
</Properties>
</file>