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151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80AE4-616E-B31D-7AD7-805D2E6B265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0F4F70D-0190-8DFF-BA62-E99DBDB67B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D77D43B-7E67-48FE-6447-89AEEFA75027}"/>
              </a:ext>
            </a:extLst>
          </p:cNvPr>
          <p:cNvSpPr>
            <a:spLocks noGrp="1"/>
          </p:cNvSpPr>
          <p:nvPr>
            <p:ph type="dt" sz="half" idx="10"/>
          </p:nvPr>
        </p:nvSpPr>
        <p:spPr/>
        <p:txBody>
          <a:bodyPr/>
          <a:lstStyle/>
          <a:p>
            <a:fld id="{D24FB1FF-12D0-4E2D-BC8C-AA8F8707509A}"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AB0F96D0-75B4-670D-BF7C-F603A88E06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637F5C-F988-BE37-A3CE-78614A2C7DF3}"/>
              </a:ext>
            </a:extLst>
          </p:cNvPr>
          <p:cNvSpPr>
            <a:spLocks noGrp="1"/>
          </p:cNvSpPr>
          <p:nvPr>
            <p:ph type="sldNum" sz="quarter" idx="12"/>
          </p:nvPr>
        </p:nvSpPr>
        <p:spPr/>
        <p:txBody>
          <a:bodyPr/>
          <a:lstStyle/>
          <a:p>
            <a:fld id="{2B2003D6-4068-4A84-975C-3C6B4526A642}" type="slidenum">
              <a:rPr lang="fr-FR" smtClean="0"/>
              <a:t>‹N°›</a:t>
            </a:fld>
            <a:endParaRPr lang="fr-FR"/>
          </a:p>
        </p:txBody>
      </p:sp>
    </p:spTree>
    <p:extLst>
      <p:ext uri="{BB962C8B-B14F-4D97-AF65-F5344CB8AC3E}">
        <p14:creationId xmlns:p14="http://schemas.microsoft.com/office/powerpoint/2010/main" val="1589350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919527-5260-58E0-1B3A-375CD05FA48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0725BEF-3436-5B94-355D-AB0E346B54D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8223F1-77B7-E98C-8A86-71EB10A9BA65}"/>
              </a:ext>
            </a:extLst>
          </p:cNvPr>
          <p:cNvSpPr>
            <a:spLocks noGrp="1"/>
          </p:cNvSpPr>
          <p:nvPr>
            <p:ph type="dt" sz="half" idx="10"/>
          </p:nvPr>
        </p:nvSpPr>
        <p:spPr/>
        <p:txBody>
          <a:bodyPr/>
          <a:lstStyle/>
          <a:p>
            <a:fld id="{D24FB1FF-12D0-4E2D-BC8C-AA8F8707509A}"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3A6BD94B-DA06-632D-5B91-CB0C0997E3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0B34CB-97FB-D241-A7D3-9D125540E6A1}"/>
              </a:ext>
            </a:extLst>
          </p:cNvPr>
          <p:cNvSpPr>
            <a:spLocks noGrp="1"/>
          </p:cNvSpPr>
          <p:nvPr>
            <p:ph type="sldNum" sz="quarter" idx="12"/>
          </p:nvPr>
        </p:nvSpPr>
        <p:spPr/>
        <p:txBody>
          <a:bodyPr/>
          <a:lstStyle/>
          <a:p>
            <a:fld id="{2B2003D6-4068-4A84-975C-3C6B4526A642}" type="slidenum">
              <a:rPr lang="fr-FR" smtClean="0"/>
              <a:t>‹N°›</a:t>
            </a:fld>
            <a:endParaRPr lang="fr-FR"/>
          </a:p>
        </p:txBody>
      </p:sp>
    </p:spTree>
    <p:extLst>
      <p:ext uri="{BB962C8B-B14F-4D97-AF65-F5344CB8AC3E}">
        <p14:creationId xmlns:p14="http://schemas.microsoft.com/office/powerpoint/2010/main" val="3828316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D8A59AC-64DF-AC45-7BF6-513DD72FD06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1ECB74A-0AA2-6C7C-DF28-7480BD86685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9A0956-4EA2-59BF-57EC-A048CDE4AC37}"/>
              </a:ext>
            </a:extLst>
          </p:cNvPr>
          <p:cNvSpPr>
            <a:spLocks noGrp="1"/>
          </p:cNvSpPr>
          <p:nvPr>
            <p:ph type="dt" sz="half" idx="10"/>
          </p:nvPr>
        </p:nvSpPr>
        <p:spPr/>
        <p:txBody>
          <a:bodyPr/>
          <a:lstStyle/>
          <a:p>
            <a:fld id="{D24FB1FF-12D0-4E2D-BC8C-AA8F8707509A}"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7947F698-78B7-F6B3-701E-89AC80C9DC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407832-55D3-1BD0-9977-4B9FD633F79E}"/>
              </a:ext>
            </a:extLst>
          </p:cNvPr>
          <p:cNvSpPr>
            <a:spLocks noGrp="1"/>
          </p:cNvSpPr>
          <p:nvPr>
            <p:ph type="sldNum" sz="quarter" idx="12"/>
          </p:nvPr>
        </p:nvSpPr>
        <p:spPr/>
        <p:txBody>
          <a:bodyPr/>
          <a:lstStyle/>
          <a:p>
            <a:fld id="{2B2003D6-4068-4A84-975C-3C6B4526A642}" type="slidenum">
              <a:rPr lang="fr-FR" smtClean="0"/>
              <a:t>‹N°›</a:t>
            </a:fld>
            <a:endParaRPr lang="fr-FR"/>
          </a:p>
        </p:txBody>
      </p:sp>
    </p:spTree>
    <p:extLst>
      <p:ext uri="{BB962C8B-B14F-4D97-AF65-F5344CB8AC3E}">
        <p14:creationId xmlns:p14="http://schemas.microsoft.com/office/powerpoint/2010/main" val="5368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B2E61D-3FA0-BD46-55E6-8241A4B07D2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56187E1-556B-B716-E4CE-D9196B570B4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229D55-2FE1-17B2-0B28-4F2224E37A7E}"/>
              </a:ext>
            </a:extLst>
          </p:cNvPr>
          <p:cNvSpPr>
            <a:spLocks noGrp="1"/>
          </p:cNvSpPr>
          <p:nvPr>
            <p:ph type="dt" sz="half" idx="10"/>
          </p:nvPr>
        </p:nvSpPr>
        <p:spPr/>
        <p:txBody>
          <a:bodyPr/>
          <a:lstStyle/>
          <a:p>
            <a:fld id="{D24FB1FF-12D0-4E2D-BC8C-AA8F8707509A}"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B57E23C5-5CF6-D983-9E37-4C8644D1E8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1A093B6-D1A5-BB98-8391-180C9242ED57}"/>
              </a:ext>
            </a:extLst>
          </p:cNvPr>
          <p:cNvSpPr>
            <a:spLocks noGrp="1"/>
          </p:cNvSpPr>
          <p:nvPr>
            <p:ph type="sldNum" sz="quarter" idx="12"/>
          </p:nvPr>
        </p:nvSpPr>
        <p:spPr/>
        <p:txBody>
          <a:bodyPr/>
          <a:lstStyle/>
          <a:p>
            <a:fld id="{2B2003D6-4068-4A84-975C-3C6B4526A642}" type="slidenum">
              <a:rPr lang="fr-FR" smtClean="0"/>
              <a:t>‹N°›</a:t>
            </a:fld>
            <a:endParaRPr lang="fr-FR"/>
          </a:p>
        </p:txBody>
      </p:sp>
    </p:spTree>
    <p:extLst>
      <p:ext uri="{BB962C8B-B14F-4D97-AF65-F5344CB8AC3E}">
        <p14:creationId xmlns:p14="http://schemas.microsoft.com/office/powerpoint/2010/main" val="316808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94D80-F5D1-88B8-15A3-C2638351BBF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9AEA9D2-FF61-FD77-739C-C5A3D0C086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2858D98-D7D6-2C79-AA88-E3E5CC80B648}"/>
              </a:ext>
            </a:extLst>
          </p:cNvPr>
          <p:cNvSpPr>
            <a:spLocks noGrp="1"/>
          </p:cNvSpPr>
          <p:nvPr>
            <p:ph type="dt" sz="half" idx="10"/>
          </p:nvPr>
        </p:nvSpPr>
        <p:spPr/>
        <p:txBody>
          <a:bodyPr/>
          <a:lstStyle/>
          <a:p>
            <a:fld id="{D24FB1FF-12D0-4E2D-BC8C-AA8F8707509A}"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DE5F7B24-3C60-123A-4D9C-D11468BF68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4E34EE-858A-07F0-80A1-610E4E186F79}"/>
              </a:ext>
            </a:extLst>
          </p:cNvPr>
          <p:cNvSpPr>
            <a:spLocks noGrp="1"/>
          </p:cNvSpPr>
          <p:nvPr>
            <p:ph type="sldNum" sz="quarter" idx="12"/>
          </p:nvPr>
        </p:nvSpPr>
        <p:spPr/>
        <p:txBody>
          <a:bodyPr/>
          <a:lstStyle/>
          <a:p>
            <a:fld id="{2B2003D6-4068-4A84-975C-3C6B4526A642}" type="slidenum">
              <a:rPr lang="fr-FR" smtClean="0"/>
              <a:t>‹N°›</a:t>
            </a:fld>
            <a:endParaRPr lang="fr-FR"/>
          </a:p>
        </p:txBody>
      </p:sp>
    </p:spTree>
    <p:extLst>
      <p:ext uri="{BB962C8B-B14F-4D97-AF65-F5344CB8AC3E}">
        <p14:creationId xmlns:p14="http://schemas.microsoft.com/office/powerpoint/2010/main" val="193380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90DC51-9BFC-8DE4-F20E-1F949BBE88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38E48CC-1B6C-8ED6-2200-F4956F18415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A6163F4-B745-FB4C-F5C3-CE9DF6503CD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0DE554D-F954-A984-B920-092EB6450364}"/>
              </a:ext>
            </a:extLst>
          </p:cNvPr>
          <p:cNvSpPr>
            <a:spLocks noGrp="1"/>
          </p:cNvSpPr>
          <p:nvPr>
            <p:ph type="dt" sz="half" idx="10"/>
          </p:nvPr>
        </p:nvSpPr>
        <p:spPr/>
        <p:txBody>
          <a:bodyPr/>
          <a:lstStyle/>
          <a:p>
            <a:fld id="{D24FB1FF-12D0-4E2D-BC8C-AA8F8707509A}" type="datetimeFigureOut">
              <a:rPr lang="fr-FR" smtClean="0"/>
              <a:t>21/02/2024</a:t>
            </a:fld>
            <a:endParaRPr lang="fr-FR"/>
          </a:p>
        </p:txBody>
      </p:sp>
      <p:sp>
        <p:nvSpPr>
          <p:cNvPr id="6" name="Espace réservé du pied de page 5">
            <a:extLst>
              <a:ext uri="{FF2B5EF4-FFF2-40B4-BE49-F238E27FC236}">
                <a16:creationId xmlns:a16="http://schemas.microsoft.com/office/drawing/2014/main" id="{A65B9F4B-4CDA-E2A6-7752-8979BA1C71A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D370575-6FEE-7FE2-BEFD-E1276506A08A}"/>
              </a:ext>
            </a:extLst>
          </p:cNvPr>
          <p:cNvSpPr>
            <a:spLocks noGrp="1"/>
          </p:cNvSpPr>
          <p:nvPr>
            <p:ph type="sldNum" sz="quarter" idx="12"/>
          </p:nvPr>
        </p:nvSpPr>
        <p:spPr/>
        <p:txBody>
          <a:bodyPr/>
          <a:lstStyle/>
          <a:p>
            <a:fld id="{2B2003D6-4068-4A84-975C-3C6B4526A642}" type="slidenum">
              <a:rPr lang="fr-FR" smtClean="0"/>
              <a:t>‹N°›</a:t>
            </a:fld>
            <a:endParaRPr lang="fr-FR"/>
          </a:p>
        </p:txBody>
      </p:sp>
    </p:spTree>
    <p:extLst>
      <p:ext uri="{BB962C8B-B14F-4D97-AF65-F5344CB8AC3E}">
        <p14:creationId xmlns:p14="http://schemas.microsoft.com/office/powerpoint/2010/main" val="259668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6271EE-D00F-EE57-DFDC-AFF9EA9073F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1918777-8B7F-E61B-C87A-75FBD13F8E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7B939A9-CF2A-B2DD-BDBE-F8D6812D75D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C7E4FD8-16E6-21A1-6196-68A084B74F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9F87A27-50AB-DA55-31ED-DEB866B3BD3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F6032E4-6DA4-F666-2A9A-9FD4F8C957CA}"/>
              </a:ext>
            </a:extLst>
          </p:cNvPr>
          <p:cNvSpPr>
            <a:spLocks noGrp="1"/>
          </p:cNvSpPr>
          <p:nvPr>
            <p:ph type="dt" sz="half" idx="10"/>
          </p:nvPr>
        </p:nvSpPr>
        <p:spPr/>
        <p:txBody>
          <a:bodyPr/>
          <a:lstStyle/>
          <a:p>
            <a:fld id="{D24FB1FF-12D0-4E2D-BC8C-AA8F8707509A}" type="datetimeFigureOut">
              <a:rPr lang="fr-FR" smtClean="0"/>
              <a:t>21/02/2024</a:t>
            </a:fld>
            <a:endParaRPr lang="fr-FR"/>
          </a:p>
        </p:txBody>
      </p:sp>
      <p:sp>
        <p:nvSpPr>
          <p:cNvPr id="8" name="Espace réservé du pied de page 7">
            <a:extLst>
              <a:ext uri="{FF2B5EF4-FFF2-40B4-BE49-F238E27FC236}">
                <a16:creationId xmlns:a16="http://schemas.microsoft.com/office/drawing/2014/main" id="{EA754209-915E-4B46-7F24-DB867FC5571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7A5CBCB-5A0D-BD34-1A17-2EDF4D499129}"/>
              </a:ext>
            </a:extLst>
          </p:cNvPr>
          <p:cNvSpPr>
            <a:spLocks noGrp="1"/>
          </p:cNvSpPr>
          <p:nvPr>
            <p:ph type="sldNum" sz="quarter" idx="12"/>
          </p:nvPr>
        </p:nvSpPr>
        <p:spPr/>
        <p:txBody>
          <a:bodyPr/>
          <a:lstStyle/>
          <a:p>
            <a:fld id="{2B2003D6-4068-4A84-975C-3C6B4526A642}" type="slidenum">
              <a:rPr lang="fr-FR" smtClean="0"/>
              <a:t>‹N°›</a:t>
            </a:fld>
            <a:endParaRPr lang="fr-FR"/>
          </a:p>
        </p:txBody>
      </p:sp>
    </p:spTree>
    <p:extLst>
      <p:ext uri="{BB962C8B-B14F-4D97-AF65-F5344CB8AC3E}">
        <p14:creationId xmlns:p14="http://schemas.microsoft.com/office/powerpoint/2010/main" val="414322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31EB6F-A7EF-B5B6-ECA5-EB36E2DBDB2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C64CAEA-5CC9-F788-B71C-8682E947A525}"/>
              </a:ext>
            </a:extLst>
          </p:cNvPr>
          <p:cNvSpPr>
            <a:spLocks noGrp="1"/>
          </p:cNvSpPr>
          <p:nvPr>
            <p:ph type="dt" sz="half" idx="10"/>
          </p:nvPr>
        </p:nvSpPr>
        <p:spPr/>
        <p:txBody>
          <a:bodyPr/>
          <a:lstStyle/>
          <a:p>
            <a:fld id="{D24FB1FF-12D0-4E2D-BC8C-AA8F8707509A}" type="datetimeFigureOut">
              <a:rPr lang="fr-FR" smtClean="0"/>
              <a:t>21/02/2024</a:t>
            </a:fld>
            <a:endParaRPr lang="fr-FR"/>
          </a:p>
        </p:txBody>
      </p:sp>
      <p:sp>
        <p:nvSpPr>
          <p:cNvPr id="4" name="Espace réservé du pied de page 3">
            <a:extLst>
              <a:ext uri="{FF2B5EF4-FFF2-40B4-BE49-F238E27FC236}">
                <a16:creationId xmlns:a16="http://schemas.microsoft.com/office/drawing/2014/main" id="{16F13DE9-AE86-48C6-E411-9E3F57BEBE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D332ADB-13DB-BD2A-EAD2-2FDD83ED8CC3}"/>
              </a:ext>
            </a:extLst>
          </p:cNvPr>
          <p:cNvSpPr>
            <a:spLocks noGrp="1"/>
          </p:cNvSpPr>
          <p:nvPr>
            <p:ph type="sldNum" sz="quarter" idx="12"/>
          </p:nvPr>
        </p:nvSpPr>
        <p:spPr/>
        <p:txBody>
          <a:bodyPr/>
          <a:lstStyle/>
          <a:p>
            <a:fld id="{2B2003D6-4068-4A84-975C-3C6B4526A642}" type="slidenum">
              <a:rPr lang="fr-FR" smtClean="0"/>
              <a:t>‹N°›</a:t>
            </a:fld>
            <a:endParaRPr lang="fr-FR"/>
          </a:p>
        </p:txBody>
      </p:sp>
    </p:spTree>
    <p:extLst>
      <p:ext uri="{BB962C8B-B14F-4D97-AF65-F5344CB8AC3E}">
        <p14:creationId xmlns:p14="http://schemas.microsoft.com/office/powerpoint/2010/main" val="23458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3883B81-4ED2-B396-5A3E-B4DDE1B2F796}"/>
              </a:ext>
            </a:extLst>
          </p:cNvPr>
          <p:cNvSpPr>
            <a:spLocks noGrp="1"/>
          </p:cNvSpPr>
          <p:nvPr>
            <p:ph type="dt" sz="half" idx="10"/>
          </p:nvPr>
        </p:nvSpPr>
        <p:spPr/>
        <p:txBody>
          <a:bodyPr/>
          <a:lstStyle/>
          <a:p>
            <a:fld id="{D24FB1FF-12D0-4E2D-BC8C-AA8F8707509A}" type="datetimeFigureOut">
              <a:rPr lang="fr-FR" smtClean="0"/>
              <a:t>21/02/2024</a:t>
            </a:fld>
            <a:endParaRPr lang="fr-FR"/>
          </a:p>
        </p:txBody>
      </p:sp>
      <p:sp>
        <p:nvSpPr>
          <p:cNvPr id="3" name="Espace réservé du pied de page 2">
            <a:extLst>
              <a:ext uri="{FF2B5EF4-FFF2-40B4-BE49-F238E27FC236}">
                <a16:creationId xmlns:a16="http://schemas.microsoft.com/office/drawing/2014/main" id="{599DE107-7086-C331-51B4-48CADC01DB3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89D6834-3113-1A87-499C-88BA3153B651}"/>
              </a:ext>
            </a:extLst>
          </p:cNvPr>
          <p:cNvSpPr>
            <a:spLocks noGrp="1"/>
          </p:cNvSpPr>
          <p:nvPr>
            <p:ph type="sldNum" sz="quarter" idx="12"/>
          </p:nvPr>
        </p:nvSpPr>
        <p:spPr/>
        <p:txBody>
          <a:bodyPr/>
          <a:lstStyle/>
          <a:p>
            <a:fld id="{2B2003D6-4068-4A84-975C-3C6B4526A642}" type="slidenum">
              <a:rPr lang="fr-FR" smtClean="0"/>
              <a:t>‹N°›</a:t>
            </a:fld>
            <a:endParaRPr lang="fr-FR"/>
          </a:p>
        </p:txBody>
      </p:sp>
    </p:spTree>
    <p:extLst>
      <p:ext uri="{BB962C8B-B14F-4D97-AF65-F5344CB8AC3E}">
        <p14:creationId xmlns:p14="http://schemas.microsoft.com/office/powerpoint/2010/main" val="375316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25E27F-AC32-3F02-C717-85B6107D02E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C7B3A05-505E-226A-5D5A-19499B0D0E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E9D40A5-C1DC-2A9D-2097-9E42CC1A4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80E51C5-3D59-6571-8808-15D5162F3FE4}"/>
              </a:ext>
            </a:extLst>
          </p:cNvPr>
          <p:cNvSpPr>
            <a:spLocks noGrp="1"/>
          </p:cNvSpPr>
          <p:nvPr>
            <p:ph type="dt" sz="half" idx="10"/>
          </p:nvPr>
        </p:nvSpPr>
        <p:spPr/>
        <p:txBody>
          <a:bodyPr/>
          <a:lstStyle/>
          <a:p>
            <a:fld id="{D24FB1FF-12D0-4E2D-BC8C-AA8F8707509A}" type="datetimeFigureOut">
              <a:rPr lang="fr-FR" smtClean="0"/>
              <a:t>21/02/2024</a:t>
            </a:fld>
            <a:endParaRPr lang="fr-FR"/>
          </a:p>
        </p:txBody>
      </p:sp>
      <p:sp>
        <p:nvSpPr>
          <p:cNvPr id="6" name="Espace réservé du pied de page 5">
            <a:extLst>
              <a:ext uri="{FF2B5EF4-FFF2-40B4-BE49-F238E27FC236}">
                <a16:creationId xmlns:a16="http://schemas.microsoft.com/office/drawing/2014/main" id="{D4CE9EB7-6901-7FA4-8A2D-092A983E244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9E755F0-45B1-7EBB-0490-E9CEBE85EB01}"/>
              </a:ext>
            </a:extLst>
          </p:cNvPr>
          <p:cNvSpPr>
            <a:spLocks noGrp="1"/>
          </p:cNvSpPr>
          <p:nvPr>
            <p:ph type="sldNum" sz="quarter" idx="12"/>
          </p:nvPr>
        </p:nvSpPr>
        <p:spPr/>
        <p:txBody>
          <a:bodyPr/>
          <a:lstStyle/>
          <a:p>
            <a:fld id="{2B2003D6-4068-4A84-975C-3C6B4526A642}" type="slidenum">
              <a:rPr lang="fr-FR" smtClean="0"/>
              <a:t>‹N°›</a:t>
            </a:fld>
            <a:endParaRPr lang="fr-FR"/>
          </a:p>
        </p:txBody>
      </p:sp>
    </p:spTree>
    <p:extLst>
      <p:ext uri="{BB962C8B-B14F-4D97-AF65-F5344CB8AC3E}">
        <p14:creationId xmlns:p14="http://schemas.microsoft.com/office/powerpoint/2010/main" val="192198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3AC7C-22E2-713F-709E-FC23BB7DF5C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AE9AD78-802F-3F6E-05D4-F3AD27829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986F491-673D-ED4A-CCDA-4A5803C1B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37C96A3-758A-42F1-7558-D40579C8C2F7}"/>
              </a:ext>
            </a:extLst>
          </p:cNvPr>
          <p:cNvSpPr>
            <a:spLocks noGrp="1"/>
          </p:cNvSpPr>
          <p:nvPr>
            <p:ph type="dt" sz="half" idx="10"/>
          </p:nvPr>
        </p:nvSpPr>
        <p:spPr/>
        <p:txBody>
          <a:bodyPr/>
          <a:lstStyle/>
          <a:p>
            <a:fld id="{D24FB1FF-12D0-4E2D-BC8C-AA8F8707509A}" type="datetimeFigureOut">
              <a:rPr lang="fr-FR" smtClean="0"/>
              <a:t>21/02/2024</a:t>
            </a:fld>
            <a:endParaRPr lang="fr-FR"/>
          </a:p>
        </p:txBody>
      </p:sp>
      <p:sp>
        <p:nvSpPr>
          <p:cNvPr id="6" name="Espace réservé du pied de page 5">
            <a:extLst>
              <a:ext uri="{FF2B5EF4-FFF2-40B4-BE49-F238E27FC236}">
                <a16:creationId xmlns:a16="http://schemas.microsoft.com/office/drawing/2014/main" id="{7826421F-8F45-1E0E-9EDC-D206C116D0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26F2A30-451E-F047-5DD8-BE3DBACB6D17}"/>
              </a:ext>
            </a:extLst>
          </p:cNvPr>
          <p:cNvSpPr>
            <a:spLocks noGrp="1"/>
          </p:cNvSpPr>
          <p:nvPr>
            <p:ph type="sldNum" sz="quarter" idx="12"/>
          </p:nvPr>
        </p:nvSpPr>
        <p:spPr/>
        <p:txBody>
          <a:bodyPr/>
          <a:lstStyle/>
          <a:p>
            <a:fld id="{2B2003D6-4068-4A84-975C-3C6B4526A642}" type="slidenum">
              <a:rPr lang="fr-FR" smtClean="0"/>
              <a:t>‹N°›</a:t>
            </a:fld>
            <a:endParaRPr lang="fr-FR"/>
          </a:p>
        </p:txBody>
      </p:sp>
    </p:spTree>
    <p:extLst>
      <p:ext uri="{BB962C8B-B14F-4D97-AF65-F5344CB8AC3E}">
        <p14:creationId xmlns:p14="http://schemas.microsoft.com/office/powerpoint/2010/main" val="243520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AF93B7-BF9C-5CB1-8F51-6CCECB07AB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F3CD066-64C6-02E4-DA45-90ABF4C14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97E76B1-1937-D9EB-3AC2-62EEEC397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FB1FF-12D0-4E2D-BC8C-AA8F8707509A}"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AD18C7CF-1DA2-B1D0-DB34-1967945848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91D096A-0C56-839A-A503-6AF8D69D84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003D6-4068-4A84-975C-3C6B4526A642}" type="slidenum">
              <a:rPr lang="fr-FR" smtClean="0"/>
              <a:t>‹N°›</a:t>
            </a:fld>
            <a:endParaRPr lang="fr-FR"/>
          </a:p>
        </p:txBody>
      </p:sp>
    </p:spTree>
    <p:extLst>
      <p:ext uri="{BB962C8B-B14F-4D97-AF65-F5344CB8AC3E}">
        <p14:creationId xmlns:p14="http://schemas.microsoft.com/office/powerpoint/2010/main" val="3251604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9F4700-841C-DDEB-6ACD-DB3A9195F4DF}"/>
              </a:ext>
            </a:extLst>
          </p:cNvPr>
          <p:cNvSpPr>
            <a:spLocks noGrp="1"/>
          </p:cNvSpPr>
          <p:nvPr>
            <p:ph type="ctrTitle"/>
          </p:nvPr>
        </p:nvSpPr>
        <p:spPr>
          <a:xfrm>
            <a:off x="2327564" y="1122364"/>
            <a:ext cx="9448800" cy="789564"/>
          </a:xfrm>
        </p:spPr>
        <p:txBody>
          <a:bodyPr>
            <a:noAutofit/>
          </a:bodyPr>
          <a:lstStyle/>
          <a:p>
            <a:pPr algn="just"/>
            <a:r>
              <a:rPr lang="fr-FR" sz="2400" b="1" i="0" dirty="0">
                <a:solidFill>
                  <a:srgbClr val="2F2F2F"/>
                </a:solidFill>
                <a:effectLst/>
                <a:latin typeface="Be Vietnam Pro"/>
              </a:rPr>
              <a:t>L’Union nationale des industries de carrières et matériaux de construction</a:t>
            </a:r>
            <a:r>
              <a:rPr lang="fr-FR" sz="2400" b="0" i="0" dirty="0">
                <a:solidFill>
                  <a:srgbClr val="2F2F2F"/>
                </a:solidFill>
                <a:effectLst/>
                <a:latin typeface="Be Vietnam Pro"/>
              </a:rPr>
              <a:t> est la fédération de 9 syndicats qui représentent les industries extractives de minéraux ainsi que les fabricants de matériaux de construction.</a:t>
            </a:r>
            <a:endParaRPr lang="fr-FR" sz="2400" dirty="0"/>
          </a:p>
        </p:txBody>
      </p:sp>
      <p:sp>
        <p:nvSpPr>
          <p:cNvPr id="3" name="Sous-titre 2">
            <a:extLst>
              <a:ext uri="{FF2B5EF4-FFF2-40B4-BE49-F238E27FC236}">
                <a16:creationId xmlns:a16="http://schemas.microsoft.com/office/drawing/2014/main" id="{91D25304-EEC6-B8AB-B754-2D045B1D7F1B}"/>
              </a:ext>
            </a:extLst>
          </p:cNvPr>
          <p:cNvSpPr>
            <a:spLocks noGrp="1"/>
          </p:cNvSpPr>
          <p:nvPr>
            <p:ph type="subTitle" idx="1"/>
          </p:nvPr>
        </p:nvSpPr>
        <p:spPr>
          <a:xfrm>
            <a:off x="609600" y="4502727"/>
            <a:ext cx="11166764" cy="2015403"/>
          </a:xfrm>
        </p:spPr>
        <p:txBody>
          <a:bodyPr>
            <a:normAutofit fontScale="47500" lnSpcReduction="20000"/>
          </a:bodyPr>
          <a:lstStyle/>
          <a:p>
            <a:pPr algn="l"/>
            <a:r>
              <a:rPr lang="fr-FR" sz="3400" b="0" i="0" dirty="0">
                <a:solidFill>
                  <a:srgbClr val="2F2F2F"/>
                </a:solidFill>
                <a:effectLst/>
                <a:latin typeface="Be Vietnam Pro"/>
              </a:rPr>
              <a:t>Avec 3 600 sites répartis sur l’ensemble du territoire, les entreprises de production et de transformation des matériaux constituent pour les territoires un apport socio-économique essentiel, notamment dans les territoires ruraux où sont majoritairement implantés les sites.</a:t>
            </a:r>
          </a:p>
          <a:p>
            <a:pPr algn="l"/>
            <a:r>
              <a:rPr lang="fr-FR" sz="3400" b="0" i="0" dirty="0">
                <a:solidFill>
                  <a:srgbClr val="2F2F2F"/>
                </a:solidFill>
                <a:effectLst/>
                <a:latin typeface="Be Vietnam Pro"/>
              </a:rPr>
              <a:t>La filière emploie 34 000 salariés. Le nombre total d’emplois soutenus par la filière extractive est en moyenne 3 fois supérieur* au nombre d’emplois directs. Les emplois indirects liés à la filière concernent les secteurs de la construction et des travaux publics, la sous-traitance de production et des transports, les services d’entretien et de réparation des matériels et des équipements, les bureaux d’études et de contrôles et les services juridiques et comptables.</a:t>
            </a:r>
          </a:p>
          <a:p>
            <a:pPr algn="l"/>
            <a:r>
              <a:rPr lang="fr-FR" sz="3400" b="0" i="0" dirty="0">
                <a:solidFill>
                  <a:srgbClr val="2F2F2F"/>
                </a:solidFill>
                <a:effectLst/>
                <a:latin typeface="Be Vietnam Pro"/>
              </a:rPr>
              <a:t>Le chiffre d’affaires de la filière est estimé à plus de 8 milliards d’euros majoritairement issus de nos clients de la filière BTP. Nous sommes une industrie particulièrement locale (30 Km pour le BPE et les granulats) avec un flux import-export pratiquement nul.</a:t>
            </a:r>
          </a:p>
          <a:p>
            <a:endParaRPr lang="fr-FR" dirty="0"/>
          </a:p>
        </p:txBody>
      </p:sp>
      <p:pic>
        <p:nvPicPr>
          <p:cNvPr id="4" name="Image 3">
            <a:extLst>
              <a:ext uri="{FF2B5EF4-FFF2-40B4-BE49-F238E27FC236}">
                <a16:creationId xmlns:a16="http://schemas.microsoft.com/office/drawing/2014/main" id="{64EF111D-35E1-DE6F-CC4D-70B45B366EA6}"/>
              </a:ext>
            </a:extLst>
          </p:cNvPr>
          <p:cNvPicPr>
            <a:picLocks noChangeAspect="1"/>
          </p:cNvPicPr>
          <p:nvPr/>
        </p:nvPicPr>
        <p:blipFill>
          <a:blip r:embed="rId2"/>
          <a:stretch>
            <a:fillRect/>
          </a:stretch>
        </p:blipFill>
        <p:spPr>
          <a:xfrm>
            <a:off x="225137" y="339869"/>
            <a:ext cx="1905000" cy="1800225"/>
          </a:xfrm>
          <a:prstGeom prst="rect">
            <a:avLst/>
          </a:prstGeom>
        </p:spPr>
      </p:pic>
      <p:sp>
        <p:nvSpPr>
          <p:cNvPr id="5" name="ZoneTexte 4">
            <a:extLst>
              <a:ext uri="{FF2B5EF4-FFF2-40B4-BE49-F238E27FC236}">
                <a16:creationId xmlns:a16="http://schemas.microsoft.com/office/drawing/2014/main" id="{44642DA3-E288-AF74-A427-3A590D223B28}"/>
              </a:ext>
            </a:extLst>
          </p:cNvPr>
          <p:cNvSpPr txBox="1"/>
          <p:nvPr/>
        </p:nvSpPr>
        <p:spPr>
          <a:xfrm>
            <a:off x="512618" y="2140094"/>
            <a:ext cx="11263746" cy="2862322"/>
          </a:xfrm>
          <a:prstGeom prst="rect">
            <a:avLst/>
          </a:prstGeom>
          <a:noFill/>
        </p:spPr>
        <p:txBody>
          <a:bodyPr wrap="square" rtlCol="0">
            <a:spAutoFit/>
          </a:bodyPr>
          <a:lstStyle/>
          <a:p>
            <a:r>
              <a:rPr lang="fr-FR" dirty="0"/>
              <a:t>Nous sommes une Organisation Professionnelle représentative des métiers des matériaux minéraux pour la construction. Trois grandes familles de produits: les Granulats, la Pierre de construction, le Béton prêt à l’emploi.</a:t>
            </a:r>
          </a:p>
          <a:p>
            <a:r>
              <a:rPr lang="fr-FR" dirty="0"/>
              <a:t>Nous sommes adhérents du Medef, de la </a:t>
            </a:r>
            <a:r>
              <a:rPr lang="fr-FR" dirty="0" err="1"/>
              <a:t>Cpme</a:t>
            </a:r>
            <a:r>
              <a:rPr lang="fr-FR" dirty="0"/>
              <a:t> et France Industrie, entre autres.</a:t>
            </a:r>
          </a:p>
          <a:p>
            <a:r>
              <a:rPr lang="fr-FR" dirty="0"/>
              <a:t>Avec </a:t>
            </a:r>
            <a:r>
              <a:rPr lang="fr-FR" dirty="0" err="1"/>
              <a:t>Unicem</a:t>
            </a:r>
            <a:r>
              <a:rPr lang="fr-FR" dirty="0"/>
              <a:t> Entreprise Engagée, qui fait vivre notre chartre Environnement et notre engagement en faveur de la RSE, nous avons acquis une grande expérience en matière d’ingénierie environnementale et de protection de la biodiversité.</a:t>
            </a:r>
          </a:p>
          <a:p>
            <a:r>
              <a:rPr lang="fr-FR" dirty="0"/>
              <a:t>Notre organisation territoriale colle à celle des régions pour suivre en particulier l’élaboration des </a:t>
            </a:r>
          </a:p>
          <a:p>
            <a:r>
              <a:rPr lang="fr-FR" dirty="0"/>
              <a:t>Schémas régionaux des carrières.</a:t>
            </a:r>
          </a:p>
          <a:p>
            <a:endParaRPr lang="fr-FR" dirty="0"/>
          </a:p>
          <a:p>
            <a:r>
              <a:rPr lang="fr-FR" dirty="0"/>
              <a:t> </a:t>
            </a:r>
          </a:p>
        </p:txBody>
      </p:sp>
    </p:spTree>
    <p:extLst>
      <p:ext uri="{BB962C8B-B14F-4D97-AF65-F5344CB8AC3E}">
        <p14:creationId xmlns:p14="http://schemas.microsoft.com/office/powerpoint/2010/main" val="349681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4E0C35-E93A-6983-2FDA-444DDF9346DF}"/>
              </a:ext>
            </a:extLst>
          </p:cNvPr>
          <p:cNvSpPr>
            <a:spLocks noGrp="1"/>
          </p:cNvSpPr>
          <p:nvPr>
            <p:ph type="title"/>
          </p:nvPr>
        </p:nvSpPr>
        <p:spPr>
          <a:xfrm>
            <a:off x="838200" y="365125"/>
            <a:ext cx="10515600" cy="352327"/>
          </a:xfrm>
        </p:spPr>
        <p:txBody>
          <a:bodyPr>
            <a:normAutofit fontScale="90000"/>
          </a:bodyPr>
          <a:lstStyle/>
          <a:p>
            <a:r>
              <a:rPr lang="fr-FR" dirty="0"/>
              <a:t>Quelques exemples de nos produits</a:t>
            </a:r>
          </a:p>
        </p:txBody>
      </p:sp>
      <p:pic>
        <p:nvPicPr>
          <p:cNvPr id="1026" name="Picture 2">
            <a:extLst>
              <a:ext uri="{FF2B5EF4-FFF2-40B4-BE49-F238E27FC236}">
                <a16:creationId xmlns:a16="http://schemas.microsoft.com/office/drawing/2014/main" id="{BE6A4ACD-CDCB-130D-53C7-67CD0D6458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7537" y="1339702"/>
            <a:ext cx="1359754" cy="16883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6A08E50-122E-BA4C-D2D6-3D2C6D873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507" y="1430212"/>
            <a:ext cx="2595703" cy="15574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meuble moderne en pierre">
            <a:extLst>
              <a:ext uri="{FF2B5EF4-FFF2-40B4-BE49-F238E27FC236}">
                <a16:creationId xmlns:a16="http://schemas.microsoft.com/office/drawing/2014/main" id="{3930934E-7EA5-5C50-CD45-321EDE299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735" y="1430212"/>
            <a:ext cx="2375515" cy="15836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A5C9275-3392-5071-9D29-B3AA76B6C1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1228" y="1416973"/>
            <a:ext cx="2031134" cy="15729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EA51286-B51B-EC34-0F38-1CC71EE87C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247" y="3466093"/>
            <a:ext cx="1576258" cy="13578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ncassé 80/150 gris bleu en vrac et big bag à Vesoul">
            <a:extLst>
              <a:ext uri="{FF2B5EF4-FFF2-40B4-BE49-F238E27FC236}">
                <a16:creationId xmlns:a16="http://schemas.microsoft.com/office/drawing/2014/main" id="{657EC677-CF48-2BF8-D7C8-F59EEC3391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5211" y="3574133"/>
            <a:ext cx="2491143" cy="12498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RAVILLON 10/16 roulé ocre - Midi-Concassage">
            <a:extLst>
              <a:ext uri="{FF2B5EF4-FFF2-40B4-BE49-F238E27FC236}">
                <a16:creationId xmlns:a16="http://schemas.microsoft.com/office/drawing/2014/main" id="{1937EC9F-FCD2-C5BB-31B7-7C8F2FFF1B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5060" y="3604348"/>
            <a:ext cx="1675636" cy="125511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raviers recyclés - GRANUDEM - Granulats et bétons recyclés à Chartres">
            <a:extLst>
              <a:ext uri="{FF2B5EF4-FFF2-40B4-BE49-F238E27FC236}">
                <a16:creationId xmlns:a16="http://schemas.microsoft.com/office/drawing/2014/main" id="{5D3667DE-23F8-A4EE-D453-D58FA6686A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7358" y="3569643"/>
            <a:ext cx="1815096" cy="12034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Granulat de remplissage | Remplissage de gazon artificiel | WaJuFo">
            <a:extLst>
              <a:ext uri="{FF2B5EF4-FFF2-40B4-BE49-F238E27FC236}">
                <a16:creationId xmlns:a16="http://schemas.microsoft.com/office/drawing/2014/main" id="{CE5363CB-9A54-89A9-02BE-980D868AF3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40711" y="3995908"/>
            <a:ext cx="1669533" cy="111099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out savoir sur l'extraction des granulats marins - Construction Cayola">
            <a:extLst>
              <a:ext uri="{FF2B5EF4-FFF2-40B4-BE49-F238E27FC236}">
                <a16:creationId xmlns:a16="http://schemas.microsoft.com/office/drawing/2014/main" id="{9AFFA5B9-9B53-6007-1612-8D4BE1F2D6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1064" y="5337205"/>
            <a:ext cx="1252699" cy="70804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F159640-A519-507A-1F76-1EAC57ED8E00}"/>
              </a:ext>
            </a:extLst>
          </p:cNvPr>
          <p:cNvSpPr txBox="1"/>
          <p:nvPr/>
        </p:nvSpPr>
        <p:spPr>
          <a:xfrm>
            <a:off x="838200" y="2996061"/>
            <a:ext cx="9273363" cy="369332"/>
          </a:xfrm>
          <a:prstGeom prst="rect">
            <a:avLst/>
          </a:prstGeom>
          <a:noFill/>
        </p:spPr>
        <p:txBody>
          <a:bodyPr wrap="square" rtlCol="0">
            <a:spAutoFit/>
          </a:bodyPr>
          <a:lstStyle/>
          <a:p>
            <a:r>
              <a:rPr lang="fr-FR" dirty="0"/>
              <a:t>	Béton prêt à l’emploi			Pierre à construction</a:t>
            </a:r>
          </a:p>
        </p:txBody>
      </p:sp>
      <p:sp>
        <p:nvSpPr>
          <p:cNvPr id="5" name="ZoneTexte 4">
            <a:extLst>
              <a:ext uri="{FF2B5EF4-FFF2-40B4-BE49-F238E27FC236}">
                <a16:creationId xmlns:a16="http://schemas.microsoft.com/office/drawing/2014/main" id="{69BFB0C2-32BA-08CD-5B53-1E1DAC71D93C}"/>
              </a:ext>
            </a:extLst>
          </p:cNvPr>
          <p:cNvSpPr txBox="1"/>
          <p:nvPr/>
        </p:nvSpPr>
        <p:spPr>
          <a:xfrm>
            <a:off x="1162301" y="4895920"/>
            <a:ext cx="9547943" cy="369332"/>
          </a:xfrm>
          <a:prstGeom prst="rect">
            <a:avLst/>
          </a:prstGeom>
          <a:noFill/>
        </p:spPr>
        <p:txBody>
          <a:bodyPr wrap="square" rtlCol="0">
            <a:spAutoFit/>
          </a:bodyPr>
          <a:lstStyle/>
          <a:p>
            <a:r>
              <a:rPr lang="fr-FR" dirty="0"/>
              <a:t>Granulats :	Concassés		Roulés		Recyclés		   Artificiel</a:t>
            </a:r>
          </a:p>
        </p:txBody>
      </p:sp>
      <p:sp>
        <p:nvSpPr>
          <p:cNvPr id="7" name="ZoneTexte 6">
            <a:extLst>
              <a:ext uri="{FF2B5EF4-FFF2-40B4-BE49-F238E27FC236}">
                <a16:creationId xmlns:a16="http://schemas.microsoft.com/office/drawing/2014/main" id="{4BB09399-F5AB-CA70-E77B-5E35B503A978}"/>
              </a:ext>
            </a:extLst>
          </p:cNvPr>
          <p:cNvSpPr txBox="1"/>
          <p:nvPr/>
        </p:nvSpPr>
        <p:spPr>
          <a:xfrm>
            <a:off x="838200" y="5396876"/>
            <a:ext cx="794709" cy="276999"/>
          </a:xfrm>
          <a:prstGeom prst="rect">
            <a:avLst/>
          </a:prstGeom>
          <a:noFill/>
        </p:spPr>
        <p:txBody>
          <a:bodyPr wrap="square" rtlCol="0">
            <a:spAutoFit/>
          </a:bodyPr>
          <a:lstStyle/>
          <a:p>
            <a:r>
              <a:rPr lang="fr-FR" sz="1200" dirty="0"/>
              <a:t>Marin</a:t>
            </a:r>
          </a:p>
        </p:txBody>
      </p:sp>
      <p:pic>
        <p:nvPicPr>
          <p:cNvPr id="1046" name="Picture 22">
            <a:extLst>
              <a:ext uri="{FF2B5EF4-FFF2-40B4-BE49-F238E27FC236}">
                <a16:creationId xmlns:a16="http://schemas.microsoft.com/office/drawing/2014/main" id="{E1C6320F-ABB9-2D2A-F72E-3F2DB12060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16315" y="5626810"/>
            <a:ext cx="2160480" cy="109159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ramway : révolution sur la rive gauche - ladepeche.fr">
            <a:extLst>
              <a:ext uri="{FF2B5EF4-FFF2-40B4-BE49-F238E27FC236}">
                <a16:creationId xmlns:a16="http://schemas.microsoft.com/office/drawing/2014/main" id="{F73175CE-33CF-6526-CEBD-D2B3CBE366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6354" y="5531793"/>
            <a:ext cx="2267504" cy="128163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Digues 2024 | INRAE">
            <a:extLst>
              <a:ext uri="{FF2B5EF4-FFF2-40B4-BE49-F238E27FC236}">
                <a16:creationId xmlns:a16="http://schemas.microsoft.com/office/drawing/2014/main" id="{54754729-6EAC-832C-99C5-5197EBBC44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26505" y="5845628"/>
            <a:ext cx="2522626" cy="91301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AA12F31-16C8-4DAC-8F08-5FB998D4A419}"/>
              </a:ext>
            </a:extLst>
          </p:cNvPr>
          <p:cNvSpPr txBox="1"/>
          <p:nvPr/>
        </p:nvSpPr>
        <p:spPr>
          <a:xfrm>
            <a:off x="2608702" y="5370774"/>
            <a:ext cx="2026798" cy="369332"/>
          </a:xfrm>
          <a:prstGeom prst="rect">
            <a:avLst/>
          </a:prstGeom>
          <a:noFill/>
        </p:spPr>
        <p:txBody>
          <a:bodyPr wrap="square" rtlCol="0">
            <a:spAutoFit/>
          </a:bodyPr>
          <a:lstStyle/>
          <a:p>
            <a:r>
              <a:rPr lang="fr-FR" dirty="0"/>
              <a:t>D’autres usages…</a:t>
            </a:r>
          </a:p>
        </p:txBody>
      </p:sp>
      <p:sp>
        <p:nvSpPr>
          <p:cNvPr id="9" name="ZoneTexte 8">
            <a:extLst>
              <a:ext uri="{FF2B5EF4-FFF2-40B4-BE49-F238E27FC236}">
                <a16:creationId xmlns:a16="http://schemas.microsoft.com/office/drawing/2014/main" id="{120FB4AA-8622-97A1-E055-CDFAE0037AF2}"/>
              </a:ext>
            </a:extLst>
          </p:cNvPr>
          <p:cNvSpPr txBox="1"/>
          <p:nvPr/>
        </p:nvSpPr>
        <p:spPr>
          <a:xfrm>
            <a:off x="2615211" y="5987942"/>
            <a:ext cx="2267504" cy="369332"/>
          </a:xfrm>
          <a:prstGeom prst="rect">
            <a:avLst/>
          </a:prstGeom>
          <a:noFill/>
        </p:spPr>
        <p:txBody>
          <a:bodyPr wrap="square" rtlCol="0">
            <a:spAutoFit/>
          </a:bodyPr>
          <a:lstStyle/>
          <a:p>
            <a:r>
              <a:rPr lang="fr-FR" dirty="0"/>
              <a:t>Digues protection</a:t>
            </a:r>
          </a:p>
        </p:txBody>
      </p:sp>
      <p:sp>
        <p:nvSpPr>
          <p:cNvPr id="10" name="ZoneTexte 9">
            <a:extLst>
              <a:ext uri="{FF2B5EF4-FFF2-40B4-BE49-F238E27FC236}">
                <a16:creationId xmlns:a16="http://schemas.microsoft.com/office/drawing/2014/main" id="{353AAB5D-8713-B943-1D63-48F4E90FDAF7}"/>
              </a:ext>
            </a:extLst>
          </p:cNvPr>
          <p:cNvSpPr txBox="1"/>
          <p:nvPr/>
        </p:nvSpPr>
        <p:spPr>
          <a:xfrm>
            <a:off x="5330464" y="6072076"/>
            <a:ext cx="1819284" cy="646331"/>
          </a:xfrm>
          <a:prstGeom prst="rect">
            <a:avLst/>
          </a:prstGeom>
          <a:noFill/>
        </p:spPr>
        <p:txBody>
          <a:bodyPr wrap="square" rtlCol="0">
            <a:spAutoFit/>
          </a:bodyPr>
          <a:lstStyle/>
          <a:p>
            <a:r>
              <a:rPr lang="fr-FR" dirty="0"/>
              <a:t>Trains et tramways</a:t>
            </a:r>
          </a:p>
        </p:txBody>
      </p:sp>
      <p:sp>
        <p:nvSpPr>
          <p:cNvPr id="11" name="ZoneTexte 10">
            <a:extLst>
              <a:ext uri="{FF2B5EF4-FFF2-40B4-BE49-F238E27FC236}">
                <a16:creationId xmlns:a16="http://schemas.microsoft.com/office/drawing/2014/main" id="{18CC8025-AB58-69A1-F958-C2C3C54B4A53}"/>
              </a:ext>
            </a:extLst>
          </p:cNvPr>
          <p:cNvSpPr txBox="1"/>
          <p:nvPr/>
        </p:nvSpPr>
        <p:spPr>
          <a:xfrm>
            <a:off x="7844712" y="5779083"/>
            <a:ext cx="1352451" cy="646331"/>
          </a:xfrm>
          <a:prstGeom prst="rect">
            <a:avLst/>
          </a:prstGeom>
          <a:noFill/>
        </p:spPr>
        <p:txBody>
          <a:bodyPr wrap="square" rtlCol="0">
            <a:spAutoFit/>
          </a:bodyPr>
          <a:lstStyle/>
          <a:p>
            <a:r>
              <a:rPr lang="fr-FR" dirty="0"/>
              <a:t>Routes et plateformes</a:t>
            </a:r>
          </a:p>
        </p:txBody>
      </p:sp>
    </p:spTree>
    <p:extLst>
      <p:ext uri="{BB962C8B-B14F-4D97-AF65-F5344CB8AC3E}">
        <p14:creationId xmlns:p14="http://schemas.microsoft.com/office/powerpoint/2010/main" val="107285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7F535B-79BE-9489-2CB8-E8DA2B607B9C}"/>
              </a:ext>
            </a:extLst>
          </p:cNvPr>
          <p:cNvSpPr>
            <a:spLocks noGrp="1"/>
          </p:cNvSpPr>
          <p:nvPr>
            <p:ph type="title"/>
          </p:nvPr>
        </p:nvSpPr>
        <p:spPr>
          <a:xfrm>
            <a:off x="-5041604" y="-3973843"/>
            <a:ext cx="5238237" cy="533924"/>
          </a:xfrm>
        </p:spPr>
        <p:txBody>
          <a:bodyPr>
            <a:normAutofit fontScale="90000"/>
          </a:bodyPr>
          <a:lstStyle/>
          <a:p>
            <a:endParaRPr lang="fr-FR" dirty="0"/>
          </a:p>
        </p:txBody>
      </p:sp>
      <p:sp>
        <p:nvSpPr>
          <p:cNvPr id="4" name="ZoneTexte 3">
            <a:extLst>
              <a:ext uri="{FF2B5EF4-FFF2-40B4-BE49-F238E27FC236}">
                <a16:creationId xmlns:a16="http://schemas.microsoft.com/office/drawing/2014/main" id="{7261BCE5-B98A-E987-DB9D-6913FF22FEF2}"/>
              </a:ext>
            </a:extLst>
          </p:cNvPr>
          <p:cNvSpPr txBox="1"/>
          <p:nvPr/>
        </p:nvSpPr>
        <p:spPr>
          <a:xfrm>
            <a:off x="944527" y="344994"/>
            <a:ext cx="8038214" cy="646331"/>
          </a:xfrm>
          <a:prstGeom prst="rect">
            <a:avLst/>
          </a:prstGeom>
          <a:noFill/>
        </p:spPr>
        <p:txBody>
          <a:bodyPr wrap="square" rtlCol="0">
            <a:spAutoFit/>
          </a:bodyPr>
          <a:lstStyle/>
          <a:p>
            <a:r>
              <a:rPr lang="fr-FR" sz="3600" dirty="0"/>
              <a:t>L’</a:t>
            </a:r>
            <a:r>
              <a:rPr lang="fr-FR" sz="3600" dirty="0" err="1"/>
              <a:t>Unicem</a:t>
            </a:r>
            <a:r>
              <a:rPr lang="fr-FR" sz="3600" dirty="0"/>
              <a:t> et l’eau</a:t>
            </a:r>
          </a:p>
        </p:txBody>
      </p:sp>
      <p:pic>
        <p:nvPicPr>
          <p:cNvPr id="3074" name="Picture 2" descr="UNICEM - Union nationale des industries de carrières et matériaux de  construction | LinkedIn">
            <a:extLst>
              <a:ext uri="{FF2B5EF4-FFF2-40B4-BE49-F238E27FC236}">
                <a16:creationId xmlns:a16="http://schemas.microsoft.com/office/drawing/2014/main" id="{FFBEF713-FD32-E9F8-FC23-0D93D2C42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04" y="-1862469"/>
            <a:ext cx="948956" cy="9489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ICEM - Union nationale des industries de carrières et matériaux de  construction | LinkedIn">
            <a:extLst>
              <a:ext uri="{FF2B5EF4-FFF2-40B4-BE49-F238E27FC236}">
                <a16:creationId xmlns:a16="http://schemas.microsoft.com/office/drawing/2014/main" id="{A7243B7C-BBEA-1AD7-F692-64E442F598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28367" y="8917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319BB52F-5B63-A5B6-C626-740AA980E675}"/>
              </a:ext>
            </a:extLst>
          </p:cNvPr>
          <p:cNvSpPr txBox="1"/>
          <p:nvPr/>
        </p:nvSpPr>
        <p:spPr>
          <a:xfrm>
            <a:off x="482010" y="1102113"/>
            <a:ext cx="7208875" cy="677108"/>
          </a:xfrm>
          <a:prstGeom prst="rect">
            <a:avLst/>
          </a:prstGeom>
          <a:noFill/>
        </p:spPr>
        <p:txBody>
          <a:bodyPr wrap="square" rtlCol="0">
            <a:spAutoFit/>
          </a:bodyPr>
          <a:lstStyle/>
          <a:p>
            <a:pPr algn="just"/>
            <a:r>
              <a:rPr lang="fr-FR" sz="2000" b="1" dirty="0"/>
              <a:t>L’eau dans le process</a:t>
            </a:r>
            <a:r>
              <a:rPr lang="fr-FR" dirty="0"/>
              <a:t>: surtout utilisée pour le lavage des poussières, recyclée à 90%, un peu pour arroser les pistes et les stocks. </a:t>
            </a:r>
          </a:p>
        </p:txBody>
      </p:sp>
      <p:pic>
        <p:nvPicPr>
          <p:cNvPr id="3078" name="Picture 6" descr="Les systèmes de lavage, partout à la fois - Construction Cayola">
            <a:extLst>
              <a:ext uri="{FF2B5EF4-FFF2-40B4-BE49-F238E27FC236}">
                <a16:creationId xmlns:a16="http://schemas.microsoft.com/office/drawing/2014/main" id="{5831195E-FF2B-A982-6B45-CCE1A8FE6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27" y="1820810"/>
            <a:ext cx="1435971" cy="8116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Étapes d'élaboration des granulats - Cheval Granulats">
            <a:extLst>
              <a:ext uri="{FF2B5EF4-FFF2-40B4-BE49-F238E27FC236}">
                <a16:creationId xmlns:a16="http://schemas.microsoft.com/office/drawing/2014/main" id="{19D39F30-5A10-1827-08F1-00AE72BBC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663" y="1816468"/>
            <a:ext cx="1224107" cy="81163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6C21B75-A0A6-D177-52FC-A3B2E41E9333}"/>
              </a:ext>
            </a:extLst>
          </p:cNvPr>
          <p:cNvSpPr txBox="1"/>
          <p:nvPr/>
        </p:nvSpPr>
        <p:spPr>
          <a:xfrm>
            <a:off x="499730" y="2703815"/>
            <a:ext cx="8633637" cy="2062103"/>
          </a:xfrm>
          <a:prstGeom prst="rect">
            <a:avLst/>
          </a:prstGeom>
          <a:noFill/>
        </p:spPr>
        <p:txBody>
          <a:bodyPr wrap="square" rtlCol="0">
            <a:spAutoFit/>
          </a:bodyPr>
          <a:lstStyle/>
          <a:p>
            <a:r>
              <a:rPr lang="fr-FR" sz="2000" b="1" dirty="0"/>
              <a:t>L’extraction des matériaux alluvionnaires </a:t>
            </a:r>
            <a:r>
              <a:rPr lang="fr-FR" dirty="0"/>
              <a:t>(issus de dépôts alluvionnaires anciens) dans des zones avec ou sans nappes phréatiques. </a:t>
            </a:r>
          </a:p>
          <a:p>
            <a:pPr algn="just"/>
            <a:r>
              <a:rPr lang="fr-FR" dirty="0">
                <a:sym typeface="Wingdings" panose="05000000000000000000" pitchFamily="2" charset="2"/>
              </a:rPr>
              <a:t> Participation aux comités de bassin pour travailler à l’élaboration des </a:t>
            </a:r>
            <a:r>
              <a:rPr lang="fr-FR" dirty="0" err="1">
                <a:sym typeface="Wingdings" panose="05000000000000000000" pitchFamily="2" charset="2"/>
              </a:rPr>
              <a:t>Sdage</a:t>
            </a:r>
            <a:r>
              <a:rPr lang="fr-FR" dirty="0">
                <a:sym typeface="Wingdings" panose="05000000000000000000" pitchFamily="2" charset="2"/>
              </a:rPr>
              <a:t> et conserver la possibilité d’obtenir des autorisations pour des carrières alluvionnaires en eau, du fait de leur qualité intrinsèque mais aussi pour des questions logistiques , par exemple à Toulouse (plaine alluvionnaire sans roche massive à proximité) ou Alsace (puissance du gisement 80m)</a:t>
            </a:r>
            <a:endParaRPr lang="fr-FR" dirty="0"/>
          </a:p>
        </p:txBody>
      </p:sp>
      <p:pic>
        <p:nvPicPr>
          <p:cNvPr id="3086" name="Picture 14" descr="Brumisation dechets, abattage poussieres, brumisation chantiers,  brumisation carrieres">
            <a:extLst>
              <a:ext uri="{FF2B5EF4-FFF2-40B4-BE49-F238E27FC236}">
                <a16:creationId xmlns:a16="http://schemas.microsoft.com/office/drawing/2014/main" id="{FED5333E-8241-38BB-C0C9-BA314CDD8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6880" y="1835700"/>
            <a:ext cx="1905001" cy="81163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01F97F52-B4C8-0C43-7A2C-E118B16F62F4}"/>
              </a:ext>
            </a:extLst>
          </p:cNvPr>
          <p:cNvPicPr>
            <a:picLocks noChangeAspect="1"/>
          </p:cNvPicPr>
          <p:nvPr/>
        </p:nvPicPr>
        <p:blipFill>
          <a:blip r:embed="rId6"/>
          <a:stretch>
            <a:fillRect/>
          </a:stretch>
        </p:blipFill>
        <p:spPr>
          <a:xfrm>
            <a:off x="656089" y="4717239"/>
            <a:ext cx="2279095" cy="1516634"/>
          </a:xfrm>
          <a:prstGeom prst="rect">
            <a:avLst/>
          </a:prstGeom>
        </p:spPr>
      </p:pic>
      <p:pic>
        <p:nvPicPr>
          <p:cNvPr id="3088" name="Picture 16" descr="De l'exploitation des carrières à la biodiversité">
            <a:extLst>
              <a:ext uri="{FF2B5EF4-FFF2-40B4-BE49-F238E27FC236}">
                <a16:creationId xmlns:a16="http://schemas.microsoft.com/office/drawing/2014/main" id="{AEAED89B-3BBC-0521-7400-35AC50707D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7663" y="4765918"/>
            <a:ext cx="2002577" cy="15000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Lafarge annonce le « verdissement » de sa flotte de pousseurs - Le média de  référence du secteur du fluvial. Toute l'actualité du fluvial et des  acteurs du fluvial, questions environnementales et innovations.">
            <a:extLst>
              <a:ext uri="{FF2B5EF4-FFF2-40B4-BE49-F238E27FC236}">
                <a16:creationId xmlns:a16="http://schemas.microsoft.com/office/drawing/2014/main" id="{71281E56-9DC9-05FC-6C51-582A7D32A0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2218" y="4840446"/>
            <a:ext cx="3192297" cy="135094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4B612CCF-FAF6-CF3A-0E2A-A645E21ACEFD}"/>
              </a:ext>
            </a:extLst>
          </p:cNvPr>
          <p:cNvSpPr txBox="1"/>
          <p:nvPr/>
        </p:nvSpPr>
        <p:spPr>
          <a:xfrm>
            <a:off x="656089" y="6502400"/>
            <a:ext cx="8043411" cy="400110"/>
          </a:xfrm>
          <a:prstGeom prst="rect">
            <a:avLst/>
          </a:prstGeom>
          <a:noFill/>
        </p:spPr>
        <p:txBody>
          <a:bodyPr wrap="square" rtlCol="0">
            <a:spAutoFit/>
          </a:bodyPr>
          <a:lstStyle/>
          <a:p>
            <a:r>
              <a:rPr lang="fr-FR" sz="2000" b="1" dirty="0"/>
              <a:t>Nous </a:t>
            </a:r>
            <a:r>
              <a:rPr lang="fr-FR" sz="2000" b="1" dirty="0" err="1"/>
              <a:t>siègeons</a:t>
            </a:r>
            <a:r>
              <a:rPr lang="fr-FR" sz="2000" b="1" dirty="0"/>
              <a:t> au CNE et présidons le comité eau de France Industrie </a:t>
            </a:r>
          </a:p>
        </p:txBody>
      </p:sp>
    </p:spTree>
    <p:extLst>
      <p:ext uri="{BB962C8B-B14F-4D97-AF65-F5344CB8AC3E}">
        <p14:creationId xmlns:p14="http://schemas.microsoft.com/office/powerpoint/2010/main" val="28039363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470</Words>
  <Application>Microsoft Office PowerPoint</Application>
  <PresentationFormat>Grand écran</PresentationFormat>
  <Paragraphs>24</Paragraphs>
  <Slides>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Be Vietnam Pro</vt:lpstr>
      <vt:lpstr>Calibri</vt:lpstr>
      <vt:lpstr>Calibri Light</vt:lpstr>
      <vt:lpstr>Wingdings</vt:lpstr>
      <vt:lpstr>Thème Office</vt:lpstr>
      <vt:lpstr>L’Union nationale des industries de carrières et matériaux de construction est la fédération de 9 syndicats qui représentent les industries extractives de minéraux ainsi que les fabricants de matériaux de construction.</vt:lpstr>
      <vt:lpstr>Quelques exemples de nos produits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L’Union nationale des industries de carrières et matériaux de construction est la fédération de 9 syndicats qui représentent les industries extractives de minéraux ainsi que les fabricants de matériaux de construction.</dc:title>
  <dc:creator>Alain Boisselon</dc:creator>
  <cp:lastModifiedBy>Aurore FRIES FENARIVE</cp:lastModifiedBy>
  <cp:revision>20</cp:revision>
  <dcterms:created xsi:type="dcterms:W3CDTF">2024-02-20T18:46:57Z</dcterms:created>
  <dcterms:modified xsi:type="dcterms:W3CDTF">2024-02-21T15:18:54Z</dcterms:modified>
</cp:coreProperties>
</file>