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62" r:id="rId7"/>
    <p:sldMasterId id="2147483674" r:id="rId8"/>
    <p:sldMasterId id="2147483686" r:id="rId9"/>
  </p:sldMasterIdLst>
  <p:notesMasterIdLst>
    <p:notesMasterId r:id="rId36"/>
  </p:notesMasterIdLst>
  <p:handoutMasterIdLst>
    <p:handoutMasterId r:id="rId37"/>
  </p:handoutMasterIdLst>
  <p:sldIdLst>
    <p:sldId id="256" r:id="rId10"/>
    <p:sldId id="281" r:id="rId11"/>
    <p:sldId id="285" r:id="rId12"/>
    <p:sldId id="291" r:id="rId13"/>
    <p:sldId id="282" r:id="rId14"/>
    <p:sldId id="297" r:id="rId15"/>
    <p:sldId id="299" r:id="rId16"/>
    <p:sldId id="301" r:id="rId17"/>
    <p:sldId id="312" r:id="rId18"/>
    <p:sldId id="270" r:id="rId19"/>
    <p:sldId id="303" r:id="rId20"/>
    <p:sldId id="310" r:id="rId21"/>
    <p:sldId id="311" r:id="rId22"/>
    <p:sldId id="306" r:id="rId23"/>
    <p:sldId id="307" r:id="rId24"/>
    <p:sldId id="305" r:id="rId25"/>
    <p:sldId id="316" r:id="rId26"/>
    <p:sldId id="273" r:id="rId27"/>
    <p:sldId id="317" r:id="rId28"/>
    <p:sldId id="275" r:id="rId29"/>
    <p:sldId id="258" r:id="rId30"/>
    <p:sldId id="276" r:id="rId31"/>
    <p:sldId id="314" r:id="rId32"/>
    <p:sldId id="277" r:id="rId33"/>
    <p:sldId id="264" r:id="rId34"/>
    <p:sldId id="315" r:id="rId3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RANO-ALARCON Malcolm" initials="SAM" lastIdx="10" clrIdx="0">
    <p:extLst>
      <p:ext uri="{19B8F6BF-5375-455C-9EA6-DF929625EA0E}">
        <p15:presenceInfo xmlns:p15="http://schemas.microsoft.com/office/powerpoint/2012/main" userId="S-1-5-21-4276358278-3772456312-481434233-81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0E6"/>
    <a:srgbClr val="1088E2"/>
    <a:srgbClr val="17E7FF"/>
    <a:srgbClr val="5A78AD"/>
    <a:srgbClr val="FFFFFF"/>
    <a:srgbClr val="16E7FF"/>
    <a:srgbClr val="15E9FF"/>
    <a:srgbClr val="4AEEFF"/>
    <a:srgbClr val="0E9BC2"/>
    <a:srgbClr val="10B7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38" autoAdjust="0"/>
    <p:restoredTop sz="86424" autoAdjust="0"/>
  </p:normalViewPr>
  <p:slideViewPr>
    <p:cSldViewPr snapToGrid="0">
      <p:cViewPr varScale="1">
        <p:scale>
          <a:sx n="50" d="100"/>
          <a:sy n="50" d="100"/>
        </p:scale>
        <p:origin x="51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027495512702601E-2"/>
          <c:y val="0.10119372737511818"/>
          <c:w val="0.95872120230000801"/>
          <c:h val="0.7996633615975095"/>
        </c:manualLayout>
      </c:layout>
      <c:bar3DChart>
        <c:barDir val="col"/>
        <c:grouping val="clustered"/>
        <c:varyColors val="0"/>
        <c:ser>
          <c:idx val="0"/>
          <c:order val="0"/>
          <c:tx>
            <c:strRef>
              <c:f>'Analyse_activités exemptées'!$C$27</c:f>
              <c:strCache>
                <c:ptCount val="1"/>
                <c:pt idx="0">
                  <c:v>Prélèvement total sans production électricité</c:v>
                </c:pt>
              </c:strCache>
            </c:strRef>
          </c:tx>
          <c:spPr>
            <a:solidFill>
              <a:schemeClr val="accent1"/>
            </a:solidFill>
            <a:ln>
              <a:noFill/>
            </a:ln>
            <a:effectLst/>
            <a:sp3d/>
          </c:spPr>
          <c:invertIfNegative val="0"/>
          <c:cat>
            <c:numRef>
              <c:f>'Analyse_activités exemptées'!$A$28:$A$47</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'Analyse_activités exemptées'!$C$28:$C$47</c:f>
              <c:numCache>
                <c:formatCode>_-* #\ ##0_-;\-* #\ ##0_-;_-* "-"??_-;_-@_-</c:formatCode>
                <c:ptCount val="20"/>
                <c:pt idx="0">
                  <c:v>2765970620.4072294</c:v>
                </c:pt>
                <c:pt idx="1">
                  <c:v>3115904923.5580006</c:v>
                </c:pt>
                <c:pt idx="2">
                  <c:v>4436711645.9430017</c:v>
                </c:pt>
                <c:pt idx="3">
                  <c:v>4192364264.0230012</c:v>
                </c:pt>
                <c:pt idx="4">
                  <c:v>6123146658.3669987</c:v>
                </c:pt>
                <c:pt idx="5">
                  <c:v>3693529184.4879999</c:v>
                </c:pt>
                <c:pt idx="6">
                  <c:v>3727997604.3289976</c:v>
                </c:pt>
                <c:pt idx="7">
                  <c:v>3758236350.0119972</c:v>
                </c:pt>
                <c:pt idx="8">
                  <c:v>3662795152.7719879</c:v>
                </c:pt>
                <c:pt idx="9">
                  <c:v>3378983242.6810226</c:v>
                </c:pt>
                <c:pt idx="10">
                  <c:v>3405920671.9726028</c:v>
                </c:pt>
                <c:pt idx="11">
                  <c:v>3345259212.458725</c:v>
                </c:pt>
                <c:pt idx="12">
                  <c:v>3318857874.4649582</c:v>
                </c:pt>
                <c:pt idx="13">
                  <c:v>3326122071.9152527</c:v>
                </c:pt>
                <c:pt idx="14">
                  <c:v>3343001271.6740799</c:v>
                </c:pt>
                <c:pt idx="15">
                  <c:v>3872153506.7599335</c:v>
                </c:pt>
                <c:pt idx="16">
                  <c:v>3624426951.8135834</c:v>
                </c:pt>
                <c:pt idx="17">
                  <c:v>4653386088.2463074</c:v>
                </c:pt>
                <c:pt idx="18">
                  <c:v>3894401626.6395493</c:v>
                </c:pt>
                <c:pt idx="19">
                  <c:v>5390541746.4101563</c:v>
                </c:pt>
              </c:numCache>
            </c:numRef>
          </c:val>
          <c:extLst>
            <c:ext xmlns:c16="http://schemas.microsoft.com/office/drawing/2014/chart" uri="{C3380CC4-5D6E-409C-BE32-E72D297353CC}">
              <c16:uniqueId val="{00000000-E9CD-4187-A5CD-847931918A08}"/>
            </c:ext>
          </c:extLst>
        </c:ser>
        <c:ser>
          <c:idx val="1"/>
          <c:order val="1"/>
          <c:tx>
            <c:strRef>
              <c:f>'Analyse_activités exemptées'!$F$27</c:f>
              <c:strCache>
                <c:ptCount val="1"/>
                <c:pt idx="0">
                  <c:v>Prélèvements exemptés sans énergéticiens</c:v>
                </c:pt>
              </c:strCache>
            </c:strRef>
          </c:tx>
          <c:spPr>
            <a:solidFill>
              <a:schemeClr val="accent4"/>
            </a:solidFill>
            <a:ln>
              <a:noFill/>
            </a:ln>
            <a:effectLst/>
            <a:sp3d/>
          </c:spPr>
          <c:invertIfNegative val="0"/>
          <c:dLbls>
            <c:dLbl>
              <c:idx val="0"/>
              <c:tx>
                <c:rich>
                  <a:bodyPr/>
                  <a:lstStyle/>
                  <a:p>
                    <a:fld id="{58AF56B5-3967-4FE3-A2F3-01CAB2451F72}"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9CD-4187-A5CD-847931918A08}"/>
                </c:ext>
              </c:extLst>
            </c:dLbl>
            <c:dLbl>
              <c:idx val="1"/>
              <c:tx>
                <c:rich>
                  <a:bodyPr/>
                  <a:lstStyle/>
                  <a:p>
                    <a:fld id="{72883D83-509C-4048-AAE1-24B785ABF5DB}"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9CD-4187-A5CD-847931918A08}"/>
                </c:ext>
              </c:extLst>
            </c:dLbl>
            <c:dLbl>
              <c:idx val="2"/>
              <c:tx>
                <c:rich>
                  <a:bodyPr/>
                  <a:lstStyle/>
                  <a:p>
                    <a:fld id="{6DBC0034-F413-400E-9591-3F820A9F5930}"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9CD-4187-A5CD-847931918A08}"/>
                </c:ext>
              </c:extLst>
            </c:dLbl>
            <c:dLbl>
              <c:idx val="3"/>
              <c:tx>
                <c:rich>
                  <a:bodyPr/>
                  <a:lstStyle/>
                  <a:p>
                    <a:fld id="{3A623FE2-3822-4171-89A5-07816BA66D3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9CD-4187-A5CD-847931918A08}"/>
                </c:ext>
              </c:extLst>
            </c:dLbl>
            <c:dLbl>
              <c:idx val="4"/>
              <c:tx>
                <c:rich>
                  <a:bodyPr/>
                  <a:lstStyle/>
                  <a:p>
                    <a:fld id="{0D459312-4028-47A3-AF34-14578E3AF7CD}"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9CD-4187-A5CD-847931918A08}"/>
                </c:ext>
              </c:extLst>
            </c:dLbl>
            <c:dLbl>
              <c:idx val="5"/>
              <c:tx>
                <c:rich>
                  <a:bodyPr/>
                  <a:lstStyle/>
                  <a:p>
                    <a:fld id="{49EA29C6-9139-487C-AC80-E6567F76B553}"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9CD-4187-A5CD-847931918A08}"/>
                </c:ext>
              </c:extLst>
            </c:dLbl>
            <c:dLbl>
              <c:idx val="6"/>
              <c:tx>
                <c:rich>
                  <a:bodyPr/>
                  <a:lstStyle/>
                  <a:p>
                    <a:fld id="{82BE89B8-75E3-45B1-B54D-D962DF2E0D10}"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9CD-4187-A5CD-847931918A08}"/>
                </c:ext>
              </c:extLst>
            </c:dLbl>
            <c:dLbl>
              <c:idx val="7"/>
              <c:tx>
                <c:rich>
                  <a:bodyPr/>
                  <a:lstStyle/>
                  <a:p>
                    <a:fld id="{F2CF0EEC-A586-4F86-BEB6-BB2A7C74E524}"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9CD-4187-A5CD-847931918A08}"/>
                </c:ext>
              </c:extLst>
            </c:dLbl>
            <c:dLbl>
              <c:idx val="8"/>
              <c:tx>
                <c:rich>
                  <a:bodyPr/>
                  <a:lstStyle/>
                  <a:p>
                    <a:fld id="{48705F7F-9DDA-4FF8-BBE3-0035A479F2F2}"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9CD-4187-A5CD-847931918A08}"/>
                </c:ext>
              </c:extLst>
            </c:dLbl>
            <c:dLbl>
              <c:idx val="9"/>
              <c:tx>
                <c:rich>
                  <a:bodyPr/>
                  <a:lstStyle/>
                  <a:p>
                    <a:fld id="{381052AA-3E1C-45E4-A793-1161309435BD}"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9CD-4187-A5CD-847931918A08}"/>
                </c:ext>
              </c:extLst>
            </c:dLbl>
            <c:dLbl>
              <c:idx val="10"/>
              <c:tx>
                <c:rich>
                  <a:bodyPr/>
                  <a:lstStyle/>
                  <a:p>
                    <a:fld id="{65EC80FE-8190-4F3B-8096-3B5987A5DE6D}"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9CD-4187-A5CD-847931918A08}"/>
                </c:ext>
              </c:extLst>
            </c:dLbl>
            <c:dLbl>
              <c:idx val="11"/>
              <c:tx>
                <c:rich>
                  <a:bodyPr/>
                  <a:lstStyle/>
                  <a:p>
                    <a:fld id="{E34A2FE6-DA65-4945-A105-D22E13F55C96}"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9CD-4187-A5CD-847931918A08}"/>
                </c:ext>
              </c:extLst>
            </c:dLbl>
            <c:dLbl>
              <c:idx val="12"/>
              <c:tx>
                <c:rich>
                  <a:bodyPr/>
                  <a:lstStyle/>
                  <a:p>
                    <a:fld id="{538329F5-A16D-4BA4-946C-2D495FB3652C}"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9CD-4187-A5CD-847931918A08}"/>
                </c:ext>
              </c:extLst>
            </c:dLbl>
            <c:dLbl>
              <c:idx val="13"/>
              <c:tx>
                <c:rich>
                  <a:bodyPr/>
                  <a:lstStyle/>
                  <a:p>
                    <a:fld id="{EBF80B95-12F6-4BAF-9394-E61F9048E12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9CD-4187-A5CD-847931918A08}"/>
                </c:ext>
              </c:extLst>
            </c:dLbl>
            <c:dLbl>
              <c:idx val="14"/>
              <c:tx>
                <c:rich>
                  <a:bodyPr/>
                  <a:lstStyle/>
                  <a:p>
                    <a:fld id="{1100CEB8-109C-40B6-89BA-C6B9F0D59750}"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9CD-4187-A5CD-847931918A08}"/>
                </c:ext>
              </c:extLst>
            </c:dLbl>
            <c:dLbl>
              <c:idx val="15"/>
              <c:tx>
                <c:rich>
                  <a:bodyPr/>
                  <a:lstStyle/>
                  <a:p>
                    <a:fld id="{30D6B6EE-635E-4C4A-A178-67913D703822}"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9CD-4187-A5CD-847931918A08}"/>
                </c:ext>
              </c:extLst>
            </c:dLbl>
            <c:dLbl>
              <c:idx val="16"/>
              <c:tx>
                <c:rich>
                  <a:bodyPr/>
                  <a:lstStyle/>
                  <a:p>
                    <a:fld id="{04850067-39D8-4F09-8FBC-C6E92FDE1C1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9CD-4187-A5CD-847931918A08}"/>
                </c:ext>
              </c:extLst>
            </c:dLbl>
            <c:dLbl>
              <c:idx val="17"/>
              <c:tx>
                <c:rich>
                  <a:bodyPr/>
                  <a:lstStyle/>
                  <a:p>
                    <a:fld id="{38540666-1B15-41EC-9B89-A4FD58AFAD05}"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E9CD-4187-A5CD-847931918A08}"/>
                </c:ext>
              </c:extLst>
            </c:dLbl>
            <c:dLbl>
              <c:idx val="18"/>
              <c:tx>
                <c:rich>
                  <a:bodyPr/>
                  <a:lstStyle/>
                  <a:p>
                    <a:fld id="{A58E4F53-5560-407A-A30D-46A51A20F9D6}"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E9CD-4187-A5CD-847931918A08}"/>
                </c:ext>
              </c:extLst>
            </c:dLbl>
            <c:dLbl>
              <c:idx val="19"/>
              <c:tx>
                <c:rich>
                  <a:bodyPr/>
                  <a:lstStyle/>
                  <a:p>
                    <a:fld id="{CD9F0805-B02A-454A-8B24-3CFA39CC1C3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E9CD-4187-A5CD-847931918A08}"/>
                </c:ext>
              </c:extLst>
            </c:dLbl>
            <c:spPr>
              <a:solidFill>
                <a:srgbClr val="FFC000"/>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arianne" panose="02000000000000000000" pitchFamily="50" charset="0"/>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DataLabelsRange val="1"/>
                <c15:showLeaderLines val="1"/>
                <c15:leaderLines>
                  <c:spPr>
                    <a:ln w="9525" cap="flat" cmpd="sng" algn="ctr">
                      <a:solidFill>
                        <a:schemeClr val="tx1">
                          <a:lumMod val="35000"/>
                          <a:lumOff val="65000"/>
                        </a:schemeClr>
                      </a:solidFill>
                      <a:round/>
                    </a:ln>
                    <a:effectLst/>
                  </c:spPr>
                </c15:leaderLines>
              </c:ext>
            </c:extLst>
          </c:dLbls>
          <c:cat>
            <c:numRef>
              <c:f>'Analyse_activités exemptées'!$A$28:$A$47</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'Analyse_activités exemptées'!$F$28:$F$47</c:f>
              <c:numCache>
                <c:formatCode>_-* #\ ##0_-;\-* #\ ##0_-;_-* "-"??_-;_-@_-</c:formatCode>
                <c:ptCount val="20"/>
                <c:pt idx="0">
                  <c:v>22677703</c:v>
                </c:pt>
                <c:pt idx="1">
                  <c:v>180643380.37</c:v>
                </c:pt>
                <c:pt idx="2">
                  <c:v>294848760.14999986</c:v>
                </c:pt>
                <c:pt idx="3">
                  <c:v>421036365.77400017</c:v>
                </c:pt>
                <c:pt idx="4">
                  <c:v>2172718373.1400003</c:v>
                </c:pt>
                <c:pt idx="5">
                  <c:v>266864611.13199997</c:v>
                </c:pt>
                <c:pt idx="6">
                  <c:v>365373074.2489996</c:v>
                </c:pt>
                <c:pt idx="7">
                  <c:v>356455923.68199921</c:v>
                </c:pt>
                <c:pt idx="8">
                  <c:v>296946219.94100189</c:v>
                </c:pt>
                <c:pt idx="9">
                  <c:v>362755155.34599304</c:v>
                </c:pt>
                <c:pt idx="10">
                  <c:v>352513680.8279953</c:v>
                </c:pt>
                <c:pt idx="11">
                  <c:v>340531895.11849976</c:v>
                </c:pt>
                <c:pt idx="12">
                  <c:v>300042483.99900055</c:v>
                </c:pt>
                <c:pt idx="13">
                  <c:v>314555405.59199524</c:v>
                </c:pt>
                <c:pt idx="14">
                  <c:v>329834790.94599915</c:v>
                </c:pt>
                <c:pt idx="15">
                  <c:v>241718518.55400085</c:v>
                </c:pt>
                <c:pt idx="16">
                  <c:v>165584982.5039978</c:v>
                </c:pt>
                <c:pt idx="17">
                  <c:v>922422295.7970047</c:v>
                </c:pt>
                <c:pt idx="18">
                  <c:v>243612228.44699097</c:v>
                </c:pt>
                <c:pt idx="19">
                  <c:v>230100271.15800095</c:v>
                </c:pt>
              </c:numCache>
            </c:numRef>
          </c:val>
          <c:extLst>
            <c:ext xmlns:c15="http://schemas.microsoft.com/office/drawing/2012/chart" uri="{02D57815-91ED-43cb-92C2-25804820EDAC}">
              <c15:datalabelsRange>
                <c15:f>'Analyse_activités exemptées'!$H$28:$H$47</c15:f>
                <c15:dlblRangeCache>
                  <c:ptCount val="20"/>
                  <c:pt idx="0">
                    <c:v>1%</c:v>
                  </c:pt>
                  <c:pt idx="1">
                    <c:v>6%</c:v>
                  </c:pt>
                  <c:pt idx="2">
                    <c:v>7%</c:v>
                  </c:pt>
                  <c:pt idx="3">
                    <c:v>10%</c:v>
                  </c:pt>
                  <c:pt idx="4">
                    <c:v>35%</c:v>
                  </c:pt>
                  <c:pt idx="5">
                    <c:v>7%</c:v>
                  </c:pt>
                  <c:pt idx="6">
                    <c:v>10%</c:v>
                  </c:pt>
                  <c:pt idx="7">
                    <c:v>9%</c:v>
                  </c:pt>
                  <c:pt idx="8">
                    <c:v>8%</c:v>
                  </c:pt>
                  <c:pt idx="9">
                    <c:v>11%</c:v>
                  </c:pt>
                  <c:pt idx="10">
                    <c:v>10%</c:v>
                  </c:pt>
                  <c:pt idx="11">
                    <c:v>10%</c:v>
                  </c:pt>
                  <c:pt idx="12">
                    <c:v>9%</c:v>
                  </c:pt>
                  <c:pt idx="13">
                    <c:v>9%</c:v>
                  </c:pt>
                  <c:pt idx="14">
                    <c:v>10%</c:v>
                  </c:pt>
                  <c:pt idx="15">
                    <c:v>6%</c:v>
                  </c:pt>
                  <c:pt idx="16">
                    <c:v>5%</c:v>
                  </c:pt>
                  <c:pt idx="17">
                    <c:v>20%</c:v>
                  </c:pt>
                  <c:pt idx="18">
                    <c:v>6%</c:v>
                  </c:pt>
                  <c:pt idx="19">
                    <c:v>4%</c:v>
                  </c:pt>
                </c15:dlblRangeCache>
              </c15:datalabelsRange>
            </c:ext>
            <c:ext xmlns:c16="http://schemas.microsoft.com/office/drawing/2014/chart" uri="{C3380CC4-5D6E-409C-BE32-E72D297353CC}">
              <c16:uniqueId val="{00000015-E9CD-4187-A5CD-847931918A08}"/>
            </c:ext>
          </c:extLst>
        </c:ser>
        <c:dLbls>
          <c:showLegendKey val="0"/>
          <c:showVal val="0"/>
          <c:showCatName val="0"/>
          <c:showSerName val="0"/>
          <c:showPercent val="0"/>
          <c:showBubbleSize val="0"/>
        </c:dLbls>
        <c:gapWidth val="150"/>
        <c:shape val="box"/>
        <c:axId val="1481901104"/>
        <c:axId val="1481900688"/>
        <c:axId val="0"/>
      </c:bar3DChart>
      <c:catAx>
        <c:axId val="148190110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arianne" panose="02000000000000000000" pitchFamily="50" charset="0"/>
                <a:ea typeface="+mn-ea"/>
                <a:cs typeface="+mn-cs"/>
              </a:defRPr>
            </a:pPr>
            <a:endParaRPr lang="fr-FR"/>
          </a:p>
        </c:txPr>
        <c:crossAx val="1481900688"/>
        <c:crossesAt val="0"/>
        <c:auto val="1"/>
        <c:lblAlgn val="ctr"/>
        <c:lblOffset val="100"/>
        <c:noMultiLvlLbl val="0"/>
      </c:catAx>
      <c:valAx>
        <c:axId val="1481900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arianne" panose="02000000000000000000" pitchFamily="50" charset="0"/>
                    <a:ea typeface="+mn-ea"/>
                    <a:cs typeface="+mn-cs"/>
                  </a:defRPr>
                </a:pPr>
                <a:r>
                  <a:rPr lang="fr-FR" sz="1200"/>
                  <a:t>Prélèvements (m3/an)</a:t>
                </a:r>
              </a:p>
            </c:rich>
          </c:tx>
          <c:layout>
            <c:manualLayout>
              <c:xMode val="edge"/>
              <c:yMode val="edge"/>
              <c:x val="6.549613615203019E-2"/>
              <c:y val="5.4544277715602572E-2"/>
            </c:manualLayout>
          </c:layout>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arianne" panose="02000000000000000000" pitchFamily="50" charset="0"/>
                  <a:ea typeface="+mn-ea"/>
                  <a:cs typeface="+mn-cs"/>
                </a:defRPr>
              </a:pPr>
              <a:endParaRPr lang="fr-FR"/>
            </a:p>
          </c:txPr>
        </c:title>
        <c:numFmt formatCode="0.E+0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arianne" panose="02000000000000000000" pitchFamily="50" charset="0"/>
                <a:ea typeface="+mn-ea"/>
                <a:cs typeface="+mn-cs"/>
              </a:defRPr>
            </a:pPr>
            <a:endParaRPr lang="fr-FR"/>
          </a:p>
        </c:txPr>
        <c:crossAx val="148190110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Marianne" panose="02000000000000000000" pitchFamily="50"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98FFFC8-033E-44B5-8306-BB3A507236FD}" type="datetimeFigureOut">
              <a:rPr lang="fr-FR" smtClean="0"/>
              <a:t>19/07/2024</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D61DA05-BD5C-4D64-A1B8-0BED75579BAE}" type="slidenum">
              <a:rPr lang="fr-FR" smtClean="0"/>
              <a:t>‹N°›</a:t>
            </a:fld>
            <a:endParaRPr lang="fr-FR"/>
          </a:p>
        </p:txBody>
      </p:sp>
    </p:spTree>
    <p:extLst>
      <p:ext uri="{BB962C8B-B14F-4D97-AF65-F5344CB8AC3E}">
        <p14:creationId xmlns:p14="http://schemas.microsoft.com/office/powerpoint/2010/main" val="912904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07C300E-34A7-4A0A-A304-00C2EAE51C8B}" type="datetimeFigureOut">
              <a:rPr lang="fr-FR" smtClean="0"/>
              <a:t>19/07/2024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65AEA6-2EA1-4071-B3D8-ED89DF7DA4D9}" type="slidenum">
              <a:rPr lang="fr-FR" smtClean="0"/>
              <a:t>‹N°›</a:t>
            </a:fld>
            <a:endParaRPr lang="fr-FR"/>
          </a:p>
        </p:txBody>
      </p:sp>
    </p:spTree>
    <p:extLst>
      <p:ext uri="{BB962C8B-B14F-4D97-AF65-F5344CB8AC3E}">
        <p14:creationId xmlns:p14="http://schemas.microsoft.com/office/powerpoint/2010/main" val="211087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sym typeface="Wingdings" panose="05000000000000000000" pitchFamily="2" charset="2"/>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B3DE56-21BC-42AB-9988-06B95E57095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84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483056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defRPr/>
            </a:pPr>
            <a:r>
              <a:rPr lang="fr-FR" sz="1200" b="1" dirty="0">
                <a:solidFill>
                  <a:schemeClr val="accent1"/>
                </a:solidFill>
                <a:latin typeface="Marianne" panose="02000000000000000000" pitchFamily="50" charset="0"/>
              </a:rPr>
              <a:t>Réduction des prélèvements de 20 % depuis 1</a:t>
            </a:r>
            <a:r>
              <a:rPr lang="fr-FR" sz="1200" b="1" baseline="30000" dirty="0">
                <a:solidFill>
                  <a:schemeClr val="accent1"/>
                </a:solidFill>
                <a:latin typeface="Marianne" panose="02000000000000000000" pitchFamily="50" charset="0"/>
              </a:rPr>
              <a:t>er</a:t>
            </a:r>
            <a:r>
              <a:rPr lang="fr-FR" sz="1200" b="1" dirty="0">
                <a:solidFill>
                  <a:schemeClr val="accent1"/>
                </a:solidFill>
                <a:latin typeface="Marianne" panose="02000000000000000000" pitchFamily="50" charset="0"/>
              </a:rPr>
              <a:t> janvier 2018 </a:t>
            </a:r>
          </a:p>
          <a:p>
            <a:pPr marL="0" indent="0">
              <a:buNone/>
              <a:defRPr/>
            </a:pPr>
            <a:r>
              <a:rPr lang="fr-FR" sz="1200" b="1" dirty="0">
                <a:solidFill>
                  <a:schemeClr val="accent1"/>
                </a:solidFill>
                <a:latin typeface="Marianne" panose="02000000000000000000" pitchFamily="50" charset="0"/>
              </a:rPr>
              <a:t>Pourquoi date fixe  ? </a:t>
            </a:r>
          </a:p>
          <a:p>
            <a:pPr marL="0" indent="0">
              <a:buNone/>
              <a:defRPr/>
            </a:pPr>
            <a:r>
              <a:rPr lang="fr-FR" sz="1200" b="1" dirty="0">
                <a:solidFill>
                  <a:schemeClr val="accent1"/>
                </a:solidFill>
                <a:latin typeface="Marianne" panose="02000000000000000000" pitchFamily="50" charset="0"/>
              </a:rPr>
              <a:t>Si période glissante, réduction glissante d’année en année (voire exponentielle) et les exploitants ayant effectivement réduit leur prélèvement pourront ne plus être </a:t>
            </a:r>
            <a:r>
              <a:rPr lang="fr-FR" sz="1200" b="1" dirty="0" err="1">
                <a:solidFill>
                  <a:schemeClr val="accent1"/>
                </a:solidFill>
                <a:latin typeface="Marianne" panose="02000000000000000000" pitchFamily="50" charset="0"/>
              </a:rPr>
              <a:t>exmptés</a:t>
            </a:r>
            <a:endParaRPr lang="fr-FR" sz="1200" dirty="0">
              <a:latin typeface="Marianne" panose="02000000000000000000" pitchFamily="50" charset="0"/>
            </a:endParaRPr>
          </a:p>
          <a:p>
            <a:endParaRPr lang="fr-FR" dirty="0"/>
          </a:p>
        </p:txBody>
      </p:sp>
      <p:sp>
        <p:nvSpPr>
          <p:cNvPr id="4" name="Espace réservé du numéro de diapositive 3"/>
          <p:cNvSpPr>
            <a:spLocks noGrp="1"/>
          </p:cNvSpPr>
          <p:nvPr>
            <p:ph type="sldNum" sz="quarter" idx="10"/>
          </p:nvPr>
        </p:nvSpPr>
        <p:spPr/>
        <p:txBody>
          <a:bodyPr/>
          <a:lstStyle/>
          <a:p>
            <a:fld id="{0565AEA6-2EA1-4071-B3D8-ED89DF7DA4D9}" type="slidenum">
              <a:rPr lang="fr-FR" smtClean="0"/>
              <a:t>20</a:t>
            </a:fld>
            <a:endParaRPr lang="fr-FR"/>
          </a:p>
        </p:txBody>
      </p:sp>
    </p:spTree>
    <p:extLst>
      <p:ext uri="{BB962C8B-B14F-4D97-AF65-F5344CB8AC3E}">
        <p14:creationId xmlns:p14="http://schemas.microsoft.com/office/powerpoint/2010/main" val="2443144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FD936E-6649-4F24-849D-0FE947E55E2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15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65AEA6-2EA1-4071-B3D8-ED89DF7DA4D9}" type="slidenum">
              <a:rPr lang="fr-FR" smtClean="0"/>
              <a:t>26</a:t>
            </a:fld>
            <a:endParaRPr lang="fr-FR"/>
          </a:p>
        </p:txBody>
      </p:sp>
    </p:spTree>
    <p:extLst>
      <p:ext uri="{BB962C8B-B14F-4D97-AF65-F5344CB8AC3E}">
        <p14:creationId xmlns:p14="http://schemas.microsoft.com/office/powerpoint/2010/main" val="1657585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2672901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186523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t>Le débit de base est une partie du débit fluvial qui n'est pas directement générée par les précipitations excessives. Il s'agit du </a:t>
            </a:r>
            <a:r>
              <a:rPr lang="fr-FR" sz="1800" b="1" dirty="0"/>
              <a:t>débit qui existerait dans le cours d'eau sans la contribution du ruissellement direct des précipitations</a:t>
            </a:r>
            <a:r>
              <a:rPr lang="fr-FR" sz="1800" b="0" dirty="0"/>
              <a:t>. Le niveau d'eau le plus bas correspond à l'étiage.</a:t>
            </a:r>
            <a:r>
              <a:rPr lang="fr-FR" sz="1800" b="0" dirty="0">
                <a:sym typeface="Wingdings" panose="05000000000000000000" pitchFamily="2" charset="2"/>
              </a:rPr>
              <a:t> </a:t>
            </a:r>
            <a:r>
              <a:rPr lang="fr-FR" sz="1200" b="1" dirty="0"/>
              <a:t>indicateur de l’alimentation des cours d’eau par le sol et les nappes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316143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a:t>
            </a:fld>
            <a:endParaRPr lang="fr-FR" dirty="0"/>
          </a:p>
        </p:txBody>
      </p:sp>
    </p:spTree>
    <p:extLst>
      <p:ext uri="{BB962C8B-B14F-4D97-AF65-F5344CB8AC3E}">
        <p14:creationId xmlns:p14="http://schemas.microsoft.com/office/powerpoint/2010/main" val="360801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420784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mémoire interne, d’après GEREP : </a:t>
            </a:r>
          </a:p>
          <a:p>
            <a:pPr lvl="0" defTabSz="914377">
              <a:defRPr/>
            </a:pPr>
            <a:r>
              <a:rPr lang="fr-FR" sz="1200" b="0" dirty="0">
                <a:latin typeface="Marianne" panose="02000000000000000000" pitchFamily="50" charset="0"/>
              </a:rPr>
              <a:t>Part en prélèvements industriels d’eau douce (hors énergie) :</a:t>
            </a:r>
          </a:p>
          <a:p>
            <a:pPr marL="285750" marR="0" lvl="0" indent="-285750" algn="l" defTabSz="914377" rtl="0" eaLnBrk="1" fontAlgn="auto" latinLnBrk="0" hangingPunct="1">
              <a:lnSpc>
                <a:spcPct val="90000"/>
              </a:lnSpc>
              <a:spcBef>
                <a:spcPct val="0"/>
              </a:spcBef>
              <a:spcAft>
                <a:spcPts val="0"/>
              </a:spcAft>
              <a:buClrTx/>
              <a:buSzTx/>
              <a:buFont typeface="Arial" panose="020B0604020202020204" pitchFamily="34" charset="0"/>
              <a:buChar char="•"/>
              <a:tabLst/>
              <a:defRPr/>
            </a:pPr>
            <a:r>
              <a:rPr lang="fr-FR" sz="1200" b="0" dirty="0">
                <a:latin typeface="Marianne" panose="02000000000000000000" pitchFamily="50" charset="0"/>
              </a:rPr>
              <a:t>Secteurs exemptés : </a:t>
            </a:r>
            <a:r>
              <a:rPr lang="fr-FR" sz="1200" dirty="0">
                <a:solidFill>
                  <a:srgbClr val="B5C7E7"/>
                </a:solidFill>
                <a:latin typeface="Marianne" panose="02000000000000000000" pitchFamily="50" charset="0"/>
              </a:rPr>
              <a:t>9,71</a:t>
            </a:r>
            <a:r>
              <a:rPr lang="fr-FR" sz="1200" dirty="0">
                <a:latin typeface="Marianne" panose="02000000000000000000" pitchFamily="50" charset="0"/>
              </a:rPr>
              <a:t> %</a:t>
            </a:r>
            <a:endParaRPr lang="fr-FR" sz="1200" b="0" dirty="0">
              <a:latin typeface="Marianne" panose="02000000000000000000" pitchFamily="50" charset="0"/>
            </a:endParaRPr>
          </a:p>
          <a:p>
            <a:pPr marL="285750" marR="0" lvl="0" indent="-285750" algn="l" defTabSz="914377" rtl="0" eaLnBrk="1" fontAlgn="auto" latinLnBrk="0" hangingPunct="1">
              <a:lnSpc>
                <a:spcPct val="90000"/>
              </a:lnSpc>
              <a:spcBef>
                <a:spcPct val="0"/>
              </a:spcBef>
              <a:spcAft>
                <a:spcPts val="0"/>
              </a:spcAft>
              <a:buClrTx/>
              <a:buSzTx/>
              <a:buFont typeface="Arial" panose="020B0604020202020204" pitchFamily="34" charset="0"/>
              <a:buChar char="•"/>
              <a:tabLst/>
              <a:defRPr/>
            </a:pPr>
            <a:r>
              <a:rPr lang="fr-FR" sz="1200" b="0" dirty="0">
                <a:latin typeface="Marianne" panose="02000000000000000000" pitchFamily="50" charset="0"/>
              </a:rPr>
              <a:t>Etablissements ayant réduits leur prélèvement d’eau d’au moins 20 % depuis 2018 : </a:t>
            </a:r>
            <a:r>
              <a:rPr lang="fr-FR" sz="1200" dirty="0">
                <a:latin typeface="Marianne" panose="02000000000000000000" pitchFamily="50" charset="0"/>
              </a:rPr>
              <a:t>14,76 %</a:t>
            </a:r>
          </a:p>
          <a:p>
            <a:pPr marR="0" lvl="0" algn="l" defTabSz="914377" rtl="0" eaLnBrk="1" fontAlgn="auto" latinLnBrk="0" hangingPunct="1">
              <a:lnSpc>
                <a:spcPct val="90000"/>
              </a:lnSpc>
              <a:spcBef>
                <a:spcPct val="0"/>
              </a:spcBef>
              <a:spcAft>
                <a:spcPts val="0"/>
              </a:spcAft>
              <a:buClrTx/>
              <a:buSzTx/>
              <a:tabLst/>
              <a:defRPr/>
            </a:pPr>
            <a:endParaRPr lang="fr-FR" sz="1200" dirty="0">
              <a:latin typeface="Marianne" panose="02000000000000000000" pitchFamily="50" charset="0"/>
            </a:endParaRPr>
          </a:p>
          <a:p>
            <a:endParaRPr lang="fr-FR" dirty="0"/>
          </a:p>
        </p:txBody>
      </p:sp>
      <p:sp>
        <p:nvSpPr>
          <p:cNvPr id="4" name="Espace réservé du numéro de diapositive 3"/>
          <p:cNvSpPr>
            <a:spLocks noGrp="1"/>
          </p:cNvSpPr>
          <p:nvPr>
            <p:ph type="sldNum" sz="quarter" idx="5"/>
          </p:nvPr>
        </p:nvSpPr>
        <p:spPr/>
        <p:txBody>
          <a:bodyPr/>
          <a:lstStyle/>
          <a:p>
            <a:fld id="{0565AEA6-2EA1-4071-B3D8-ED89DF7DA4D9}" type="slidenum">
              <a:rPr lang="fr-FR" smtClean="0"/>
              <a:t>7</a:t>
            </a:fld>
            <a:endParaRPr lang="fr-FR"/>
          </a:p>
        </p:txBody>
      </p:sp>
    </p:spTree>
    <p:extLst>
      <p:ext uri="{BB962C8B-B14F-4D97-AF65-F5344CB8AC3E}">
        <p14:creationId xmlns:p14="http://schemas.microsoft.com/office/powerpoint/2010/main" val="346548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0" lvl="0" algn="l" defTabSz="914377" rtl="0" eaLnBrk="1" fontAlgn="auto" latinLnBrk="0" hangingPunct="1">
              <a:lnSpc>
                <a:spcPct val="90000"/>
              </a:lnSpc>
              <a:spcBef>
                <a:spcPct val="0"/>
              </a:spcBef>
              <a:spcAft>
                <a:spcPts val="0"/>
              </a:spcAft>
              <a:buClrTx/>
              <a:buSzTx/>
              <a:tabLst/>
              <a:defRPr/>
            </a:pPr>
            <a:endParaRPr lang="fr-FR" sz="1200" dirty="0">
              <a:latin typeface="Marianne" panose="02000000000000000000" pitchFamily="50" charset="0"/>
            </a:endParaRPr>
          </a:p>
          <a:p>
            <a:endParaRPr lang="fr-FR" dirty="0"/>
          </a:p>
        </p:txBody>
      </p:sp>
      <p:sp>
        <p:nvSpPr>
          <p:cNvPr id="4" name="Espace réservé du numéro de diapositive 3"/>
          <p:cNvSpPr>
            <a:spLocks noGrp="1"/>
          </p:cNvSpPr>
          <p:nvPr>
            <p:ph type="sldNum" sz="quarter" idx="5"/>
          </p:nvPr>
        </p:nvSpPr>
        <p:spPr/>
        <p:txBody>
          <a:bodyPr/>
          <a:lstStyle/>
          <a:p>
            <a:fld id="{0565AEA6-2EA1-4071-B3D8-ED89DF7DA4D9}" type="slidenum">
              <a:rPr lang="fr-FR" smtClean="0"/>
              <a:t>8</a:t>
            </a:fld>
            <a:endParaRPr lang="fr-FR"/>
          </a:p>
        </p:txBody>
      </p:sp>
    </p:spTree>
    <p:extLst>
      <p:ext uri="{BB962C8B-B14F-4D97-AF65-F5344CB8AC3E}">
        <p14:creationId xmlns:p14="http://schemas.microsoft.com/office/powerpoint/2010/main" val="328310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565AEA6-2EA1-4071-B3D8-ED89DF7DA4D9}" type="slidenum">
              <a:rPr lang="fr-FR" smtClean="0"/>
              <a:t>9</a:t>
            </a:fld>
            <a:endParaRPr lang="fr-FR"/>
          </a:p>
        </p:txBody>
      </p:sp>
    </p:spTree>
    <p:extLst>
      <p:ext uri="{BB962C8B-B14F-4D97-AF65-F5344CB8AC3E}">
        <p14:creationId xmlns:p14="http://schemas.microsoft.com/office/powerpoint/2010/main" val="3326935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D0A99A02-0906-4BFD-AFE6-3AEAC6F57064}" type="datetimeFigureOut">
              <a:rPr lang="fr-FR" smtClean="0"/>
              <a:t>19/07/2024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225190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0A99A02-0906-4BFD-AFE6-3AEAC6F57064}" type="datetimeFigureOut">
              <a:rPr lang="fr-FR" smtClean="0"/>
              <a:t>19/07/2024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384826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0A99A02-0906-4BFD-AFE6-3AEAC6F57064}" type="datetimeFigureOut">
              <a:rPr lang="fr-FR" smtClean="0"/>
              <a:t>19/07/2024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114049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981156" y="3953022"/>
            <a:ext cx="4712677" cy="2904977"/>
          </a:xfrm>
          <a:prstGeom prst="rect">
            <a:avLst/>
          </a:prstGeom>
        </p:spPr>
        <p:txBody>
          <a:bodyPr anchor="ctr" anchorCtr="0"/>
          <a:lstStyle>
            <a:lvl1pPr algn="ctr">
              <a:defRPr sz="6000">
                <a:solidFill>
                  <a:schemeClr val="accent1">
                    <a:lumMod val="75000"/>
                  </a:schemeClr>
                </a:solidFill>
                <a:latin typeface="Gill Sans MT" panose="020B0502020104020203" pitchFamily="34" charset="0"/>
              </a:defRPr>
            </a:lvl1pPr>
          </a:lstStyle>
          <a:p>
            <a:r>
              <a:rPr lang="fr-FR"/>
              <a:t>Modifiez le style du titre</a:t>
            </a:r>
            <a:endParaRPr lang="fr-FR" dirty="0"/>
          </a:p>
        </p:txBody>
      </p:sp>
      <p:sp>
        <p:nvSpPr>
          <p:cNvPr id="10" name="Espace réservé de la date 3"/>
          <p:cNvSpPr>
            <a:spLocks noGrp="1"/>
          </p:cNvSpPr>
          <p:nvPr>
            <p:ph type="dt" sz="half" idx="10"/>
          </p:nvPr>
        </p:nvSpPr>
        <p:spPr>
          <a:xfrm>
            <a:off x="9003323" y="5275385"/>
            <a:ext cx="1266092" cy="1209821"/>
          </a:xfrm>
          <a:prstGeom prst="rect">
            <a:avLst/>
          </a:prstGeom>
        </p:spPr>
        <p:txBody>
          <a:bodyPr anchor="ctr" anchorCtr="0"/>
          <a:lstStyle>
            <a:lvl1pPr algn="ctr">
              <a:defRPr>
                <a:solidFill>
                  <a:schemeClr val="bg1"/>
                </a:solidFill>
                <a:latin typeface="Gill Sans MT" panose="020B0502020104020203" pitchFamily="34" charset="0"/>
              </a:defRPr>
            </a:lvl1pPr>
          </a:lstStyle>
          <a:p>
            <a:fld id="{695B2449-003F-497C-A0EB-FA2105D05DC2}" type="datetime1">
              <a:rPr lang="fr-FR" smtClean="0"/>
              <a:t>19/07/2024</a:t>
            </a:fld>
            <a:endParaRPr lang="fr-FR" dirty="0"/>
          </a:p>
        </p:txBody>
      </p:sp>
      <p:sp>
        <p:nvSpPr>
          <p:cNvPr id="11" name="Sous-titre 2"/>
          <p:cNvSpPr>
            <a:spLocks noGrp="1"/>
          </p:cNvSpPr>
          <p:nvPr>
            <p:ph type="subTitle" idx="1"/>
          </p:nvPr>
        </p:nvSpPr>
        <p:spPr>
          <a:xfrm>
            <a:off x="1765494" y="957312"/>
            <a:ext cx="9144000" cy="1655762"/>
          </a:xfrm>
          <a:prstGeom prst="rect">
            <a:avLst/>
          </a:prstGeom>
        </p:spPr>
        <p:txBody>
          <a:bodyPr anchor="ctr" anchorCtr="0"/>
          <a:lstStyle>
            <a:lvl1pPr marL="0" indent="0" algn="ctr">
              <a:buNone/>
              <a:defRPr sz="2400">
                <a:solidFill>
                  <a:schemeClr val="tx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FR" dirty="0"/>
          </a:p>
        </p:txBody>
      </p:sp>
    </p:spTree>
    <p:extLst>
      <p:ext uri="{BB962C8B-B14F-4D97-AF65-F5344CB8AC3E}">
        <p14:creationId xmlns:p14="http://schemas.microsoft.com/office/powerpoint/2010/main" val="940018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ctr" anchorCtr="0"/>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A64FD0F-41FB-4A27-959D-A1713200103C}" type="datetime1">
              <a:rPr lang="fr-FR" smtClean="0"/>
              <a:t>19/07/2024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373727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3E921A1C-E46D-44C6-881E-8FC23A0F565E}" type="datetime1">
              <a:rPr lang="fr-FR" smtClean="0"/>
              <a:t>19/07/2024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348867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ctr" anchorCtr="0"/>
          <a:lstStyle>
            <a:lvl1pPr algn="ctr">
              <a:defRPr sz="6000"/>
            </a:lvl1pPr>
          </a:lstStyle>
          <a:p>
            <a:r>
              <a:rPr lang="fr-FR" dirty="0"/>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D3894C7A-A8BD-4BAB-AED2-931CC3FDD859}" type="datetime1">
              <a:rPr lang="fr-FR" smtClean="0"/>
              <a:t>19/07/2024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1118847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2A4F28F-AAEA-4A29-89C5-326AAEBB5DC1}" type="datetime1">
              <a:rPr lang="fr-FR" smtClean="0"/>
              <a:t>19/07/2024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839072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6BEEBFB-38A8-46F3-83EC-B997FD9EBF40}" type="datetime1">
              <a:rPr lang="fr-FR" smtClean="0"/>
              <a:t>19/07/2024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170987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53FFA38-87FA-4AD2-ABEA-18418A20BB3B}" type="datetime1">
              <a:rPr lang="fr-FR" smtClean="0"/>
              <a:t>19/07/2024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3161117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79F7D9-05BD-432A-948B-33F90A2CBD7A}" type="datetime1">
              <a:rPr lang="fr-FR" smtClean="0"/>
              <a:t>19/07/2024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94498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0A99A02-0906-4BFD-AFE6-3AEAC6F57064}" type="datetimeFigureOut">
              <a:rPr lang="fr-FR" smtClean="0"/>
              <a:t>19/07/2024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3826047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56F1EA8-BCF1-47F3-A5E2-E312B7E7C94A}" type="datetime1">
              <a:rPr lang="fr-FR" smtClean="0"/>
              <a:t>19/07/2024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1625895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965B598-E291-42D3-8483-D5CDB5C71F38}" type="datetime1">
              <a:rPr lang="fr-FR" smtClean="0"/>
              <a:t>19/07/2024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76819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6AE89E5-8B39-42DC-91FC-EF7A6FC2CE1E}" type="datetime1">
              <a:rPr lang="fr-FR" smtClean="0"/>
              <a:t>19/07/2024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844603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8A5FE10-F3F9-4931-A416-562AC1241591}" type="datetime1">
              <a:rPr lang="fr-FR" smtClean="0"/>
              <a:t>19/07/2024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t>‹N°›</a:t>
            </a:fld>
            <a:endParaRPr lang="fr-FR"/>
          </a:p>
        </p:txBody>
      </p:sp>
    </p:spTree>
    <p:extLst>
      <p:ext uri="{BB962C8B-B14F-4D97-AF65-F5344CB8AC3E}">
        <p14:creationId xmlns:p14="http://schemas.microsoft.com/office/powerpoint/2010/main" val="252076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val="3306471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val="828874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79999" y="1200000"/>
            <a:ext cx="11232000" cy="960000"/>
          </a:xfrm>
        </p:spPr>
        <p:txBody>
          <a:bodyPr/>
          <a:lstStyle/>
          <a:p>
            <a:r>
              <a:rPr lang="fr-FR" noProof="0" dirty="0"/>
              <a:t>Titre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479997" y="2448000"/>
            <a:ext cx="11232000" cy="3432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Tree>
    <p:extLst>
      <p:ext uri="{BB962C8B-B14F-4D97-AF65-F5344CB8AC3E}">
        <p14:creationId xmlns:p14="http://schemas.microsoft.com/office/powerpoint/2010/main" val="1836198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ctr" anchorCtr="0"/>
          <a:lstStyle>
            <a:lvl1pPr algn="ctr">
              <a:defRPr sz="6000"/>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1625843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755221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ctr" anchorCtr="0"/>
          <a:lstStyle>
            <a:lvl1pPr algn="ctr">
              <a:defRPr sz="6000"/>
            </a:lvl1pPr>
          </a:lstStyle>
          <a:p>
            <a:r>
              <a:rPr lang="fr-FR" dirty="0"/>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327201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0A99A02-0906-4BFD-AFE6-3AEAC6F57064}" type="datetimeFigureOut">
              <a:rPr lang="fr-FR" smtClean="0"/>
              <a:t>19/07/2024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1148539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1239251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1801039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3208388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1599358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2008881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1396611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2093756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8778048-B32F-4095-B800-4053DD5E24A6}" type="datetimeFigureOut">
              <a:rPr lang="fr-FR" smtClean="0"/>
              <a:pPr/>
              <a:t>19/07/2024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87A0F32-4638-43A6-B792-22B1EF3848A9}" type="slidenum">
              <a:rPr lang="fr-FR" smtClean="0"/>
              <a:pPr/>
              <a:t>‹N°›</a:t>
            </a:fld>
            <a:endParaRPr lang="fr-FR" dirty="0"/>
          </a:p>
        </p:txBody>
      </p:sp>
    </p:spTree>
    <p:extLst>
      <p:ext uri="{BB962C8B-B14F-4D97-AF65-F5344CB8AC3E}">
        <p14:creationId xmlns:p14="http://schemas.microsoft.com/office/powerpoint/2010/main" val="41136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r>
              <a:rPr lang="fr-FR"/>
              <a:t>XX/XX/20XX</a:t>
            </a:r>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srcRect/>
          <a:stretch/>
        </p:blipFill>
        <p:spPr>
          <a:xfrm>
            <a:off x="482815" y="68627"/>
            <a:ext cx="6518461" cy="5616000"/>
          </a:xfrm>
          <a:prstGeom prst="rect">
            <a:avLst/>
          </a:prstGeom>
        </p:spPr>
      </p:pic>
      <p:sp>
        <p:nvSpPr>
          <p:cNvPr id="5" name="Espace réservé du pied de page 4"/>
          <p:cNvSpPr>
            <a:spLocks noGrp="1"/>
          </p:cNvSpPr>
          <p:nvPr>
            <p:ph type="ftr" sz="quarter" idx="11"/>
          </p:nvPr>
        </p:nvSpPr>
        <p:spPr bwMode="gray">
          <a:xfrm>
            <a:off x="1007915" y="5226529"/>
            <a:ext cx="4320000" cy="1200000"/>
          </a:xfrm>
        </p:spPr>
        <p:txBody>
          <a:bodyPr anchor="b" anchorCtr="0"/>
          <a:lstStyle>
            <a:lvl1pPr>
              <a:defRPr sz="1533"/>
            </a:lvl1pPr>
          </a:lstStyle>
          <a:p>
            <a:r>
              <a:rPr lang="fr-FR" dirty="0"/>
              <a:t>[Intitulé de la direction/service interministérielle]</a:t>
            </a:r>
          </a:p>
        </p:txBody>
      </p:sp>
    </p:spTree>
    <p:extLst>
      <p:ext uri="{BB962C8B-B14F-4D97-AF65-F5344CB8AC3E}">
        <p14:creationId xmlns:p14="http://schemas.microsoft.com/office/powerpoint/2010/main" val="12220578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srcRect/>
          <a:stretch/>
        </p:blipFill>
        <p:spPr>
          <a:xfrm>
            <a:off x="196471" y="202487"/>
            <a:ext cx="3633557" cy="3130501"/>
          </a:xfrm>
          <a:prstGeom prst="rect">
            <a:avLst/>
          </a:prstGeom>
        </p:spPr>
      </p:pic>
      <p:sp>
        <p:nvSpPr>
          <p:cNvPr id="7" name="Titre 6"/>
          <p:cNvSpPr>
            <a:spLocks noGrp="1"/>
          </p:cNvSpPr>
          <p:nvPr>
            <p:ph type="title" hasCustomPrompt="1"/>
          </p:nvPr>
        </p:nvSpPr>
        <p:spPr bwMode="gray">
          <a:xfrm>
            <a:off x="0" y="0"/>
            <a:ext cx="240000" cy="240000"/>
          </a:xfrm>
          <a:ln>
            <a:solidFill>
              <a:schemeClr val="tx1">
                <a:alpha val="0"/>
              </a:schemeClr>
            </a:solidFill>
          </a:ln>
        </p:spPr>
        <p:txBody>
          <a:bodyPr/>
          <a:lstStyle>
            <a:lvl1pPr>
              <a:defRPr sz="133">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dirty="0"/>
              <a:t>XX/XX/20XX</a:t>
            </a:r>
          </a:p>
        </p:txBody>
      </p:sp>
      <p:sp>
        <p:nvSpPr>
          <p:cNvPr id="3" name="Espace réservé du pied de page 2"/>
          <p:cNvSpPr>
            <a:spLocks noGrp="1"/>
          </p:cNvSpPr>
          <p:nvPr>
            <p:ph type="ftr" sz="quarter" idx="11"/>
          </p:nvPr>
        </p:nvSpPr>
        <p:spPr bwMode="gray"/>
        <p:txBody>
          <a:bodyPr/>
          <a:lstStyle/>
          <a:p>
            <a:r>
              <a:rPr lang="fr-FR" dirty="0"/>
              <a:t>[Intitulé de la direction/service interministérielle]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80000" y="3332989"/>
            <a:ext cx="11232000" cy="2564672"/>
          </a:xfrm>
        </p:spPr>
        <p:txBody>
          <a:bodyPr/>
          <a:lstStyle>
            <a:lvl1pPr>
              <a:lnSpc>
                <a:spcPct val="90000"/>
              </a:lnSpc>
              <a:spcAft>
                <a:spcPts val="0"/>
              </a:spcAft>
              <a:defRPr sz="4333" b="1" cap="all" baseline="0"/>
            </a:lvl1pPr>
            <a:lvl2pPr marL="0" indent="0">
              <a:spcBef>
                <a:spcPts val="667"/>
              </a:spcBef>
              <a:spcAft>
                <a:spcPts val="0"/>
              </a:spcAft>
              <a:buNone/>
              <a:defRPr sz="2467"/>
            </a:lvl2pPr>
          </a:lstStyle>
          <a:p>
            <a:pPr lvl="0"/>
            <a:r>
              <a:rPr lang="fr-FR" dirty="0"/>
              <a:t>Titre</a:t>
            </a:r>
          </a:p>
          <a:p>
            <a:pPr lvl="1"/>
            <a:r>
              <a:rPr lang="fr-FR" dirty="0"/>
              <a:t>Sous-titre</a:t>
            </a:r>
          </a:p>
        </p:txBody>
      </p:sp>
      <p:cxnSp>
        <p:nvCxnSpPr>
          <p:cNvPr id="12" name="Connecteur droit 11"/>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3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0A99A02-0906-4BFD-AFE6-3AEAC6F57064}" type="datetimeFigureOut">
              <a:rPr lang="fr-FR" smtClean="0"/>
              <a:t>19/07/2024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3635246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XX/XX/20XX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direction/service interministérielle]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79997" y="2522624"/>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524800"/>
            <a:ext cx="3360000" cy="3374400"/>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330637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124744"/>
            <a:ext cx="12192000" cy="5734456"/>
          </a:xfrm>
          <a:solidFill>
            <a:srgbClr val="FFDE59"/>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527987" indent="-527987">
              <a:buFont typeface="+mj-lt"/>
              <a:buAutoNum type="arabicPeriod"/>
              <a:defRPr sz="4333"/>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58103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79999" y="1200000"/>
            <a:ext cx="11232000" cy="960000"/>
          </a:xfrm>
        </p:spPr>
        <p:txBody>
          <a:bodyPr/>
          <a:lstStyle>
            <a:lvl1pP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4416000" y="240000"/>
            <a:ext cx="7296000" cy="480000"/>
          </a:xfrm>
        </p:spPr>
        <p:txBody>
          <a:bodyPr/>
          <a:lstStyle>
            <a:lvl1pPr marL="143996" indent="-143996" algn="r">
              <a:spcAft>
                <a:spcPts val="0"/>
              </a:spcAft>
              <a:buFont typeface="+mj-lt"/>
              <a:buAutoNum type="arabicPeriod"/>
              <a:defRPr sz="1000" b="1"/>
            </a:lvl1pPr>
            <a:lvl2pPr marL="143996" indent="-143996" algn="r">
              <a:spcBef>
                <a:spcPts val="0"/>
              </a:spcBef>
              <a:spcAft>
                <a:spcPts val="0"/>
              </a:spcAft>
              <a:buFont typeface="+mj-lt"/>
              <a:buAutoNum type="alphaLcPeriod"/>
              <a:defRPr sz="100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79999"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4416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8352000" y="2448000"/>
            <a:ext cx="336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590541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0A99A02-0906-4BFD-AFE6-3AEAC6F57064}" type="datetimeFigureOut">
              <a:rPr lang="fr-FR" smtClean="0"/>
              <a:t>19/07/2024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237702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0A99A02-0906-4BFD-AFE6-3AEAC6F57064}" type="datetimeFigureOut">
              <a:rPr lang="fr-FR" smtClean="0"/>
              <a:t>19/07/2024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120299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0A99A02-0906-4BFD-AFE6-3AEAC6F57064}" type="datetimeFigureOut">
              <a:rPr lang="fr-FR" smtClean="0"/>
              <a:t>19/07/2024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318213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0A99A02-0906-4BFD-AFE6-3AEAC6F57064}" type="datetimeFigureOut">
              <a:rPr lang="fr-FR" smtClean="0"/>
              <a:t>19/07/2024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55162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0A99A02-0906-4BFD-AFE6-3AEAC6F57064}" type="datetimeFigureOut">
              <a:rPr lang="fr-FR" smtClean="0"/>
              <a:t>19/07/2024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DFBE274-FAC7-441C-A065-75977242320B}" type="slidenum">
              <a:rPr lang="fr-FR" smtClean="0"/>
              <a:t>‹N°›</a:t>
            </a:fld>
            <a:endParaRPr lang="fr-FR"/>
          </a:p>
        </p:txBody>
      </p:sp>
    </p:spTree>
    <p:extLst>
      <p:ext uri="{BB962C8B-B14F-4D97-AF65-F5344CB8AC3E}">
        <p14:creationId xmlns:p14="http://schemas.microsoft.com/office/powerpoint/2010/main" val="164743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4.jp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99A02-0906-4BFD-AFE6-3AEAC6F57064}" type="datetimeFigureOut">
              <a:rPr lang="fr-FR" smtClean="0"/>
              <a:t>19/07/2024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BE274-FAC7-441C-A065-75977242320B}" type="slidenum">
              <a:rPr lang="fr-FR" smtClean="0"/>
              <a:t>‹N°›</a:t>
            </a:fld>
            <a:endParaRPr lang="fr-FR"/>
          </a:p>
        </p:txBody>
      </p:sp>
    </p:spTree>
    <p:extLst>
      <p:ext uri="{BB962C8B-B14F-4D97-AF65-F5344CB8AC3E}">
        <p14:creationId xmlns:p14="http://schemas.microsoft.com/office/powerpoint/2010/main" val="1671832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0724826" y="5168684"/>
            <a:ext cx="1201119" cy="1487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http://intra.dgpr.e2.rie.gouv.fr/IMG/png/logo.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688479" y="5373899"/>
            <a:ext cx="1503521" cy="1077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2055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anose="020B0502020104020203" pitchFamily="34" charset="0"/>
              </a:defRPr>
            </a:lvl1pPr>
          </a:lstStyle>
          <a:p>
            <a:fld id="{A4D0D644-5AF0-4620-8C82-660E4154AD18}" type="datetime1">
              <a:rPr lang="fr-FR" smtClean="0"/>
              <a:t>19/07/2024</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anose="020B0502020104020203" pitchFamily="34" charset="0"/>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tx1"/>
                </a:solidFill>
                <a:latin typeface="Gill Sans MT" panose="020B0502020104020203" pitchFamily="34" charset="0"/>
              </a:defRPr>
            </a:lvl1pPr>
          </a:lstStyle>
          <a:p>
            <a:fld id="{587A0F32-4638-43A6-B792-22B1EF3848A9}" type="slidenum">
              <a:rPr lang="fr-FR" smtClean="0"/>
              <a:pPr/>
              <a:t>‹N°›</a:t>
            </a:fld>
            <a:endParaRPr lang="fr-FR" dirty="0"/>
          </a:p>
        </p:txBody>
      </p:sp>
      <p:sp>
        <p:nvSpPr>
          <p:cNvPr id="7" name="Rectangle 6"/>
          <p:cNvSpPr/>
          <p:nvPr userDrawn="1"/>
        </p:nvSpPr>
        <p:spPr>
          <a:xfrm>
            <a:off x="472698" y="4734732"/>
            <a:ext cx="1046136" cy="1379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74636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93" r:id="rId12"/>
    <p:sldLayoutId id="2147483694" r:id="rId13"/>
    <p:sldLayoutId id="2147483696" r:id="rId14"/>
  </p:sldLayoutIdLst>
  <p:hf hdr="0" ftr="0" dt="0"/>
  <p:txStyles>
    <p:title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Gill Sans MT" panose="020B0502020104020203" pitchFamily="34" charset="0"/>
              </a:defRPr>
            </a:lvl1pPr>
          </a:lstStyle>
          <a:p>
            <a:fld id="{28778048-B32F-4095-B800-4053DD5E24A6}" type="datetimeFigureOut">
              <a:rPr lang="fr-FR" smtClean="0"/>
              <a:pPr/>
              <a:t>19/07/2024</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anose="020B0502020104020203" pitchFamily="34" charset="0"/>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Gill Sans MT" panose="020B0502020104020203" pitchFamily="34" charset="0"/>
              </a:defRPr>
            </a:lvl1pPr>
          </a:lstStyle>
          <a:p>
            <a:fld id="{587A0F32-4638-43A6-B792-22B1EF3848A9}" type="slidenum">
              <a:rPr lang="fr-FR" smtClean="0"/>
              <a:pPr/>
              <a:t>‹N°›</a:t>
            </a:fld>
            <a:endParaRPr lang="fr-FR" dirty="0"/>
          </a:p>
        </p:txBody>
      </p:sp>
      <p:sp>
        <p:nvSpPr>
          <p:cNvPr id="7" name="Rectangle 6"/>
          <p:cNvSpPr/>
          <p:nvPr/>
        </p:nvSpPr>
        <p:spPr>
          <a:xfrm>
            <a:off x="472698" y="4734732"/>
            <a:ext cx="1046136" cy="1379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8098095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79999" y="1200000"/>
            <a:ext cx="11232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79999" y="2448000"/>
            <a:ext cx="11232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10152000" y="6378000"/>
            <a:ext cx="1560000" cy="480000"/>
          </a:xfrm>
          <a:prstGeom prst="rect">
            <a:avLst/>
          </a:prstGeom>
        </p:spPr>
        <p:txBody>
          <a:bodyPr vert="horz" lIns="0" tIns="0" rIns="0" bIns="0" rtlCol="0" anchor="ctr" anchorCtr="0">
            <a:noAutofit/>
          </a:bodyPr>
          <a:lstStyle>
            <a:lvl1pPr algn="ctr">
              <a:defRPr sz="1000" b="1">
                <a:solidFill>
                  <a:schemeClr val="tx1"/>
                </a:solidFill>
              </a:defRPr>
            </a:lvl1pPr>
          </a:lstStyle>
          <a:p>
            <a:pPr algn="r"/>
            <a:r>
              <a:rPr lang="fr-FR" cap="all"/>
              <a:t>XX/XX/20XX</a:t>
            </a:r>
            <a:endParaRPr lang="fr-FR" cap="all" dirty="0"/>
          </a:p>
        </p:txBody>
      </p:sp>
      <p:sp>
        <p:nvSpPr>
          <p:cNvPr id="5" name="Espace réservé du pied de page 4"/>
          <p:cNvSpPr>
            <a:spLocks noGrp="1"/>
          </p:cNvSpPr>
          <p:nvPr>
            <p:ph type="ftr" sz="quarter" idx="3"/>
          </p:nvPr>
        </p:nvSpPr>
        <p:spPr bwMode="gray">
          <a:xfrm>
            <a:off x="480000" y="6378000"/>
            <a:ext cx="7872000" cy="480000"/>
          </a:xfrm>
          <a:prstGeom prst="rect">
            <a:avLst/>
          </a:prstGeom>
        </p:spPr>
        <p:txBody>
          <a:bodyPr vert="horz" lIns="0" tIns="0" rIns="0" bIns="0" rtlCol="0" anchor="ctr" anchorCtr="0">
            <a:noAutofit/>
          </a:bodyPr>
          <a:lstStyle>
            <a:lvl1pPr algn="l">
              <a:defRPr sz="1000" b="1">
                <a:solidFill>
                  <a:schemeClr val="tx1"/>
                </a:solidFill>
              </a:defRPr>
            </a:lvl1pPr>
          </a:lstStyle>
          <a:p>
            <a:r>
              <a:rPr lang="fr-FR"/>
              <a:t>[Intitulé de la direction/service interministérielle]</a:t>
            </a:r>
            <a:endParaRPr lang="fr-FR" dirty="0"/>
          </a:p>
        </p:txBody>
      </p:sp>
      <p:sp>
        <p:nvSpPr>
          <p:cNvPr id="6" name="Espace réservé du numéro de diapositive 5"/>
          <p:cNvSpPr>
            <a:spLocks noGrp="1"/>
          </p:cNvSpPr>
          <p:nvPr>
            <p:ph type="sldNum" sz="quarter" idx="4"/>
          </p:nvPr>
        </p:nvSpPr>
        <p:spPr bwMode="gray">
          <a:xfrm>
            <a:off x="8352000"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7"/>
          <a:srcRect/>
          <a:stretch/>
        </p:blipFill>
        <p:spPr>
          <a:xfrm>
            <a:off x="398031" y="144118"/>
            <a:ext cx="1086292" cy="935897"/>
          </a:xfrm>
          <a:prstGeom prst="rect">
            <a:avLst/>
          </a:prstGeom>
        </p:spPr>
      </p:pic>
    </p:spTree>
    <p:extLst>
      <p:ext uri="{BB962C8B-B14F-4D97-AF65-F5344CB8AC3E}">
        <p14:creationId xmlns:p14="http://schemas.microsoft.com/office/powerpoint/2010/main" val="3381172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p:txStyles>
    <p:titleStyle>
      <a:lvl1pPr algn="l" defTabSz="121917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1219170" rtl="0" eaLnBrk="1" latinLnBrk="0" hangingPunct="1">
        <a:lnSpc>
          <a:spcPct val="100000"/>
        </a:lnSpc>
        <a:spcBef>
          <a:spcPts val="0"/>
        </a:spcBef>
        <a:spcAft>
          <a:spcPts val="667"/>
        </a:spcAft>
        <a:buFont typeface="Arial" pitchFamily="34" charset="0"/>
        <a:buNone/>
        <a:defRPr sz="1400" b="0" kern="1200">
          <a:solidFill>
            <a:schemeClr val="tx1"/>
          </a:solidFill>
          <a:latin typeface="+mn-lt"/>
          <a:ea typeface="+mn-ea"/>
          <a:cs typeface="+mn-cs"/>
        </a:defRPr>
      </a:lvl1pPr>
      <a:lvl2pPr marL="335992" indent="-95998" algn="l" defTabSz="1219170" rtl="0" eaLnBrk="1" latinLnBrk="0" hangingPunct="1">
        <a:lnSpc>
          <a:spcPct val="100000"/>
        </a:lnSpc>
        <a:spcBef>
          <a:spcPts val="800"/>
        </a:spcBef>
        <a:spcAft>
          <a:spcPts val="800"/>
        </a:spcAft>
        <a:buFont typeface="Arial" pitchFamily="34" charset="0"/>
        <a:buChar char="•"/>
        <a:defRPr sz="1267" kern="1200">
          <a:solidFill>
            <a:schemeClr val="tx1"/>
          </a:solidFill>
          <a:latin typeface="+mn-lt"/>
          <a:ea typeface="+mn-ea"/>
          <a:cs typeface="+mn-cs"/>
        </a:defRPr>
      </a:lvl2pPr>
      <a:lvl3pPr marL="575986" indent="-95998" algn="l" defTabSz="1219170" rtl="0" eaLnBrk="1" latinLnBrk="0" hangingPunct="1">
        <a:lnSpc>
          <a:spcPct val="100000"/>
        </a:lnSpc>
        <a:spcBef>
          <a:spcPts val="133"/>
        </a:spcBef>
        <a:spcAft>
          <a:spcPts val="133"/>
        </a:spcAft>
        <a:buSzPct val="100000"/>
        <a:buFont typeface="Arial" pitchFamily="34" charset="0"/>
        <a:buChar char="•"/>
        <a:defRPr sz="1133" kern="1200">
          <a:solidFill>
            <a:schemeClr val="tx1"/>
          </a:solidFill>
          <a:latin typeface="+mn-lt"/>
          <a:ea typeface="+mn-ea"/>
          <a:cs typeface="+mn-cs"/>
        </a:defRPr>
      </a:lvl3pPr>
      <a:lvl4pPr marL="815980" indent="-95998" algn="l" defTabSz="1219170" rtl="0" eaLnBrk="1" latinLnBrk="0" hangingPunct="1">
        <a:lnSpc>
          <a:spcPct val="100000"/>
        </a:lnSpc>
        <a:spcBef>
          <a:spcPts val="133"/>
        </a:spcBef>
        <a:spcAft>
          <a:spcPts val="133"/>
        </a:spcAft>
        <a:buSzPct val="100000"/>
        <a:buFont typeface="Arial" pitchFamily="34" charset="0"/>
        <a:buChar char="•"/>
        <a:defRPr sz="1000" kern="1200">
          <a:solidFill>
            <a:schemeClr val="tx1"/>
          </a:solidFill>
          <a:latin typeface="+mn-lt"/>
          <a:ea typeface="+mn-ea"/>
          <a:cs typeface="+mn-cs"/>
        </a:defRPr>
      </a:lvl4pPr>
      <a:lvl5pPr marL="1103972" indent="-95998" algn="l" defTabSz="1219170" rtl="0" eaLnBrk="1" latinLnBrk="0" hangingPunct="1">
        <a:lnSpc>
          <a:spcPct val="100000"/>
        </a:lnSpc>
        <a:spcBef>
          <a:spcPts val="133"/>
        </a:spcBef>
        <a:spcAft>
          <a:spcPts val="133"/>
        </a:spcAft>
        <a:buSzPct val="100000"/>
        <a:buFont typeface="Arial" pitchFamily="34" charset="0"/>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855494" y="3429000"/>
            <a:ext cx="4955622" cy="3670012"/>
          </a:xfrm>
        </p:spPr>
        <p:txBody>
          <a:bodyPr/>
          <a:lstStyle/>
          <a:p>
            <a:pPr>
              <a:lnSpc>
                <a:spcPct val="80000"/>
              </a:lnSpc>
            </a:pPr>
            <a:br>
              <a:rPr lang="fr-FR" sz="4000" dirty="0"/>
            </a:br>
            <a:r>
              <a:rPr lang="fr-FR" sz="5400" dirty="0">
                <a:latin typeface="Marianne" panose="02000000000000000000" pitchFamily="50" charset="0"/>
              </a:rPr>
              <a:t>CSPRT</a:t>
            </a:r>
            <a:br>
              <a:rPr lang="fr-FR" sz="5400" dirty="0">
                <a:latin typeface="Marianne" panose="02000000000000000000" pitchFamily="50" charset="0"/>
              </a:rPr>
            </a:br>
            <a:r>
              <a:rPr lang="fr-FR" sz="2000" dirty="0">
                <a:latin typeface="Marianne" panose="02000000000000000000" pitchFamily="50" charset="0"/>
              </a:rPr>
              <a:t>Projet d’arrêté modifiant l’arrêté ministériel du 30 juin 2023 </a:t>
            </a:r>
            <a:br>
              <a:rPr lang="fr-FR" sz="2000" dirty="0">
                <a:latin typeface="Marianne" panose="02000000000000000000" pitchFamily="50" charset="0"/>
              </a:rPr>
            </a:br>
            <a:r>
              <a:rPr lang="fr-FR" sz="2000" dirty="0">
                <a:latin typeface="Marianne" panose="02000000000000000000" pitchFamily="50" charset="0"/>
              </a:rPr>
              <a:t>relatif aux mesures de restriction, en période de sécheresse, portant sur le prélèvement d’eau et la consommation d’eau des installations classées pour la protection de l’environnement</a:t>
            </a:r>
          </a:p>
        </p:txBody>
      </p:sp>
      <p:sp>
        <p:nvSpPr>
          <p:cNvPr id="3" name="Sous-titre 2"/>
          <p:cNvSpPr>
            <a:spLocks noGrp="1"/>
          </p:cNvSpPr>
          <p:nvPr>
            <p:ph type="subTitle" idx="1"/>
          </p:nvPr>
        </p:nvSpPr>
        <p:spPr>
          <a:xfrm>
            <a:off x="2804609" y="630075"/>
            <a:ext cx="7057393" cy="2442921"/>
          </a:xfrm>
          <a:noFill/>
          <a:ln>
            <a:noFill/>
          </a:ln>
        </p:spPr>
        <p:style>
          <a:lnRef idx="0">
            <a:scrgbClr r="0" g="0" b="0"/>
          </a:lnRef>
          <a:fillRef idx="0">
            <a:scrgbClr r="0" g="0" b="0"/>
          </a:fillRef>
          <a:effectRef idx="0">
            <a:scrgbClr r="0" g="0" b="0"/>
          </a:effectRef>
          <a:fontRef idx="minor">
            <a:schemeClr val="dk1"/>
          </a:fontRef>
        </p:style>
        <p:txBody>
          <a:bodyPr anchor="t"/>
          <a:lstStyle/>
          <a:p>
            <a:pPr>
              <a:lnSpc>
                <a:spcPct val="93000"/>
              </a:lnSpc>
              <a:spcBef>
                <a:spcPts val="0"/>
              </a:spcBef>
              <a:spcAft>
                <a:spcPts val="600"/>
              </a:spcAft>
            </a:pPr>
            <a:r>
              <a:rPr lang="fr-FR" altLang="fr-FR" sz="2000" dirty="0">
                <a:solidFill>
                  <a:srgbClr val="000000"/>
                </a:solidFill>
                <a:latin typeface="Marianne" panose="02000000000000000000" pitchFamily="50" charset="0"/>
                <a:ea typeface="Microsoft YaHei" panose="020B0503020204020204" pitchFamily="34" charset="-122"/>
              </a:rPr>
              <a:t>Bureau de la nomenclature, des émissions industrielles et des pollutions des eaux</a:t>
            </a:r>
          </a:p>
          <a:p>
            <a:pPr>
              <a:lnSpc>
                <a:spcPct val="93000"/>
              </a:lnSpc>
              <a:spcBef>
                <a:spcPts val="0"/>
              </a:spcBef>
              <a:spcAft>
                <a:spcPts val="600"/>
              </a:spcAft>
            </a:pPr>
            <a:r>
              <a:rPr lang="fr-FR" altLang="fr-FR" sz="2000" dirty="0">
                <a:solidFill>
                  <a:srgbClr val="000000"/>
                </a:solidFill>
                <a:latin typeface="Marianne" panose="02000000000000000000" pitchFamily="50" charset="0"/>
                <a:ea typeface="Microsoft YaHei" panose="020B0503020204020204" pitchFamily="34" charset="-122"/>
              </a:rPr>
              <a:t>Service des risques technologiques</a:t>
            </a:r>
          </a:p>
          <a:p>
            <a:pPr>
              <a:lnSpc>
                <a:spcPct val="93000"/>
              </a:lnSpc>
              <a:spcBef>
                <a:spcPts val="0"/>
              </a:spcBef>
              <a:spcAft>
                <a:spcPts val="600"/>
              </a:spcAft>
            </a:pPr>
            <a:r>
              <a:rPr lang="fr-FR" altLang="fr-FR" sz="2000" dirty="0">
                <a:solidFill>
                  <a:srgbClr val="000000"/>
                </a:solidFill>
                <a:latin typeface="Marianne" panose="02000000000000000000" pitchFamily="50" charset="0"/>
                <a:ea typeface="Microsoft YaHei" panose="020B0503020204020204" pitchFamily="34" charset="-122"/>
              </a:rPr>
              <a:t>Direction générale de la prévention des risques</a:t>
            </a:r>
          </a:p>
          <a:p>
            <a:pPr>
              <a:lnSpc>
                <a:spcPct val="93000"/>
              </a:lnSpc>
              <a:spcBef>
                <a:spcPts val="0"/>
              </a:spcBef>
              <a:spcAft>
                <a:spcPts val="600"/>
              </a:spcAft>
            </a:pPr>
            <a:endParaRPr lang="fr-FR" altLang="fr-FR" sz="2000" dirty="0">
              <a:solidFill>
                <a:srgbClr val="000000"/>
              </a:solidFill>
              <a:latin typeface="Marianne" panose="02000000000000000000" pitchFamily="50" charset="0"/>
              <a:ea typeface="Microsoft YaHei" panose="020B0503020204020204" pitchFamily="34" charset="-122"/>
            </a:endParaRPr>
          </a:p>
          <a:p>
            <a:pPr>
              <a:lnSpc>
                <a:spcPct val="93000"/>
              </a:lnSpc>
              <a:spcBef>
                <a:spcPts val="0"/>
              </a:spcBef>
              <a:spcAft>
                <a:spcPts val="600"/>
              </a:spcAft>
            </a:pPr>
            <a:r>
              <a:rPr lang="fr-FR" altLang="fr-FR" sz="3600" b="1" dirty="0">
                <a:solidFill>
                  <a:srgbClr val="000000"/>
                </a:solidFill>
                <a:latin typeface="Marianne" panose="02000000000000000000" pitchFamily="50" charset="0"/>
                <a:ea typeface="Microsoft YaHei" panose="020B0503020204020204" pitchFamily="34" charset="-122"/>
              </a:rPr>
              <a:t>Séance du 25 juin 2024</a:t>
            </a:r>
          </a:p>
          <a:p>
            <a:endParaRPr lang="fr-FR" dirty="0">
              <a:latin typeface="Marianne" panose="02000000000000000000" pitchFamily="50" charset="0"/>
            </a:endParaRPr>
          </a:p>
        </p:txBody>
      </p:sp>
      <p:pic>
        <p:nvPicPr>
          <p:cNvPr id="6" name="Imag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1542" y="5444411"/>
            <a:ext cx="1480457" cy="109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60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custDataLst>
              <p:tags r:id="rId1"/>
            </p:custDataLst>
          </p:nvPr>
        </p:nvSpPr>
        <p:spPr bwMode="auto">
          <a:xfrm>
            <a:off x="437747" y="1483547"/>
            <a:ext cx="5658253" cy="4250743"/>
          </a:xfrm>
        </p:spPr>
        <p:txBody>
          <a:bodyPr>
            <a:noAutofit/>
          </a:bodyPr>
          <a:lstStyle/>
          <a:p>
            <a:pPr marL="0" indent="0">
              <a:buNone/>
              <a:defRPr/>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p:txBody>
      </p:sp>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9" name="Rectangle 8">
            <a:extLst>
              <a:ext uri="{FF2B5EF4-FFF2-40B4-BE49-F238E27FC236}">
                <a16:creationId xmlns:a16="http://schemas.microsoft.com/office/drawing/2014/main" id="{89301948-43A2-4C7D-9D44-2181CCD8A472}"/>
              </a:ext>
            </a:extLst>
          </p:cNvPr>
          <p:cNvSpPr/>
          <p:nvPr/>
        </p:nvSpPr>
        <p:spPr bwMode="auto">
          <a:xfrm>
            <a:off x="6639045" y="1925493"/>
            <a:ext cx="5115208" cy="4323876"/>
          </a:xfrm>
          <a:prstGeom prst="rect">
            <a:avLst/>
          </a:prstGeom>
        </p:spPr>
        <p:txBody>
          <a:bodyPr wrap="square">
            <a:spAutoFit/>
          </a:bodyPr>
          <a:lstStyle/>
          <a:p>
            <a:r>
              <a:rPr lang="fr-FR" sz="2400" b="1" dirty="0">
                <a:latin typeface="Marianne" panose="02000000000000000000" pitchFamily="50" charset="0"/>
              </a:rPr>
              <a:t>REX et consultations</a:t>
            </a:r>
          </a:p>
          <a:p>
            <a:endParaRPr lang="fr-FR" sz="400" b="1" dirty="0">
              <a:solidFill>
                <a:schemeClr val="accent1"/>
              </a:solidFill>
              <a:latin typeface="Marianne" panose="02000000000000000000" pitchFamily="50" charset="0"/>
            </a:endParaRPr>
          </a:p>
          <a:p>
            <a:pPr marL="342900" indent="-342900">
              <a:spcBef>
                <a:spcPts val="600"/>
              </a:spcBef>
              <a:buFont typeface="Arial" panose="020B0604020202020204" pitchFamily="34" charset="0"/>
              <a:buChar char="•"/>
            </a:pPr>
            <a:r>
              <a:rPr lang="fr-FR" sz="2400" dirty="0">
                <a:latin typeface="Marianne" panose="02000000000000000000" pitchFamily="50" charset="0"/>
              </a:rPr>
              <a:t>Prélèvement d’eau : comptage des eaux réutilisées ?</a:t>
            </a:r>
          </a:p>
          <a:p>
            <a:pPr marL="342900" indent="-342900">
              <a:spcBef>
                <a:spcPts val="600"/>
              </a:spcBef>
              <a:buFont typeface="Arial" panose="020B0604020202020204" pitchFamily="34" charset="0"/>
              <a:buChar char="•"/>
            </a:pPr>
            <a:r>
              <a:rPr lang="fr-FR" sz="2400" dirty="0">
                <a:latin typeface="Marianne" panose="02000000000000000000" pitchFamily="50" charset="0"/>
              </a:rPr>
              <a:t>Besoin d’une harmonisation des définitions avec les autres textes</a:t>
            </a:r>
          </a:p>
          <a:p>
            <a:pPr marL="342900" indent="-342900">
              <a:spcBef>
                <a:spcPts val="600"/>
              </a:spcBef>
              <a:buFont typeface="Arial" panose="020B0604020202020204" pitchFamily="34" charset="0"/>
              <a:buChar char="•"/>
            </a:pPr>
            <a:r>
              <a:rPr lang="fr-FR" sz="2400" dirty="0">
                <a:latin typeface="Marianne" panose="02000000000000000000" pitchFamily="50" charset="0"/>
              </a:rPr>
              <a:t>Non prise en compte des eaux d’exhaure</a:t>
            </a:r>
          </a:p>
          <a:p>
            <a:pPr marL="285750" indent="-285750">
              <a:buFontTx/>
              <a:buChar char="-"/>
            </a:pPr>
            <a:endParaRPr lang="fr-FR" sz="2000" dirty="0">
              <a:latin typeface="Marianne" panose="02000000000000000000" pitchFamily="50" charset="0"/>
            </a:endParaRPr>
          </a:p>
          <a:p>
            <a:pPr marL="285750" indent="-285750">
              <a:buFontTx/>
              <a:buChar char="-"/>
            </a:pPr>
            <a:endParaRPr lang="fr-FR" sz="2000" dirty="0">
              <a:latin typeface="Marianne" panose="02000000000000000000" pitchFamily="50" charset="0"/>
            </a:endParaRPr>
          </a:p>
          <a:p>
            <a:pPr>
              <a:lnSpc>
                <a:spcPct val="150000"/>
              </a:lnSpc>
            </a:pPr>
            <a:endParaRPr lang="fr-FR" dirty="0">
              <a:latin typeface="Marianne" panose="02000000000000000000" pitchFamily="50" charset="0"/>
            </a:endParaRPr>
          </a:p>
        </p:txBody>
      </p:sp>
      <p:sp>
        <p:nvSpPr>
          <p:cNvPr id="10" name="Titre 9">
            <a:extLst>
              <a:ext uri="{FF2B5EF4-FFF2-40B4-BE49-F238E27FC236}">
                <a16:creationId xmlns:a16="http://schemas.microsoft.com/office/drawing/2014/main" id="{9C589A64-3C69-4169-BD55-2DF2E9082C79}"/>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
        <p:nvSpPr>
          <p:cNvPr id="7" name="Rectangle 6">
            <a:extLst>
              <a:ext uri="{FF2B5EF4-FFF2-40B4-BE49-F238E27FC236}">
                <a16:creationId xmlns:a16="http://schemas.microsoft.com/office/drawing/2014/main" id="{3714272E-09D6-4B91-ADFC-5FE34AA92825}"/>
              </a:ext>
            </a:extLst>
          </p:cNvPr>
          <p:cNvSpPr/>
          <p:nvPr/>
        </p:nvSpPr>
        <p:spPr bwMode="auto">
          <a:xfrm>
            <a:off x="375495" y="1303361"/>
            <a:ext cx="5825607" cy="4862485"/>
          </a:xfrm>
          <a:prstGeom prst="rect">
            <a:avLst/>
          </a:prstGeom>
        </p:spPr>
        <p:txBody>
          <a:bodyPr wrap="square">
            <a:spAutoFit/>
          </a:bodyPr>
          <a:lstStyle/>
          <a:p>
            <a:pPr algn="just"/>
            <a:r>
              <a:rPr lang="fr-FR" sz="2800" b="1" dirty="0">
                <a:solidFill>
                  <a:schemeClr val="accent1"/>
                </a:solidFill>
                <a:latin typeface="Marianne" panose="02000000000000000000" pitchFamily="50" charset="0"/>
              </a:rPr>
              <a:t>Article 1 - Définitions</a:t>
            </a:r>
            <a:endParaRPr lang="fr-FR" sz="2400" b="1" dirty="0">
              <a:latin typeface="Marianne" panose="02000000000000000000" pitchFamily="50" charset="0"/>
            </a:endParaRPr>
          </a:p>
          <a:p>
            <a:pPr algn="just"/>
            <a:endParaRPr lang="fr-FR" sz="400" b="1" dirty="0">
              <a:solidFill>
                <a:schemeClr val="accent1"/>
              </a:solidFill>
              <a:latin typeface="Marianne" panose="02000000000000000000" pitchFamily="50"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Notions définies :</a:t>
            </a:r>
          </a:p>
          <a:p>
            <a:pPr marL="838190" marR="0" lvl="1" indent="-38099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Prélèvement d’eau </a:t>
            </a:r>
          </a:p>
          <a:p>
            <a:pPr marL="838190" marR="0" lvl="1" indent="-38099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Consommation d’eau (prélèvement et rejet </a:t>
            </a:r>
            <a:r>
              <a:rPr kumimoji="0" lang="fr-FR" sz="20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dans la même masse d’eau</a:t>
            </a:r>
            <a:r>
              <a:rPr kumimoji="0" lang="fr-FR" sz="20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a:t>
            </a:r>
          </a:p>
          <a:p>
            <a:pPr marL="838190" marR="0" lvl="1" indent="-38099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Période de sécheresse (niveau de gravité + zone d’alerte) </a:t>
            </a:r>
          </a:p>
          <a:p>
            <a:pPr marL="838190" marR="0" lvl="1" indent="-380990" algn="just"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Eaux réutilisées : issues de matières premières, eaux de processus recyclées et eaux usées traitées recyclées (après traitement en station)</a:t>
            </a:r>
            <a:endParaRPr kumimoji="0" lang="fr-FR" sz="16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endParaRPr>
          </a:p>
          <a:p>
            <a:pPr algn="just">
              <a:lnSpc>
                <a:spcPct val="150000"/>
              </a:lnSpc>
            </a:pPr>
            <a:endParaRPr lang="fr-FR" dirty="0">
              <a:latin typeface="Marianne" panose="02000000000000000000" pitchFamily="50" charset="0"/>
            </a:endParaRPr>
          </a:p>
        </p:txBody>
      </p:sp>
    </p:spTree>
    <p:extLst>
      <p:ext uri="{BB962C8B-B14F-4D97-AF65-F5344CB8AC3E}">
        <p14:creationId xmlns:p14="http://schemas.microsoft.com/office/powerpoint/2010/main" val="237962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75496" y="1303361"/>
            <a:ext cx="4859892" cy="5139869"/>
          </a:xfrm>
          <a:prstGeom prst="rect">
            <a:avLst/>
          </a:prstGeom>
        </p:spPr>
        <p:txBody>
          <a:bodyPr wrap="square">
            <a:spAutoFit/>
          </a:bodyPr>
          <a:lstStyle/>
          <a:p>
            <a:pPr algn="just"/>
            <a:r>
              <a:rPr lang="fr-FR" sz="2800" b="1" dirty="0">
                <a:solidFill>
                  <a:schemeClr val="accent1"/>
                </a:solidFill>
                <a:latin typeface="Marianne" panose="02000000000000000000" pitchFamily="50" charset="0"/>
              </a:rPr>
              <a:t>Article 1 - Définitions</a:t>
            </a:r>
            <a:endParaRPr lang="fr-FR" sz="2400" b="1" dirty="0">
              <a:latin typeface="Marianne" panose="02000000000000000000" pitchFamily="50" charset="0"/>
            </a:endParaRPr>
          </a:p>
          <a:p>
            <a:pPr algn="just"/>
            <a:endParaRPr lang="fr-FR" sz="400" b="1" dirty="0">
              <a:solidFill>
                <a:schemeClr val="accent1"/>
              </a:solidFill>
              <a:latin typeface="Marianne" panose="02000000000000000000" pitchFamily="50" charset="0"/>
            </a:endParaRPr>
          </a:p>
          <a:p>
            <a:pPr algn="just">
              <a:spcAft>
                <a:spcPts val="600"/>
              </a:spcAft>
            </a:pPr>
            <a:r>
              <a:rPr lang="fr-FR" sz="2400" b="1" dirty="0">
                <a:latin typeface="Marianne" panose="02000000000000000000" pitchFamily="50" charset="0"/>
              </a:rPr>
              <a:t>Modifications</a:t>
            </a:r>
            <a:endParaRPr lang="fr-FR" sz="2000" dirty="0">
              <a:latin typeface="Marianne" panose="02000000000000000000" pitchFamily="50" charset="0"/>
            </a:endParaRPr>
          </a:p>
          <a:p>
            <a:pPr algn="just"/>
            <a:r>
              <a:rPr lang="fr-FR" sz="2000" dirty="0">
                <a:latin typeface="Marianne" panose="02000000000000000000" pitchFamily="50" charset="0"/>
              </a:rPr>
              <a:t>Evolution de la définition du « prélèvement d’eau » :</a:t>
            </a:r>
          </a:p>
          <a:p>
            <a:pPr marL="342900" indent="-342900" algn="just">
              <a:buFont typeface="Arial" panose="020B0604020202020204" pitchFamily="34" charset="0"/>
              <a:buChar char="•"/>
            </a:pPr>
            <a:r>
              <a:rPr lang="fr-FR" sz="2000" dirty="0">
                <a:latin typeface="Marianne" panose="02000000000000000000" pitchFamily="50" charset="0"/>
              </a:rPr>
              <a:t>Exclusion des eaux réutilisées (déjà prélevées)</a:t>
            </a:r>
          </a:p>
          <a:p>
            <a:pPr marL="342900" indent="-342900" algn="just">
              <a:buFont typeface="Arial" panose="020B0604020202020204" pitchFamily="34" charset="0"/>
              <a:buChar char="•"/>
            </a:pPr>
            <a:r>
              <a:rPr lang="fr-FR" sz="2000" dirty="0">
                <a:latin typeface="Marianne" panose="02000000000000000000" pitchFamily="50" charset="0"/>
              </a:rPr>
              <a:t>Retrait de la référence à l’arrêté du 21 août 2008 relatif à la récupération des eaux de pluie et à leur usage à l'intérieur et à l'extérieur des bâtiments, car</a:t>
            </a:r>
            <a:r>
              <a:rPr lang="fr-FR" sz="2000" dirty="0">
                <a:latin typeface="Marianne" panose="02000000000000000000" pitchFamily="50" charset="0"/>
                <a:sym typeface="Wingdings" panose="05000000000000000000" pitchFamily="2" charset="2"/>
              </a:rPr>
              <a:t> a vocation à être abrogé par le décret « usages domestiques DGS »</a:t>
            </a:r>
            <a:endParaRPr lang="fr-FR" sz="2000" dirty="0">
              <a:latin typeface="Marianne" panose="02000000000000000000" pitchFamily="50" charset="0"/>
            </a:endParaRPr>
          </a:p>
          <a:p>
            <a:pPr algn="just">
              <a:lnSpc>
                <a:spcPct val="150000"/>
              </a:lnSpc>
            </a:pPr>
            <a:endParaRPr lang="fr-FR" dirty="0">
              <a:latin typeface="Marianne" panose="02000000000000000000" pitchFamily="50" charset="0"/>
            </a:endParaRPr>
          </a:p>
        </p:txBody>
      </p:sp>
      <p:sp>
        <p:nvSpPr>
          <p:cNvPr id="6" name="Titre 9">
            <a:extLst>
              <a:ext uri="{FF2B5EF4-FFF2-40B4-BE49-F238E27FC236}">
                <a16:creationId xmlns:a16="http://schemas.microsoft.com/office/drawing/2014/main" id="{38792A02-D852-4E03-BBD5-1AEF7F01BF0B}"/>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
        <p:nvSpPr>
          <p:cNvPr id="9" name="ZoneTexte 8">
            <a:extLst>
              <a:ext uri="{FF2B5EF4-FFF2-40B4-BE49-F238E27FC236}">
                <a16:creationId xmlns:a16="http://schemas.microsoft.com/office/drawing/2014/main" id="{74FE1BBC-A3F6-4A29-B5BD-4E48AE0BA163}"/>
              </a:ext>
            </a:extLst>
          </p:cNvPr>
          <p:cNvSpPr txBox="1"/>
          <p:nvPr/>
        </p:nvSpPr>
        <p:spPr bwMode="auto">
          <a:xfrm>
            <a:off x="5522258" y="1826699"/>
            <a:ext cx="6441652" cy="3131627"/>
          </a:xfrm>
          <a:prstGeom prst="rect">
            <a:avLst/>
          </a:prstGeom>
          <a:noFill/>
        </p:spPr>
        <p:txBody>
          <a:bodyPr wrap="square" rtlCol="0">
            <a:spAutoFit/>
          </a:bodyPr>
          <a:lstStyle/>
          <a:p>
            <a:pPr marL="0" marR="0" lvl="0" indent="0" algn="just" defTabSz="914400" rtl="0" eaLnBrk="1" fontAlgn="auto" latinLnBrk="0" hangingPunct="1">
              <a:lnSpc>
                <a:spcPts val="21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Dans le texte </a:t>
            </a:r>
          </a:p>
          <a:p>
            <a:pPr marL="0" marR="0" lvl="0" indent="0" algn="just" defTabSz="914400" rtl="0" eaLnBrk="1" fontAlgn="auto" latinLnBrk="0" hangingPunct="1">
              <a:lnSpc>
                <a:spcPts val="2100"/>
              </a:lnSpc>
              <a:spcBef>
                <a:spcPts val="0"/>
              </a:spcBef>
              <a:spcAft>
                <a:spcPts val="0"/>
              </a:spcAft>
              <a:buClrTx/>
              <a:buSzTx/>
              <a:buFontTx/>
              <a:buNone/>
              <a:tabLst/>
              <a:defRPr/>
            </a:pP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t>
            </a: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fr-FR" b="0" i="1" u="none" strike="noStrike" kern="100" cap="none" spc="0" normalizeH="0" baseline="0" noProof="0" dirty="0">
                <a:ln>
                  <a:noFill/>
                </a:ln>
                <a:solidFill>
                  <a:prstClr val="black"/>
                </a:solidFill>
                <a:effectLst/>
                <a:uLnTx/>
                <a:uFillTx/>
                <a:latin typeface="Marianne" panose="02000000000000000000" pitchFamily="50" charset="0"/>
                <a:ea typeface="Times New Roman" panose="02020603050405020304" pitchFamily="18" charset="0"/>
              </a:rPr>
              <a:t>II. - Au sens du présent arrêté, on entend par :</a:t>
            </a:r>
          </a:p>
          <a:p>
            <a:pPr marL="0" marR="0" lvl="0" indent="0" algn="just" defTabSz="914400" rtl="0" eaLnBrk="1" fontAlgn="auto" latinLnBrk="0" hangingPunct="1">
              <a:lnSpc>
                <a:spcPts val="2100"/>
              </a:lnSpc>
              <a:spcBef>
                <a:spcPts val="0"/>
              </a:spcBef>
              <a:spcAft>
                <a:spcPts val="0"/>
              </a:spcAft>
              <a:buClrTx/>
              <a:buSzTx/>
              <a:buFontTx/>
              <a:buNone/>
              <a:tabLst/>
              <a:defRPr/>
            </a:pPr>
            <a:r>
              <a:rPr kumimoji="0" lang="fr-FR" b="0" i="1" u="none" strike="noStrike" kern="100" cap="none" spc="0" normalizeH="0" baseline="0" noProof="0" dirty="0">
                <a:ln>
                  <a:noFill/>
                </a:ln>
                <a:solidFill>
                  <a:prstClr val="black"/>
                </a:solidFill>
                <a:effectLst/>
                <a:uLnTx/>
                <a:uFillTx/>
                <a:latin typeface="Marianne" panose="02000000000000000000" pitchFamily="50" charset="0"/>
                <a:ea typeface="Times New Roman" panose="02020603050405020304" pitchFamily="18" charset="0"/>
              </a:rPr>
              <a:t>- prélèvement d’eau : les prélèvements, en mètres cubes par jour, effectués dans le réseau d’adduction (eau potable), éventuellement dans d’autres réseaux et dans le milieu naturel (eaux superficielles ou eaux souterraines), à l’exclusion des prélèvements en milieu marin, de la récupération d’eau</a:t>
            </a:r>
            <a:r>
              <a:rPr kumimoji="0" lang="fr-FR" b="1" i="1" u="none" strike="noStrike" kern="100" cap="none" spc="0" normalizeH="0" baseline="0" noProof="0" dirty="0">
                <a:ln>
                  <a:noFill/>
                </a:ln>
                <a:solidFill>
                  <a:srgbClr val="C00000"/>
                </a:solidFill>
                <a:effectLst/>
                <a:uLnTx/>
                <a:uFillTx/>
                <a:latin typeface="Marianne" panose="02000000000000000000" pitchFamily="50" charset="0"/>
                <a:ea typeface="Times New Roman" panose="02020603050405020304" pitchFamily="18" charset="0"/>
              </a:rPr>
              <a:t>x</a:t>
            </a:r>
            <a:r>
              <a:rPr kumimoji="0" lang="fr-FR" b="0" i="1" u="none" strike="noStrike" kern="100" cap="none" spc="0" normalizeH="0" baseline="0" noProof="0" dirty="0">
                <a:ln>
                  <a:noFill/>
                </a:ln>
                <a:solidFill>
                  <a:prstClr val="black"/>
                </a:solidFill>
                <a:effectLst/>
                <a:uLnTx/>
                <a:uFillTx/>
                <a:latin typeface="Marianne" panose="02000000000000000000" pitchFamily="50" charset="0"/>
                <a:ea typeface="Times New Roman" panose="02020603050405020304" pitchFamily="18" charset="0"/>
              </a:rPr>
              <a:t> de pluie en vue de </a:t>
            </a:r>
            <a:r>
              <a:rPr kumimoji="0" lang="fr-FR" b="1" i="1" u="none" strike="sngStrike" kern="100" cap="none" spc="0" normalizeH="0" baseline="0" noProof="0" dirty="0">
                <a:ln>
                  <a:noFill/>
                </a:ln>
                <a:solidFill>
                  <a:srgbClr val="C00000"/>
                </a:solidFill>
                <a:effectLst/>
                <a:uLnTx/>
                <a:uFillTx/>
                <a:latin typeface="Marianne" panose="02000000000000000000" pitchFamily="50" charset="0"/>
                <a:ea typeface="Times New Roman" panose="02020603050405020304" pitchFamily="18" charset="0"/>
              </a:rPr>
              <a:t>sa</a:t>
            </a:r>
            <a:r>
              <a:rPr kumimoji="0" lang="fr-FR" b="1" i="1" u="none" strike="noStrike" kern="100" cap="none" spc="0" normalizeH="0" baseline="0" noProof="0" dirty="0">
                <a:ln>
                  <a:noFill/>
                </a:ln>
                <a:solidFill>
                  <a:srgbClr val="C00000"/>
                </a:solidFill>
                <a:effectLst/>
                <a:uLnTx/>
                <a:uFillTx/>
                <a:latin typeface="Marianne" panose="02000000000000000000" pitchFamily="50" charset="0"/>
                <a:ea typeface="Times New Roman" panose="02020603050405020304" pitchFamily="18" charset="0"/>
              </a:rPr>
              <a:t> leur</a:t>
            </a:r>
            <a:r>
              <a:rPr kumimoji="0" lang="fr-FR" b="0" i="1" u="none" strike="noStrike" kern="100" cap="none" spc="0" normalizeH="0" baseline="0" noProof="0" dirty="0">
                <a:ln>
                  <a:noFill/>
                </a:ln>
                <a:solidFill>
                  <a:srgbClr val="C00000"/>
                </a:solidFill>
                <a:effectLst/>
                <a:uLnTx/>
                <a:uFillTx/>
                <a:latin typeface="Marianne" panose="02000000000000000000" pitchFamily="50" charset="0"/>
                <a:ea typeface="Times New Roman" panose="02020603050405020304" pitchFamily="18" charset="0"/>
              </a:rPr>
              <a:t> </a:t>
            </a:r>
            <a:r>
              <a:rPr kumimoji="0" lang="fr-FR" b="0" i="1" u="none" strike="noStrike" kern="100" cap="none" spc="0" normalizeH="0" baseline="0" noProof="0" dirty="0">
                <a:ln>
                  <a:noFill/>
                </a:ln>
                <a:solidFill>
                  <a:prstClr val="black"/>
                </a:solidFill>
                <a:effectLst/>
                <a:uLnTx/>
                <a:uFillTx/>
                <a:latin typeface="Marianne" panose="02000000000000000000" pitchFamily="50" charset="0"/>
                <a:ea typeface="Times New Roman" panose="02020603050405020304" pitchFamily="18" charset="0"/>
              </a:rPr>
              <a:t>réutilisation </a:t>
            </a:r>
            <a:r>
              <a:rPr kumimoji="0" lang="fr-FR" b="1" i="1" u="none" strike="sngStrike" kern="100" cap="none" spc="0" normalizeH="0" baseline="0" noProof="0" dirty="0">
                <a:ln>
                  <a:noFill/>
                </a:ln>
                <a:solidFill>
                  <a:srgbClr val="C00000"/>
                </a:solidFill>
                <a:effectLst/>
                <a:uLnTx/>
                <a:uFillTx/>
                <a:latin typeface="Marianne" panose="02000000000000000000" pitchFamily="50" charset="0"/>
                <a:ea typeface="Times New Roman" panose="02020603050405020304" pitchFamily="18" charset="0"/>
              </a:rPr>
              <a:t>selon les dispositions de l’arrêté du 21 août 2008 susvisé et de l’eau issue des matières premières</a:t>
            </a:r>
            <a:r>
              <a:rPr kumimoji="0" lang="fr-FR" b="0" i="1" u="none" strike="noStrike" kern="100" cap="none" spc="0" normalizeH="0" baseline="0" noProof="0" dirty="0">
                <a:ln>
                  <a:noFill/>
                </a:ln>
                <a:solidFill>
                  <a:srgbClr val="C00000"/>
                </a:solidFill>
                <a:effectLst/>
                <a:uLnTx/>
                <a:uFillTx/>
                <a:latin typeface="Marianne" panose="02000000000000000000" pitchFamily="50" charset="0"/>
                <a:ea typeface="Times New Roman" panose="02020603050405020304" pitchFamily="18" charset="0"/>
              </a:rPr>
              <a:t> </a:t>
            </a:r>
          </a:p>
          <a:p>
            <a:pPr marL="0" marR="0" lvl="0" indent="0" algn="just" defTabSz="914400" rtl="0" eaLnBrk="1" fontAlgn="auto" latinLnBrk="0" hangingPunct="1">
              <a:lnSpc>
                <a:spcPts val="2100"/>
              </a:lnSpc>
              <a:spcBef>
                <a:spcPts val="0"/>
              </a:spcBef>
              <a:spcAft>
                <a:spcPts val="0"/>
              </a:spcAft>
              <a:buClrTx/>
              <a:buSzTx/>
              <a:buFontTx/>
              <a:buNone/>
              <a:tabLst/>
              <a:defRPr/>
            </a:pPr>
            <a:r>
              <a:rPr kumimoji="0" lang="fr-FR" b="1" i="1" u="sng" strike="noStrike" kern="100" cap="none" spc="0" normalizeH="0" baseline="0" noProof="0" dirty="0">
                <a:ln>
                  <a:noFill/>
                </a:ln>
                <a:solidFill>
                  <a:srgbClr val="C00000"/>
                </a:solidFill>
                <a:effectLst/>
                <a:uLnTx/>
                <a:uFillTx/>
                <a:latin typeface="Marianne" panose="02000000000000000000" pitchFamily="50" charset="0"/>
                <a:ea typeface="Times New Roman" panose="02020603050405020304" pitchFamily="18" charset="0"/>
              </a:rPr>
              <a:t>et des eaux réutilisées </a:t>
            </a:r>
            <a:r>
              <a:rPr kumimoji="0" lang="fr-FR" b="0" i="1" u="none" strike="noStrike" kern="100" cap="none" spc="0" normalizeH="0" baseline="0" noProof="0" dirty="0">
                <a:ln>
                  <a:noFill/>
                </a:ln>
                <a:solidFill>
                  <a:prstClr val="black"/>
                </a:solidFill>
                <a:effectLst/>
                <a:uLnTx/>
                <a:uFillTx/>
                <a:latin typeface="Marianne" panose="02000000000000000000" pitchFamily="50" charset="0"/>
                <a:ea typeface="Times New Roman" panose="02020603050405020304" pitchFamily="18" charset="0"/>
              </a:rPr>
              <a:t>; […] </a:t>
            </a: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t>
            </a:r>
          </a:p>
        </p:txBody>
      </p:sp>
    </p:spTree>
    <p:extLst>
      <p:ext uri="{BB962C8B-B14F-4D97-AF65-F5344CB8AC3E}">
        <p14:creationId xmlns:p14="http://schemas.microsoft.com/office/powerpoint/2010/main" val="399339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75496" y="1303361"/>
            <a:ext cx="5003328" cy="5708871"/>
          </a:xfrm>
          <a:prstGeom prst="rect">
            <a:avLst/>
          </a:prstGeom>
        </p:spPr>
        <p:txBody>
          <a:bodyPr wrap="square">
            <a:spAutoFit/>
          </a:bodyPr>
          <a:lstStyle/>
          <a:p>
            <a:pPr algn="just"/>
            <a:r>
              <a:rPr lang="fr-FR" sz="2800" b="1" dirty="0">
                <a:solidFill>
                  <a:schemeClr val="accent1"/>
                </a:solidFill>
                <a:latin typeface="Marianne" panose="02000000000000000000" pitchFamily="50" charset="0"/>
              </a:rPr>
              <a:t>Article 1 - Définitions</a:t>
            </a:r>
          </a:p>
          <a:p>
            <a:pPr algn="just"/>
            <a:endParaRPr lang="fr-FR" sz="400" b="1" dirty="0">
              <a:solidFill>
                <a:schemeClr val="accent1"/>
              </a:solidFill>
              <a:latin typeface="Marianne" panose="02000000000000000000" pitchFamily="50" charset="0"/>
            </a:endParaRPr>
          </a:p>
          <a:p>
            <a:pPr algn="just">
              <a:spcAft>
                <a:spcPts val="600"/>
              </a:spcAft>
            </a:pPr>
            <a:r>
              <a:rPr lang="fr-FR" sz="2400" b="1" dirty="0">
                <a:latin typeface="Marianne" panose="02000000000000000000" pitchFamily="50" charset="0"/>
              </a:rPr>
              <a:t>Modifications</a:t>
            </a:r>
            <a:endParaRPr lang="fr-FR" sz="2000" dirty="0">
              <a:latin typeface="Marianne" panose="02000000000000000000" pitchFamily="50" charset="0"/>
            </a:endParaRPr>
          </a:p>
          <a:p>
            <a:pPr algn="just">
              <a:spcAft>
                <a:spcPts val="1200"/>
              </a:spcAft>
            </a:pPr>
            <a:r>
              <a:rPr lang="fr-FR" sz="2000" dirty="0">
                <a:latin typeface="Marianne" panose="02000000000000000000" pitchFamily="50" charset="0"/>
              </a:rPr>
              <a:t>Ajout de définitions :</a:t>
            </a:r>
          </a:p>
          <a:p>
            <a:pPr marL="342900" indent="-342900" algn="just">
              <a:spcAft>
                <a:spcPts val="600"/>
              </a:spcAft>
              <a:buFont typeface="Arial" panose="020B0604020202020204" pitchFamily="34" charset="0"/>
              <a:buChar char="•"/>
            </a:pPr>
            <a:r>
              <a:rPr lang="fr-FR" sz="2000" b="1" dirty="0">
                <a:latin typeface="Marianne" panose="02000000000000000000" pitchFamily="50" charset="0"/>
              </a:rPr>
              <a:t>eaux de pluie </a:t>
            </a:r>
            <a:r>
              <a:rPr lang="fr-FR" sz="2000" dirty="0">
                <a:latin typeface="Marianne" panose="02000000000000000000" pitchFamily="50" charset="0"/>
              </a:rPr>
              <a:t>(même définition que l’AM « ICPE » pour les usages domestiques d’EICH)</a:t>
            </a:r>
          </a:p>
          <a:p>
            <a:pPr marL="342900" indent="-342900" algn="just">
              <a:buFont typeface="Arial" panose="020B0604020202020204" pitchFamily="34" charset="0"/>
              <a:buChar char="•"/>
            </a:pPr>
            <a:r>
              <a:rPr lang="fr-FR" sz="2000" b="1" dirty="0">
                <a:latin typeface="Marianne" panose="02000000000000000000" pitchFamily="50" charset="0"/>
              </a:rPr>
              <a:t>eaux d’exhaure : </a:t>
            </a:r>
            <a:r>
              <a:rPr lang="fr-FR" sz="2000" dirty="0">
                <a:latin typeface="Marianne" panose="02000000000000000000" pitchFamily="50" charset="0"/>
              </a:rPr>
              <a:t>eaux devant nécessairement être pompées ou drainées pour des besoins d’exploitation, notamment au sein d’une carrière ou d’une mine, généralement souterraines et pouvant être mélangées avec des eaux pluviales</a:t>
            </a:r>
            <a:endParaRPr lang="fr-FR" sz="2000" b="1" dirty="0">
              <a:latin typeface="Marianne" panose="02000000000000000000" pitchFamily="50" charset="0"/>
            </a:endParaRPr>
          </a:p>
          <a:p>
            <a:pPr algn="just"/>
            <a:endParaRPr lang="fr-FR" sz="2000" dirty="0">
              <a:latin typeface="Marianne" panose="02000000000000000000" pitchFamily="50" charset="0"/>
            </a:endParaRPr>
          </a:p>
          <a:p>
            <a:pPr algn="just">
              <a:lnSpc>
                <a:spcPct val="150000"/>
              </a:lnSpc>
            </a:pPr>
            <a:endParaRPr lang="fr-FR" dirty="0">
              <a:latin typeface="Marianne" panose="02000000000000000000" pitchFamily="50" charset="0"/>
            </a:endParaRPr>
          </a:p>
        </p:txBody>
      </p:sp>
      <p:sp>
        <p:nvSpPr>
          <p:cNvPr id="6" name="Titre 9">
            <a:extLst>
              <a:ext uri="{FF2B5EF4-FFF2-40B4-BE49-F238E27FC236}">
                <a16:creationId xmlns:a16="http://schemas.microsoft.com/office/drawing/2014/main" id="{38792A02-D852-4E03-BBD5-1AEF7F01BF0B}"/>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
        <p:nvSpPr>
          <p:cNvPr id="9" name="ZoneTexte 8">
            <a:extLst>
              <a:ext uri="{FF2B5EF4-FFF2-40B4-BE49-F238E27FC236}">
                <a16:creationId xmlns:a16="http://schemas.microsoft.com/office/drawing/2014/main" id="{74FE1BBC-A3F6-4A29-B5BD-4E48AE0BA163}"/>
              </a:ext>
            </a:extLst>
          </p:cNvPr>
          <p:cNvSpPr txBox="1"/>
          <p:nvPr/>
        </p:nvSpPr>
        <p:spPr bwMode="auto">
          <a:xfrm>
            <a:off x="5464598" y="1544724"/>
            <a:ext cx="6441652" cy="4478149"/>
          </a:xfrm>
          <a:prstGeom prst="rect">
            <a:avLst/>
          </a:prstGeom>
          <a:noFill/>
        </p:spPr>
        <p:txBody>
          <a:bodyPr wrap="square" rtlCol="0">
            <a:spAutoFit/>
          </a:bodyPr>
          <a:lstStyle/>
          <a:p>
            <a:pPr marL="0" marR="0" lvl="0" indent="0" algn="just" defTabSz="914400" rtl="0" eaLnBrk="1" fontAlgn="auto" latinLnBrk="0" hangingPunct="1">
              <a:lnSpc>
                <a:spcPts val="21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Dans le texte </a:t>
            </a:r>
          </a:p>
          <a:p>
            <a:pPr marL="0" marR="0" lvl="0" indent="0" algn="just" defTabSz="914400" rtl="0" eaLnBrk="1" fontAlgn="auto" latinLnBrk="0" hangingPunct="1">
              <a:lnSpc>
                <a:spcPts val="2100"/>
              </a:lnSpc>
              <a:spcBef>
                <a:spcPts val="0"/>
              </a:spcBef>
              <a:spcAft>
                <a:spcPts val="0"/>
              </a:spcAft>
              <a:buClrTx/>
              <a:buSzTx/>
              <a:buFontTx/>
              <a:buNone/>
              <a:tabLst/>
              <a:defRPr/>
            </a:pP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t>
            </a:r>
            <a:r>
              <a:rPr kumimoji="0" lang="fr-FR" b="1" i="1" u="none" strike="noStrike" kern="100" cap="none" spc="0" normalizeH="0" baseline="0" noProof="0" dirty="0">
                <a:ln>
                  <a:noFill/>
                </a:ln>
                <a:solidFill>
                  <a:srgbClr val="C00000"/>
                </a:solidFill>
                <a:effectLst/>
                <a:uLnTx/>
                <a:uFillTx/>
                <a:latin typeface="Marianne" panose="02000000000000000000" pitchFamily="50" charset="0"/>
                <a:ea typeface="Times New Roman" panose="02020603050405020304" pitchFamily="18" charset="0"/>
              </a:rPr>
              <a:t>- eaux de pluie : eaux issues des précipitations atmosphériques, collectées à l’aval de surfaces inaccessibles aux personnes, en dehors des opérations d'entretien ou de maintenance, correspondant notamment aux couvertures d’un bâtiment autre qu'en amiante ou en plomb ;</a:t>
            </a:r>
          </a:p>
          <a:p>
            <a:pPr marL="0" marR="0" lvl="0" indent="0" algn="just" defTabSz="914400" rtl="0" eaLnBrk="1" fontAlgn="auto" latinLnBrk="0" hangingPunct="1">
              <a:lnSpc>
                <a:spcPts val="2100"/>
              </a:lnSpc>
              <a:spcBef>
                <a:spcPts val="0"/>
              </a:spcBef>
              <a:spcAft>
                <a:spcPts val="0"/>
              </a:spcAft>
              <a:buClrTx/>
              <a:buSzTx/>
              <a:buFontTx/>
              <a:buNone/>
              <a:tabLst/>
              <a:defRPr/>
            </a:pPr>
            <a:r>
              <a:rPr kumimoji="0" lang="fr-FR" b="1" i="1" u="none" strike="noStrike" kern="100" cap="none" spc="0" normalizeH="0" baseline="0" noProof="0" dirty="0">
                <a:ln>
                  <a:noFill/>
                </a:ln>
                <a:solidFill>
                  <a:srgbClr val="C00000"/>
                </a:solidFill>
                <a:effectLst/>
                <a:uLnTx/>
                <a:uFillTx/>
                <a:latin typeface="Marianne" panose="02000000000000000000" pitchFamily="50" charset="0"/>
                <a:ea typeface="Times New Roman" panose="02020603050405020304" pitchFamily="18" charset="0"/>
              </a:rPr>
              <a:t>- eaux d’exhaure : eaux prélevées lors d’un drainage réalisé en vue de maintenir à sec des bâtiments ou des ouvrages, ou de rabattre une nappe phréatique conformément à une prescription administrative. Elles </a:t>
            </a:r>
            <a:r>
              <a:rPr kumimoji="0" lang="fr-FR" b="1" i="1" u="none" strike="sngStrike" kern="100" cap="none" spc="0" normalizeH="0" baseline="0" noProof="0" dirty="0">
                <a:ln>
                  <a:noFill/>
                </a:ln>
                <a:solidFill>
                  <a:srgbClr val="C00000"/>
                </a:solidFill>
                <a:effectLst/>
                <a:highlight>
                  <a:srgbClr val="FFFF00"/>
                </a:highlight>
                <a:uLnTx/>
                <a:uFillTx/>
                <a:latin typeface="Marianne" panose="02000000000000000000" pitchFamily="50" charset="0"/>
                <a:ea typeface="Times New Roman" panose="02020603050405020304" pitchFamily="18" charset="0"/>
              </a:rPr>
              <a:t>résultent du mélange des</a:t>
            </a:r>
            <a:r>
              <a:rPr kumimoji="0" lang="fr-FR" b="1" i="1" u="none" kern="100" cap="none" spc="0" normalizeH="0" baseline="0" noProof="0" dirty="0">
                <a:ln>
                  <a:noFill/>
                </a:ln>
                <a:solidFill>
                  <a:srgbClr val="C00000"/>
                </a:solidFill>
                <a:effectLst/>
                <a:highlight>
                  <a:srgbClr val="FFFF00"/>
                </a:highlight>
                <a:uLnTx/>
                <a:uFillTx/>
                <a:latin typeface="Marianne" panose="02000000000000000000" pitchFamily="50" charset="0"/>
                <a:ea typeface="Times New Roman" panose="02020603050405020304" pitchFamily="18" charset="0"/>
              </a:rPr>
              <a:t> </a:t>
            </a:r>
            <a:r>
              <a:rPr kumimoji="0" lang="fr-FR" b="1" i="1" u="none" strike="noStrike" kern="100" cap="none" spc="0" normalizeH="0" baseline="0" noProof="0" dirty="0">
                <a:ln>
                  <a:noFill/>
                </a:ln>
                <a:solidFill>
                  <a:srgbClr val="C00000"/>
                </a:solidFill>
                <a:effectLst/>
                <a:highlight>
                  <a:srgbClr val="FFFF00"/>
                </a:highlight>
                <a:uLnTx/>
                <a:uFillTx/>
                <a:latin typeface="Marianne" panose="02000000000000000000" pitchFamily="50" charset="0"/>
                <a:ea typeface="Times New Roman" panose="02020603050405020304" pitchFamily="18" charset="0"/>
              </a:rPr>
              <a:t>correspondent aux </a:t>
            </a:r>
            <a:r>
              <a:rPr kumimoji="0" lang="fr-FR" b="1" i="1" u="none" strike="noStrike" kern="100" cap="none" spc="0" normalizeH="0" baseline="0" noProof="0" dirty="0">
                <a:ln>
                  <a:noFill/>
                </a:ln>
                <a:solidFill>
                  <a:srgbClr val="C00000"/>
                </a:solidFill>
                <a:effectLst/>
                <a:highlight>
                  <a:srgbClr val="FFFFFF"/>
                </a:highlight>
                <a:uLnTx/>
                <a:uFillTx/>
                <a:latin typeface="Marianne" panose="02000000000000000000" pitchFamily="50" charset="0"/>
                <a:ea typeface="Times New Roman" panose="02020603050405020304" pitchFamily="18" charset="0"/>
              </a:rPr>
              <a:t>eaux issues d’une exsurgence, d’une remontée ou d’un affleurement de nappe souterraine</a:t>
            </a:r>
            <a:r>
              <a:rPr kumimoji="0" lang="fr-FR" b="1" i="1" u="none" strike="noStrike" kern="100" cap="none" spc="0" normalizeH="0" baseline="0" noProof="0" dirty="0">
                <a:ln>
                  <a:noFill/>
                </a:ln>
                <a:solidFill>
                  <a:srgbClr val="C00000"/>
                </a:solidFill>
                <a:effectLst/>
                <a:highlight>
                  <a:srgbClr val="FFFF00"/>
                </a:highlight>
                <a:uLnTx/>
                <a:uFillTx/>
                <a:latin typeface="Marianne" panose="02000000000000000000" pitchFamily="50" charset="0"/>
                <a:ea typeface="Times New Roman" panose="02020603050405020304" pitchFamily="18" charset="0"/>
              </a:rPr>
              <a:t> </a:t>
            </a:r>
            <a:r>
              <a:rPr kumimoji="0" lang="fr-FR" b="1" i="1" u="none" strike="sngStrike" kern="100" cap="none" spc="0" normalizeH="0" baseline="0" noProof="0" dirty="0">
                <a:ln>
                  <a:noFill/>
                </a:ln>
                <a:solidFill>
                  <a:srgbClr val="C00000"/>
                </a:solidFill>
                <a:effectLst/>
                <a:highlight>
                  <a:srgbClr val="FFFF00"/>
                </a:highlight>
                <a:uLnTx/>
                <a:uFillTx/>
                <a:latin typeface="Marianne" panose="02000000000000000000" pitchFamily="50" charset="0"/>
                <a:ea typeface="Times New Roman" panose="02020603050405020304" pitchFamily="18" charset="0"/>
              </a:rPr>
              <a:t>ainsi que des eaux de pluie </a:t>
            </a:r>
            <a:r>
              <a:rPr kumimoji="0" lang="fr-FR" b="1" i="1" u="none" strike="noStrike" kern="100" cap="none" spc="0" normalizeH="0" baseline="0" noProof="0" dirty="0">
                <a:ln>
                  <a:noFill/>
                </a:ln>
                <a:solidFill>
                  <a:srgbClr val="C00000"/>
                </a:solidFill>
                <a:effectLst/>
                <a:highlight>
                  <a:srgbClr val="FFFF00"/>
                </a:highlight>
                <a:uLnTx/>
                <a:uFillTx/>
                <a:latin typeface="Marianne" panose="02000000000000000000" pitchFamily="50" charset="0"/>
                <a:ea typeface="Times New Roman" panose="02020603050405020304" pitchFamily="18" charset="0"/>
              </a:rPr>
              <a:t>et aux eaux issues des précipitations atmosphériques </a:t>
            </a:r>
            <a:r>
              <a:rPr kumimoji="0" lang="fr-FR" b="1" i="1" u="none" strike="sngStrike" kern="100" cap="none" spc="0" normalizeH="0" baseline="0" noProof="0" dirty="0">
                <a:ln>
                  <a:noFill/>
                </a:ln>
                <a:solidFill>
                  <a:srgbClr val="C00000"/>
                </a:solidFill>
                <a:effectLst/>
                <a:highlight>
                  <a:srgbClr val="FFFF00"/>
                </a:highlight>
                <a:uLnTx/>
                <a:uFillTx/>
                <a:latin typeface="Marianne" panose="02000000000000000000" pitchFamily="50" charset="0"/>
                <a:ea typeface="Times New Roman" panose="02020603050405020304" pitchFamily="18" charset="0"/>
              </a:rPr>
              <a:t>pour les installations exploitées à ciel ouvert</a:t>
            </a: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t>
            </a:r>
          </a:p>
        </p:txBody>
      </p:sp>
      <p:sp>
        <p:nvSpPr>
          <p:cNvPr id="7" name="Rectangle : coins arrondis 6">
            <a:extLst>
              <a:ext uri="{FF2B5EF4-FFF2-40B4-BE49-F238E27FC236}">
                <a16:creationId xmlns:a16="http://schemas.microsoft.com/office/drawing/2014/main" id="{D2B0744D-ACFB-4817-959A-30FFDAC3C7A2}"/>
              </a:ext>
            </a:extLst>
          </p:cNvPr>
          <p:cNvSpPr/>
          <p:nvPr/>
        </p:nvSpPr>
        <p:spPr bwMode="auto">
          <a:xfrm>
            <a:off x="7924800" y="1277801"/>
            <a:ext cx="3587003" cy="5338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Marianne" panose="02000000000000000000" pitchFamily="50" charset="0"/>
                <a:cs typeface="Times New Roman" panose="02020603050405020304" pitchFamily="18" charset="0"/>
              </a:rPr>
              <a:t>« </a:t>
            </a:r>
            <a:r>
              <a:rPr lang="fr-FR" sz="1600" dirty="0">
                <a:solidFill>
                  <a:srgbClr val="EA0000"/>
                </a:solidFill>
                <a:highlight>
                  <a:srgbClr val="FFFF00"/>
                </a:highlight>
                <a:latin typeface="Marianne" panose="02000000000000000000" pitchFamily="50" charset="0"/>
                <a:cs typeface="Times New Roman" panose="02020603050405020304" pitchFamily="18" charset="0"/>
              </a:rPr>
              <a:t>…</a:t>
            </a:r>
            <a:r>
              <a:rPr lang="fr-FR" sz="1600" dirty="0">
                <a:solidFill>
                  <a:schemeClr val="tx1"/>
                </a:solidFill>
                <a:latin typeface="Marianne" panose="02000000000000000000" pitchFamily="50" charset="0"/>
                <a:cs typeface="Times New Roman" panose="02020603050405020304" pitchFamily="18" charset="0"/>
              </a:rPr>
              <a:t> » </a:t>
            </a:r>
            <a:r>
              <a:rPr lang="fr-FR" sz="1400" dirty="0">
                <a:solidFill>
                  <a:schemeClr val="tx1"/>
                </a:solidFill>
                <a:latin typeface="Marianne" panose="02000000000000000000" pitchFamily="50" charset="0"/>
                <a:cs typeface="Times New Roman" panose="02020603050405020304" pitchFamily="18" charset="0"/>
                <a:sym typeface="Wingdings" panose="05000000000000000000" pitchFamily="2" charset="2"/>
              </a:rPr>
              <a:t></a:t>
            </a:r>
            <a:r>
              <a:rPr lang="fr-FR" sz="1400" dirty="0">
                <a:solidFill>
                  <a:schemeClr val="tx1"/>
                </a:solidFill>
                <a:latin typeface="Marianne" panose="02000000000000000000" pitchFamily="50" charset="0"/>
                <a:cs typeface="Times New Roman" panose="02020603050405020304" pitchFamily="18" charset="0"/>
              </a:rPr>
              <a:t> </a:t>
            </a:r>
            <a:r>
              <a:rPr lang="fr-FR" sz="1400" i="1" dirty="0">
                <a:solidFill>
                  <a:schemeClr val="tx1"/>
                </a:solidFill>
                <a:latin typeface="Marianne" panose="02000000000000000000" pitchFamily="50" charset="0"/>
              </a:rPr>
              <a:t>évolution par rapport à la version diffusée aux membres du CSPRT</a:t>
            </a:r>
          </a:p>
        </p:txBody>
      </p:sp>
    </p:spTree>
    <p:extLst>
      <p:ext uri="{BB962C8B-B14F-4D97-AF65-F5344CB8AC3E}">
        <p14:creationId xmlns:p14="http://schemas.microsoft.com/office/powerpoint/2010/main" val="323280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75496" y="1303361"/>
            <a:ext cx="5089102" cy="4447371"/>
          </a:xfrm>
          <a:prstGeom prst="rect">
            <a:avLst/>
          </a:prstGeom>
        </p:spPr>
        <p:txBody>
          <a:bodyPr wrap="square">
            <a:spAutoFit/>
          </a:bodyPr>
          <a:lstStyle/>
          <a:p>
            <a:pPr algn="just"/>
            <a:r>
              <a:rPr lang="fr-FR" sz="2800" b="1" dirty="0">
                <a:solidFill>
                  <a:schemeClr val="accent1"/>
                </a:solidFill>
                <a:latin typeface="Marianne" panose="02000000000000000000" pitchFamily="50" charset="0"/>
              </a:rPr>
              <a:t>Article 1 - Définitions</a:t>
            </a:r>
          </a:p>
          <a:p>
            <a:pPr algn="just"/>
            <a:endParaRPr lang="fr-FR" sz="400" b="1" dirty="0">
              <a:solidFill>
                <a:schemeClr val="accent1"/>
              </a:solidFill>
              <a:latin typeface="Marianne" panose="02000000000000000000" pitchFamily="50" charset="0"/>
            </a:endParaRPr>
          </a:p>
          <a:p>
            <a:pPr algn="just"/>
            <a:r>
              <a:rPr lang="fr-FR" sz="2400" b="1" dirty="0">
                <a:latin typeface="Marianne" panose="02000000000000000000" pitchFamily="50" charset="0"/>
              </a:rPr>
              <a:t>Modifications</a:t>
            </a:r>
          </a:p>
          <a:p>
            <a:pPr algn="just"/>
            <a:endParaRPr lang="fr-FR" sz="2000" dirty="0">
              <a:latin typeface="Marianne" panose="02000000000000000000" pitchFamily="50" charset="0"/>
            </a:endParaRPr>
          </a:p>
          <a:p>
            <a:pPr marL="342900" indent="-342900" algn="just">
              <a:buFont typeface="Arial" panose="020B0604020202020204" pitchFamily="34" charset="0"/>
              <a:buChar char="•"/>
            </a:pPr>
            <a:r>
              <a:rPr lang="fr-FR" sz="2000" dirty="0">
                <a:latin typeface="Marianne" panose="02000000000000000000" pitchFamily="50" charset="0"/>
              </a:rPr>
              <a:t>Simplification de la définition d’eaux usées traitées recyclées pour éviter une confusion avec les EICH</a:t>
            </a:r>
          </a:p>
          <a:p>
            <a:pPr algn="just"/>
            <a:endParaRPr lang="fr-FR" sz="2000" dirty="0">
              <a:latin typeface="Marianne" panose="02000000000000000000" pitchFamily="50" charset="0"/>
            </a:endParaRPr>
          </a:p>
          <a:p>
            <a:pPr marL="342900" indent="-342900" algn="just">
              <a:buFont typeface="Arial" panose="020B0604020202020204" pitchFamily="34" charset="0"/>
              <a:buChar char="•"/>
            </a:pPr>
            <a:r>
              <a:rPr lang="fr-FR" sz="2000" dirty="0">
                <a:latin typeface="Marianne" panose="02000000000000000000" pitchFamily="50" charset="0"/>
              </a:rPr>
              <a:t>Clarification de la définition de matières première d’origine agricole périssables aux </a:t>
            </a:r>
            <a:r>
              <a:rPr lang="fr-FR" sz="2000" b="1" dirty="0">
                <a:latin typeface="Marianne" panose="02000000000000000000" pitchFamily="50" charset="0"/>
              </a:rPr>
              <a:t>matières d’origine aquacole et piscicole</a:t>
            </a:r>
          </a:p>
          <a:p>
            <a:pPr algn="just"/>
            <a:endParaRPr lang="fr-FR" sz="2000" dirty="0">
              <a:latin typeface="Marianne" panose="02000000000000000000" pitchFamily="50" charset="0"/>
            </a:endParaRPr>
          </a:p>
          <a:p>
            <a:pPr algn="just">
              <a:lnSpc>
                <a:spcPct val="150000"/>
              </a:lnSpc>
            </a:pPr>
            <a:endParaRPr lang="fr-FR" dirty="0">
              <a:latin typeface="Marianne" panose="02000000000000000000" pitchFamily="50" charset="0"/>
            </a:endParaRPr>
          </a:p>
        </p:txBody>
      </p:sp>
      <p:sp>
        <p:nvSpPr>
          <p:cNvPr id="6" name="Titre 9">
            <a:extLst>
              <a:ext uri="{FF2B5EF4-FFF2-40B4-BE49-F238E27FC236}">
                <a16:creationId xmlns:a16="http://schemas.microsoft.com/office/drawing/2014/main" id="{38792A02-D852-4E03-BBD5-1AEF7F01BF0B}"/>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
        <p:nvSpPr>
          <p:cNvPr id="9" name="ZoneTexte 8">
            <a:extLst>
              <a:ext uri="{FF2B5EF4-FFF2-40B4-BE49-F238E27FC236}">
                <a16:creationId xmlns:a16="http://schemas.microsoft.com/office/drawing/2014/main" id="{74FE1BBC-A3F6-4A29-B5BD-4E48AE0BA163}"/>
              </a:ext>
            </a:extLst>
          </p:cNvPr>
          <p:cNvSpPr txBox="1"/>
          <p:nvPr/>
        </p:nvSpPr>
        <p:spPr bwMode="auto">
          <a:xfrm>
            <a:off x="5482527" y="1241621"/>
            <a:ext cx="6441652" cy="4901342"/>
          </a:xfrm>
          <a:prstGeom prst="rect">
            <a:avLst/>
          </a:prstGeom>
          <a:noFill/>
        </p:spPr>
        <p:txBody>
          <a:bodyPr wrap="square" rtlCol="0">
            <a:spAutoFit/>
          </a:bodyPr>
          <a:lstStyle/>
          <a:p>
            <a:pPr marL="0" marR="0" lvl="0" indent="0" algn="just" defTabSz="914400" rtl="0" eaLnBrk="1" fontAlgn="auto" latinLnBrk="0" hangingPunct="1">
              <a:lnSpc>
                <a:spcPts val="21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Dans le texte </a:t>
            </a:r>
          </a:p>
          <a:p>
            <a:pPr marL="0" indent="0" algn="just">
              <a:spcBef>
                <a:spcPts val="0"/>
              </a:spcBef>
              <a:buNone/>
              <a:defRPr/>
            </a:pPr>
            <a:r>
              <a:rPr kumimoji="0" lang="fr-FR" b="0" i="1" u="none" strike="noStrike" kern="1200" cap="none" spc="0" normalizeH="0" baseline="0" noProof="0" dirty="0">
                <a:ln>
                  <a:noFill/>
                </a:ln>
                <a:solidFill>
                  <a:prstClr val="black"/>
                </a:solidFill>
                <a:effectLst/>
                <a:uLnTx/>
                <a:uFillTx/>
                <a:latin typeface="Marianne" panose="02000000000000000000" pitchFamily="50" charset="0"/>
              </a:rPr>
              <a:t>« </a:t>
            </a:r>
            <a:r>
              <a:rPr lang="fr-FR" sz="1800" i="1" kern="100" dirty="0">
                <a:latin typeface="Marianne" panose="02000000000000000000" pitchFamily="50" charset="0"/>
                <a:ea typeface="Times New Roman" panose="02020603050405020304" pitchFamily="18" charset="0"/>
              </a:rPr>
              <a:t>- eaux usées traitées recyclées : les eaux usées issues d’une installation </a:t>
            </a:r>
            <a:r>
              <a:rPr lang="fr-FR" sz="1800" b="1" i="1" strike="sngStrike" kern="100" dirty="0">
                <a:solidFill>
                  <a:srgbClr val="C00000"/>
                </a:solidFill>
                <a:latin typeface="Marianne" panose="02000000000000000000" pitchFamily="50" charset="0"/>
                <a:ea typeface="Times New Roman" panose="02020603050405020304" pitchFamily="18" charset="0"/>
              </a:rPr>
              <a:t>impropres à la consommation humaine</a:t>
            </a:r>
            <a:r>
              <a:rPr lang="fr-FR" sz="1800" i="1" kern="100" dirty="0">
                <a:latin typeface="Marianne" panose="02000000000000000000" pitchFamily="50" charset="0"/>
                <a:ea typeface="Times New Roman" panose="02020603050405020304" pitchFamily="18" charset="0"/>
              </a:rPr>
              <a:t>, traitées en vue de leur réutilisation au sein de cette même installation ; […] </a:t>
            </a:r>
          </a:p>
          <a:p>
            <a:pPr algn="just">
              <a:buFontTx/>
              <a:buChar char="-"/>
              <a:defRPr/>
            </a:pPr>
            <a:r>
              <a:rPr lang="fr-FR" sz="1800" i="1" kern="100" dirty="0">
                <a:latin typeface="Marianne" panose="02000000000000000000" pitchFamily="50" charset="0"/>
                <a:ea typeface="Times New Roman" panose="02020603050405020304" pitchFamily="18" charset="0"/>
              </a:rPr>
              <a:t> matière première </a:t>
            </a:r>
            <a:r>
              <a:rPr lang="fr-FR" sz="1800" b="1" i="1" strike="sngStrike" kern="100" dirty="0">
                <a:solidFill>
                  <a:srgbClr val="C00000"/>
                </a:solidFill>
                <a:latin typeface="Marianne" panose="02000000000000000000" pitchFamily="50" charset="0"/>
                <a:ea typeface="Times New Roman" panose="02020603050405020304" pitchFamily="18" charset="0"/>
              </a:rPr>
              <a:t>d’origine agricole</a:t>
            </a:r>
            <a:r>
              <a:rPr lang="fr-FR" sz="1800" b="1" i="1" kern="100" dirty="0">
                <a:solidFill>
                  <a:srgbClr val="8A0000"/>
                </a:solidFill>
                <a:latin typeface="Marianne" panose="02000000000000000000" pitchFamily="50" charset="0"/>
                <a:ea typeface="Times New Roman" panose="02020603050405020304" pitchFamily="18" charset="0"/>
              </a:rPr>
              <a:t> </a:t>
            </a:r>
            <a:r>
              <a:rPr lang="fr-FR" sz="1800" i="1" kern="100" dirty="0">
                <a:latin typeface="Marianne" panose="02000000000000000000" pitchFamily="50" charset="0"/>
                <a:ea typeface="Times New Roman" panose="02020603050405020304" pitchFamily="18" charset="0"/>
              </a:rPr>
              <a:t>périssable : toute matière première d’origine agricole, </a:t>
            </a:r>
            <a:r>
              <a:rPr lang="fr-FR" sz="1800" b="1" i="1" kern="100" dirty="0">
                <a:solidFill>
                  <a:srgbClr val="C00000"/>
                </a:solidFill>
                <a:latin typeface="Marianne" panose="02000000000000000000" pitchFamily="50" charset="0"/>
                <a:ea typeface="Times New Roman" panose="02020603050405020304" pitchFamily="18" charset="0"/>
              </a:rPr>
              <a:t>piscicole ou aquacole </a:t>
            </a:r>
            <a:r>
              <a:rPr lang="fr-FR" sz="1800" i="1" kern="100" dirty="0">
                <a:latin typeface="Marianne" panose="02000000000000000000" pitchFamily="50" charset="0"/>
                <a:ea typeface="Times New Roman" panose="02020603050405020304" pitchFamily="18" charset="0"/>
              </a:rPr>
              <a:t>qui peut devenir dangereuse, notamment du fait de son instabilité microbiologique, lorsque la température de conservation n’est pas maîtrisée ; […] »</a:t>
            </a:r>
          </a:p>
          <a:p>
            <a:pPr marL="0" indent="0" algn="just">
              <a:buNone/>
              <a:defRPr/>
            </a:pPr>
            <a:r>
              <a:rPr lang="fr-FR" sz="2000" i="1" kern="100" dirty="0">
                <a:latin typeface="Marianne" panose="02000000000000000000" pitchFamily="50" charset="0"/>
                <a:ea typeface="Times New Roman" panose="02020603050405020304" pitchFamily="18" charset="0"/>
                <a:sym typeface="Wingdings" panose="05000000000000000000" pitchFamily="2" charset="2"/>
              </a:rPr>
              <a:t> </a:t>
            </a:r>
            <a:r>
              <a:rPr lang="fr-FR" sz="2000" b="1" i="1" dirty="0">
                <a:latin typeface="Marianne" panose="02000000000000000000" pitchFamily="50" charset="0"/>
                <a:cs typeface="Times New Roman" panose="02020603050405020304" pitchFamily="18" charset="0"/>
              </a:rPr>
              <a:t>Article 3</a:t>
            </a:r>
            <a:endParaRPr lang="fr-FR" sz="2000" i="1" dirty="0">
              <a:latin typeface="Marianne" panose="02000000000000000000" pitchFamily="50" charset="0"/>
              <a:cs typeface="Times New Roman" panose="02020603050405020304" pitchFamily="18" charset="0"/>
            </a:endParaRPr>
          </a:p>
          <a:p>
            <a:pPr marL="0" indent="0" algn="just">
              <a:buNone/>
              <a:defRPr/>
            </a:pPr>
            <a:r>
              <a:rPr lang="fr-FR" sz="1800" i="1" kern="100" dirty="0">
                <a:solidFill>
                  <a:srgbClr val="000000"/>
                </a:solidFill>
                <a:effectLst/>
                <a:latin typeface="Marianne" panose="02000000000000000000" pitchFamily="50" charset="0"/>
                <a:ea typeface="Arial" panose="020B0604020202020204" pitchFamily="34" charset="0"/>
              </a:rPr>
              <a:t>« - transformation agroalimentaire en flux poussé : transformation ou conditionnement en produits et ingrédients destinés à l’alimentation humaine et animale de matières premières </a:t>
            </a:r>
            <a:r>
              <a:rPr lang="fr-FR" sz="1800" b="1" i="1" strike="sngStrike" kern="100" dirty="0">
                <a:solidFill>
                  <a:srgbClr val="C00000"/>
                </a:solidFill>
                <a:effectLst/>
                <a:latin typeface="Marianne" panose="02000000000000000000" pitchFamily="50" charset="0"/>
                <a:ea typeface="Arial" panose="020B0604020202020204" pitchFamily="34" charset="0"/>
              </a:rPr>
              <a:t>d’origine agricole</a:t>
            </a:r>
            <a:r>
              <a:rPr lang="fr-FR" sz="1800" b="1" i="1" kern="100" dirty="0">
                <a:solidFill>
                  <a:srgbClr val="8A0000"/>
                </a:solidFill>
                <a:effectLst/>
                <a:latin typeface="Marianne" panose="02000000000000000000" pitchFamily="50" charset="0"/>
                <a:ea typeface="Arial" panose="020B0604020202020204" pitchFamily="34" charset="0"/>
              </a:rPr>
              <a:t> </a:t>
            </a:r>
            <a:r>
              <a:rPr lang="fr-FR" sz="1800" i="1" kern="100" dirty="0">
                <a:solidFill>
                  <a:srgbClr val="000000"/>
                </a:solidFill>
                <a:effectLst/>
                <a:latin typeface="Marianne" panose="02000000000000000000" pitchFamily="50" charset="0"/>
                <a:ea typeface="Arial" panose="020B0604020202020204" pitchFamily="34" charset="0"/>
              </a:rPr>
              <a:t>périssables à l’état frais, qui ne sont pas à l’état congelé, et dont la transformation ne peut être différée ; »</a:t>
            </a:r>
            <a:r>
              <a:rPr kumimoji="0" lang="fr-FR" b="0" i="1" u="none" strike="noStrike" kern="1200" cap="none" spc="0" normalizeH="0" baseline="0" noProof="0" dirty="0">
                <a:ln>
                  <a:noFill/>
                </a:ln>
                <a:solidFill>
                  <a:prstClr val="black"/>
                </a:solidFill>
                <a:effectLst/>
                <a:uLnTx/>
                <a:uFillTx/>
                <a:latin typeface="Marianne" panose="02000000000000000000" pitchFamily="50" charset="0"/>
              </a:rPr>
              <a:t> </a:t>
            </a:r>
          </a:p>
        </p:txBody>
      </p:sp>
    </p:spTree>
    <p:extLst>
      <p:ext uri="{BB962C8B-B14F-4D97-AF65-F5344CB8AC3E}">
        <p14:creationId xmlns:p14="http://schemas.microsoft.com/office/powerpoint/2010/main" val="2893175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custDataLst>
              <p:tags r:id="rId1"/>
            </p:custDataLst>
          </p:nvPr>
        </p:nvSpPr>
        <p:spPr bwMode="auto">
          <a:xfrm>
            <a:off x="437747" y="1483547"/>
            <a:ext cx="6095283" cy="4250743"/>
          </a:xfrm>
        </p:spPr>
        <p:txBody>
          <a:bodyPr>
            <a:noAutofit/>
          </a:bodyPr>
          <a:lstStyle/>
          <a:p>
            <a:pPr marL="0" indent="0">
              <a:buNone/>
              <a:defRPr/>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p:txBody>
      </p:sp>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437747" y="1138098"/>
            <a:ext cx="11316506" cy="5283113"/>
          </a:xfrm>
          <a:prstGeom prst="rect">
            <a:avLst/>
          </a:prstGeom>
        </p:spPr>
        <p:txBody>
          <a:bodyPr wrap="square">
            <a:spAutoFit/>
          </a:bodyPr>
          <a:lstStyle/>
          <a:p>
            <a:pPr algn="just"/>
            <a:r>
              <a:rPr lang="fr-FR" sz="2800" b="1" dirty="0">
                <a:solidFill>
                  <a:schemeClr val="accent1"/>
                </a:solidFill>
                <a:latin typeface="Marianne" panose="02000000000000000000" pitchFamily="50" charset="0"/>
              </a:rPr>
              <a:t>Article 2 – Niveaux de réduction et volume de référence</a:t>
            </a:r>
          </a:p>
          <a:p>
            <a:pPr algn="just"/>
            <a:r>
              <a:rPr lang="fr-FR" sz="2400" b="1" dirty="0">
                <a:latin typeface="Marianne" panose="02000000000000000000" pitchFamily="50" charset="0"/>
              </a:rPr>
              <a:t>Restrictions sur le prélèvement </a:t>
            </a:r>
            <a:r>
              <a:rPr lang="fr-FR" sz="2400" b="1" u="sng" dirty="0">
                <a:latin typeface="Marianne" panose="02000000000000000000" pitchFamily="50" charset="0"/>
              </a:rPr>
              <a:t>ou</a:t>
            </a:r>
            <a:r>
              <a:rPr lang="fr-FR" sz="2400" b="1" dirty="0">
                <a:latin typeface="Marianne" panose="02000000000000000000" pitchFamily="50" charset="0"/>
              </a:rPr>
              <a:t> la consommation*, en fonction du niveau de gravité, à atteindre sous trois jours </a:t>
            </a:r>
          </a:p>
          <a:p>
            <a:pPr algn="just"/>
            <a:endParaRPr lang="fr-FR" sz="500" b="1" dirty="0">
              <a:latin typeface="Marianne" panose="02000000000000000000" pitchFamily="50" charset="0"/>
            </a:endParaRPr>
          </a:p>
          <a:p>
            <a:pPr marL="1136092" lvl="2" indent="-342900">
              <a:buFont typeface="Wingdings" panose="05000000000000000000" pitchFamily="2" charset="2"/>
              <a:buChar char="Ø"/>
            </a:pPr>
            <a:r>
              <a:rPr lang="fr-FR" sz="2400" dirty="0">
                <a:latin typeface="Marianne" panose="02000000000000000000" pitchFamily="50" charset="0"/>
              </a:rPr>
              <a:t>Vigilance :</a:t>
            </a:r>
            <a:r>
              <a:rPr lang="fr-FR" sz="2400" b="1" dirty="0">
                <a:latin typeface="Marianne" panose="02000000000000000000" pitchFamily="50" charset="0"/>
              </a:rPr>
              <a:t> </a:t>
            </a:r>
            <a:r>
              <a:rPr lang="fr-FR" sz="2400" b="1" dirty="0">
                <a:solidFill>
                  <a:srgbClr val="0070C0"/>
                </a:solidFill>
                <a:latin typeface="Marianne" panose="02000000000000000000" pitchFamily="50" charset="0"/>
              </a:rPr>
              <a:t>Sensibilisation accrue du personnel de l’établissement</a:t>
            </a:r>
          </a:p>
          <a:p>
            <a:pPr marL="1136092" lvl="2" indent="-342900">
              <a:buFont typeface="Wingdings" panose="05000000000000000000" pitchFamily="2" charset="2"/>
              <a:buChar char="Ø"/>
            </a:pPr>
            <a:r>
              <a:rPr lang="fr-FR" sz="2400" dirty="0">
                <a:latin typeface="Marianne" panose="02000000000000000000" pitchFamily="50" charset="0"/>
              </a:rPr>
              <a:t>Alerte : </a:t>
            </a:r>
            <a:r>
              <a:rPr lang="fr-FR" sz="2400" b="1" dirty="0">
                <a:solidFill>
                  <a:schemeClr val="accent4"/>
                </a:solidFill>
                <a:latin typeface="Marianne" panose="02000000000000000000" pitchFamily="50" charset="0"/>
              </a:rPr>
              <a:t>- 5 %</a:t>
            </a:r>
          </a:p>
          <a:p>
            <a:pPr marL="1136092" lvl="2" indent="-342900">
              <a:buFont typeface="Wingdings" panose="05000000000000000000" pitchFamily="2" charset="2"/>
              <a:buChar char="Ø"/>
            </a:pPr>
            <a:r>
              <a:rPr lang="fr-FR" sz="2400" dirty="0">
                <a:latin typeface="Marianne" panose="02000000000000000000" pitchFamily="50" charset="0"/>
              </a:rPr>
              <a:t>Alerte renforcée </a:t>
            </a:r>
            <a:r>
              <a:rPr lang="fr-FR" sz="2400" b="1" dirty="0">
                <a:latin typeface="Marianne" panose="02000000000000000000" pitchFamily="50" charset="0"/>
              </a:rPr>
              <a:t>: </a:t>
            </a:r>
            <a:r>
              <a:rPr lang="fr-FR" sz="2400" b="1" dirty="0">
                <a:solidFill>
                  <a:schemeClr val="accent2"/>
                </a:solidFill>
                <a:latin typeface="Marianne" panose="02000000000000000000" pitchFamily="50" charset="0"/>
              </a:rPr>
              <a:t>- 10 %</a:t>
            </a:r>
          </a:p>
          <a:p>
            <a:pPr marL="1136092" lvl="2" indent="-342900">
              <a:buFont typeface="Wingdings" panose="05000000000000000000" pitchFamily="2" charset="2"/>
              <a:buChar char="Ø"/>
            </a:pPr>
            <a:r>
              <a:rPr lang="fr-FR" sz="2400" dirty="0">
                <a:latin typeface="Marianne" panose="02000000000000000000" pitchFamily="50" charset="0"/>
              </a:rPr>
              <a:t>Crise :</a:t>
            </a:r>
            <a:r>
              <a:rPr lang="fr-FR" sz="2400" b="1" dirty="0">
                <a:latin typeface="Marianne" panose="02000000000000000000" pitchFamily="50" charset="0"/>
              </a:rPr>
              <a:t> </a:t>
            </a:r>
            <a:r>
              <a:rPr lang="fr-FR" sz="2400" b="1" dirty="0">
                <a:solidFill>
                  <a:srgbClr val="C00000"/>
                </a:solidFill>
                <a:latin typeface="Marianne" panose="02000000000000000000" pitchFamily="50" charset="0"/>
              </a:rPr>
              <a:t>- 25 % </a:t>
            </a:r>
          </a:p>
          <a:p>
            <a:pPr algn="just">
              <a:spcBef>
                <a:spcPts val="1200"/>
              </a:spcBef>
            </a:pPr>
            <a:r>
              <a:rPr lang="fr-FR" sz="2400" b="1" dirty="0">
                <a:latin typeface="Marianne" panose="02000000000000000000" pitchFamily="50" charset="0"/>
              </a:rPr>
              <a:t>Définition du volume de référence (</a:t>
            </a:r>
            <a:r>
              <a:rPr lang="fr-FR" sz="2400" b="1" dirty="0" err="1">
                <a:latin typeface="Marianne" panose="02000000000000000000" pitchFamily="50" charset="0"/>
              </a:rPr>
              <a:t>Vref</a:t>
            </a:r>
            <a:r>
              <a:rPr lang="fr-FR" sz="2400" b="1" dirty="0">
                <a:latin typeface="Marianne" panose="02000000000000000000" pitchFamily="50" charset="0"/>
              </a:rPr>
              <a:t>) auquel appliquer les réductions  </a:t>
            </a:r>
          </a:p>
          <a:p>
            <a:pPr algn="just"/>
            <a:endParaRPr lang="fr-FR" sz="500" b="1" dirty="0">
              <a:latin typeface="Marianne" panose="02000000000000000000" pitchFamily="50" charset="0"/>
            </a:endParaRPr>
          </a:p>
          <a:p>
            <a:pPr algn="just">
              <a:spcAft>
                <a:spcPts val="0"/>
              </a:spcAft>
            </a:pPr>
            <a:r>
              <a:rPr lang="fr-FR" sz="2000" i="1" dirty="0">
                <a:latin typeface="Marianne" panose="02000000000000000000" pitchFamily="50" charset="0"/>
                <a:cs typeface="Times New Roman" panose="02020603050405020304" pitchFamily="18" charset="0"/>
              </a:rPr>
              <a:t>« Le volume de référence auquel les réductions prévues au I sont appliquées est le prélèvement d’eau moyen journalier. Il correspond au </a:t>
            </a:r>
            <a:r>
              <a:rPr lang="fr-FR" sz="2000" b="1" i="1" dirty="0">
                <a:latin typeface="Marianne" panose="02000000000000000000" pitchFamily="50" charset="0"/>
                <a:cs typeface="Times New Roman" panose="02020603050405020304" pitchFamily="18" charset="0"/>
              </a:rPr>
              <a:t>maximum entre la moyenne des volumes journaliers prélevés calculés sur l’année civile précédente et la moyenne des volumes journaliers prélevés calculés sur le trimestre civil correspondant de l’année précédente. </a:t>
            </a:r>
            <a:r>
              <a:rPr lang="fr-FR" sz="2000" i="1" dirty="0">
                <a:latin typeface="Marianne" panose="02000000000000000000" pitchFamily="50" charset="0"/>
                <a:cs typeface="Times New Roman" panose="02020603050405020304" pitchFamily="18" charset="0"/>
              </a:rPr>
              <a:t>» </a:t>
            </a:r>
            <a:endParaRPr lang="fr-FR" sz="2400" dirty="0">
              <a:latin typeface="Marianne" panose="02000000000000000000" pitchFamily="50" charset="0"/>
            </a:endParaRPr>
          </a:p>
          <a:p>
            <a:pPr algn="just">
              <a:lnSpc>
                <a:spcPct val="150000"/>
              </a:lnSpc>
            </a:pPr>
            <a:endParaRPr lang="fr-FR" sz="1600" dirty="0">
              <a:latin typeface="Marianne" panose="02000000000000000000" pitchFamily="50" charset="0"/>
            </a:endParaRPr>
          </a:p>
        </p:txBody>
      </p:sp>
      <p:sp>
        <p:nvSpPr>
          <p:cNvPr id="3" name="ZoneTexte 2">
            <a:extLst>
              <a:ext uri="{FF2B5EF4-FFF2-40B4-BE49-F238E27FC236}">
                <a16:creationId xmlns:a16="http://schemas.microsoft.com/office/drawing/2014/main" id="{D7281C04-620E-4BFB-96F3-081DBE107055}"/>
              </a:ext>
            </a:extLst>
          </p:cNvPr>
          <p:cNvSpPr txBox="1"/>
          <p:nvPr/>
        </p:nvSpPr>
        <p:spPr>
          <a:xfrm>
            <a:off x="7335078" y="3137467"/>
            <a:ext cx="4108174" cy="646331"/>
          </a:xfrm>
          <a:prstGeom prst="rect">
            <a:avLst/>
          </a:prstGeom>
          <a:noFill/>
        </p:spPr>
        <p:txBody>
          <a:bodyPr wrap="square" rtlCol="0">
            <a:spAutoFit/>
          </a:bodyPr>
          <a:lstStyle/>
          <a:p>
            <a:pPr algn="just"/>
            <a:r>
              <a:rPr lang="fr-FR" i="1" dirty="0">
                <a:latin typeface="Marianne" panose="02000000000000000000" pitchFamily="50" charset="0"/>
              </a:rPr>
              <a:t>*volumes prélevés moins volumes rejetés dans </a:t>
            </a:r>
            <a:r>
              <a:rPr lang="fr-FR" i="1" u="sng" dirty="0">
                <a:latin typeface="Marianne" panose="02000000000000000000" pitchFamily="50" charset="0"/>
              </a:rPr>
              <a:t>une même masse d’eau</a:t>
            </a:r>
          </a:p>
        </p:txBody>
      </p:sp>
      <p:sp>
        <p:nvSpPr>
          <p:cNvPr id="9" name="Titre 9">
            <a:extLst>
              <a:ext uri="{FF2B5EF4-FFF2-40B4-BE49-F238E27FC236}">
                <a16:creationId xmlns:a16="http://schemas.microsoft.com/office/drawing/2014/main" id="{E3961345-2A42-4664-B011-CF41D79FCA3A}"/>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Tree>
    <p:extLst>
      <p:ext uri="{BB962C8B-B14F-4D97-AF65-F5344CB8AC3E}">
        <p14:creationId xmlns:p14="http://schemas.microsoft.com/office/powerpoint/2010/main" val="2329117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custDataLst>
              <p:tags r:id="rId1"/>
            </p:custDataLst>
          </p:nvPr>
        </p:nvSpPr>
        <p:spPr bwMode="auto">
          <a:xfrm>
            <a:off x="437747" y="1483547"/>
            <a:ext cx="6095283" cy="4250743"/>
          </a:xfrm>
        </p:spPr>
        <p:txBody>
          <a:bodyPr>
            <a:noAutofit/>
          </a:bodyPr>
          <a:lstStyle/>
          <a:p>
            <a:pPr marL="0" indent="0">
              <a:buNone/>
              <a:defRPr/>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p:txBody>
      </p:sp>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75496" y="1816986"/>
            <a:ext cx="7070333" cy="4523931"/>
          </a:xfrm>
          <a:prstGeom prst="rect">
            <a:avLst/>
          </a:prstGeom>
        </p:spPr>
        <p:txBody>
          <a:bodyPr wrap="square">
            <a:spAutoFit/>
          </a:bodyPr>
          <a:lstStyle/>
          <a:p>
            <a:pPr algn="just">
              <a:spcAft>
                <a:spcPts val="1200"/>
              </a:spcAft>
            </a:pPr>
            <a:r>
              <a:rPr lang="fr-FR" sz="2400" b="1" dirty="0">
                <a:latin typeface="Marianne" panose="02000000000000000000" pitchFamily="50" charset="0"/>
              </a:rPr>
              <a:t>Ajustements possibles du </a:t>
            </a:r>
            <a:r>
              <a:rPr lang="fr-FR" sz="2400" b="1" dirty="0" err="1">
                <a:latin typeface="Marianne" panose="02000000000000000000" pitchFamily="50" charset="0"/>
              </a:rPr>
              <a:t>Vref</a:t>
            </a:r>
            <a:endParaRPr lang="fr-FR" sz="2400" b="1" dirty="0">
              <a:latin typeface="Marianne" panose="02000000000000000000" pitchFamily="50" charset="0"/>
            </a:endParaRPr>
          </a:p>
          <a:p>
            <a:pPr algn="just">
              <a:lnSpc>
                <a:spcPts val="2000"/>
              </a:lnSpc>
            </a:pPr>
            <a:r>
              <a:rPr lang="fr-FR" sz="2000" i="1" dirty="0">
                <a:latin typeface="Marianne" panose="02000000000000000000" pitchFamily="50" charset="0"/>
              </a:rPr>
              <a:t>« Cette moyenne peut être calculée en ne retenant que les jours d’activités réalisés </a:t>
            </a:r>
            <a:r>
              <a:rPr lang="fr-FR" sz="2000" b="1" i="1" dirty="0">
                <a:latin typeface="Marianne" panose="02000000000000000000" pitchFamily="50" charset="0"/>
              </a:rPr>
              <a:t>hors période de restriction liée à la sécheresse</a:t>
            </a:r>
            <a:r>
              <a:rPr lang="fr-FR" sz="2000" i="1" dirty="0">
                <a:latin typeface="Marianne" panose="02000000000000000000" pitchFamily="50" charset="0"/>
              </a:rPr>
              <a:t>.</a:t>
            </a:r>
          </a:p>
          <a:p>
            <a:pPr algn="just">
              <a:lnSpc>
                <a:spcPts val="2000"/>
              </a:lnSpc>
              <a:spcBef>
                <a:spcPts val="1200"/>
              </a:spcBef>
            </a:pPr>
            <a:r>
              <a:rPr lang="fr-FR" sz="2000" i="1" dirty="0">
                <a:latin typeface="Marianne" panose="02000000000000000000" pitchFamily="50" charset="0"/>
              </a:rPr>
              <a:t>Pour le calcul du volume de référence, l’exploitant peut </a:t>
            </a:r>
            <a:r>
              <a:rPr lang="fr-FR" sz="2000" b="1" i="1" dirty="0">
                <a:latin typeface="Marianne" panose="02000000000000000000" pitchFamily="50" charset="0"/>
              </a:rPr>
              <a:t>ne pas tenir compte du volume des usages de l’eau nécessaires à la sécurité et à l’intégrité des installations, à la protection et à la défense contre l’incendie, ainsi qu’aux usages permettant de satisfaire les exigences de protection de l’environnement, de santé publique et animale, de salubrité publique, de protection de personnes et des biens et l’alimentation en eau potable de la population</a:t>
            </a:r>
            <a:r>
              <a:rPr lang="fr-FR" sz="2000" i="1" dirty="0">
                <a:latin typeface="Marianne" panose="02000000000000000000" pitchFamily="50" charset="0"/>
              </a:rPr>
              <a:t>.»</a:t>
            </a:r>
          </a:p>
          <a:p>
            <a:pPr algn="just"/>
            <a:endParaRPr lang="fr-FR" sz="2000" dirty="0">
              <a:latin typeface="Marianne" panose="02000000000000000000" pitchFamily="50" charset="0"/>
            </a:endParaRPr>
          </a:p>
          <a:p>
            <a:pPr algn="just">
              <a:lnSpc>
                <a:spcPct val="150000"/>
              </a:lnSpc>
            </a:pPr>
            <a:endParaRPr lang="fr-FR" dirty="0">
              <a:latin typeface="Marianne" panose="02000000000000000000" pitchFamily="50" charset="0"/>
            </a:endParaRPr>
          </a:p>
        </p:txBody>
      </p:sp>
      <p:sp>
        <p:nvSpPr>
          <p:cNvPr id="7" name="Rectangle 6">
            <a:extLst>
              <a:ext uri="{FF2B5EF4-FFF2-40B4-BE49-F238E27FC236}">
                <a16:creationId xmlns:a16="http://schemas.microsoft.com/office/drawing/2014/main" id="{804596BF-90E7-414A-8C24-A30859F6921D}"/>
              </a:ext>
            </a:extLst>
          </p:cNvPr>
          <p:cNvSpPr/>
          <p:nvPr/>
        </p:nvSpPr>
        <p:spPr bwMode="auto">
          <a:xfrm>
            <a:off x="7445829" y="1834989"/>
            <a:ext cx="4656302" cy="3954544"/>
          </a:xfrm>
          <a:prstGeom prst="rect">
            <a:avLst/>
          </a:prstGeom>
        </p:spPr>
        <p:txBody>
          <a:bodyPr wrap="square">
            <a:spAutoFit/>
          </a:bodyPr>
          <a:lstStyle/>
          <a:p>
            <a:r>
              <a:rPr lang="fr-FR" sz="2400" b="1" dirty="0">
                <a:latin typeface="Marianne" panose="02000000000000000000" pitchFamily="50" charset="0"/>
              </a:rPr>
              <a:t>REX et consultations</a:t>
            </a:r>
          </a:p>
          <a:p>
            <a:endParaRPr lang="fr-FR" sz="400" b="1" dirty="0">
              <a:solidFill>
                <a:schemeClr val="accent1"/>
              </a:solidFill>
              <a:latin typeface="Marianne" panose="02000000000000000000" pitchFamily="50" charset="0"/>
            </a:endParaRPr>
          </a:p>
          <a:p>
            <a:pPr marL="342900" indent="-342900">
              <a:spcBef>
                <a:spcPts val="600"/>
              </a:spcBef>
              <a:buFont typeface="Arial" panose="020B0604020202020204" pitchFamily="34" charset="0"/>
              <a:buChar char="•"/>
            </a:pPr>
            <a:r>
              <a:rPr lang="fr-FR" sz="2400" dirty="0">
                <a:latin typeface="Marianne" panose="02000000000000000000" pitchFamily="50" charset="0"/>
              </a:rPr>
              <a:t>Non prise en compte des aléas techniques, au-delà des périodes de sécheresse</a:t>
            </a:r>
          </a:p>
          <a:p>
            <a:pPr marL="342900" indent="-342900">
              <a:spcBef>
                <a:spcPts val="1200"/>
              </a:spcBef>
              <a:buFont typeface="Arial" panose="020B0604020202020204" pitchFamily="34" charset="0"/>
              <a:buChar char="•"/>
            </a:pPr>
            <a:r>
              <a:rPr lang="fr-FR" sz="2400" dirty="0">
                <a:latin typeface="Marianne" panose="02000000000000000000" pitchFamily="50" charset="0"/>
              </a:rPr>
              <a:t>Difficulté d’appréciation et de vérification des volumes « incompressibles »</a:t>
            </a:r>
          </a:p>
          <a:p>
            <a:pPr marL="285750" indent="-285750">
              <a:buFontTx/>
              <a:buChar char="-"/>
            </a:pPr>
            <a:endParaRPr lang="fr-FR" sz="2000" dirty="0">
              <a:latin typeface="Marianne" panose="02000000000000000000" pitchFamily="50" charset="0"/>
            </a:endParaRPr>
          </a:p>
          <a:p>
            <a:pPr marL="285750" indent="-285750">
              <a:buFontTx/>
              <a:buChar char="-"/>
            </a:pPr>
            <a:endParaRPr lang="fr-FR" sz="2000" dirty="0">
              <a:latin typeface="Marianne" panose="02000000000000000000" pitchFamily="50" charset="0"/>
            </a:endParaRPr>
          </a:p>
          <a:p>
            <a:pPr>
              <a:lnSpc>
                <a:spcPct val="150000"/>
              </a:lnSpc>
            </a:pPr>
            <a:endParaRPr lang="fr-FR" dirty="0">
              <a:latin typeface="Marianne" panose="02000000000000000000" pitchFamily="50" charset="0"/>
            </a:endParaRPr>
          </a:p>
        </p:txBody>
      </p:sp>
      <p:sp>
        <p:nvSpPr>
          <p:cNvPr id="9" name="ZoneTexte 8">
            <a:extLst>
              <a:ext uri="{FF2B5EF4-FFF2-40B4-BE49-F238E27FC236}">
                <a16:creationId xmlns:a16="http://schemas.microsoft.com/office/drawing/2014/main" id="{5194B837-BF62-4925-AF14-98CE8ED3BA8F}"/>
              </a:ext>
            </a:extLst>
          </p:cNvPr>
          <p:cNvSpPr txBox="1"/>
          <p:nvPr/>
        </p:nvSpPr>
        <p:spPr bwMode="auto">
          <a:xfrm>
            <a:off x="375496" y="1215932"/>
            <a:ext cx="115307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solidFill>
                <a:effectLst/>
                <a:uLnTx/>
                <a:uFillTx/>
                <a:latin typeface="Marianne" panose="02000000000000000000" pitchFamily="50" charset="0"/>
                <a:ea typeface="+mn-ea"/>
                <a:cs typeface="+mn-cs"/>
              </a:rPr>
              <a:t>Article 2 – Volume de référence</a:t>
            </a:r>
          </a:p>
        </p:txBody>
      </p:sp>
      <p:sp>
        <p:nvSpPr>
          <p:cNvPr id="10" name="Titre 9">
            <a:extLst>
              <a:ext uri="{FF2B5EF4-FFF2-40B4-BE49-F238E27FC236}">
                <a16:creationId xmlns:a16="http://schemas.microsoft.com/office/drawing/2014/main" id="{833E8698-1B46-4647-B863-0B3AABA87E28}"/>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Tree>
    <p:extLst>
      <p:ext uri="{BB962C8B-B14F-4D97-AF65-F5344CB8AC3E}">
        <p14:creationId xmlns:p14="http://schemas.microsoft.com/office/powerpoint/2010/main" val="1822842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75496" y="1756033"/>
            <a:ext cx="5016213" cy="4623958"/>
          </a:xfrm>
          <a:prstGeom prst="rect">
            <a:avLst/>
          </a:prstGeom>
        </p:spPr>
        <p:txBody>
          <a:bodyPr wrap="square">
            <a:spAutoFit/>
          </a:bodyPr>
          <a:lstStyle/>
          <a:p>
            <a:pPr algn="just"/>
            <a:endParaRPr lang="fr-FR" sz="400" b="1" dirty="0">
              <a:solidFill>
                <a:schemeClr val="accent1"/>
              </a:solidFill>
              <a:latin typeface="Marianne" panose="02000000000000000000" pitchFamily="50" charset="0"/>
            </a:endParaRPr>
          </a:p>
          <a:p>
            <a:pPr algn="just">
              <a:spcAft>
                <a:spcPts val="600"/>
              </a:spcAft>
            </a:pPr>
            <a:r>
              <a:rPr lang="fr-FR" sz="2400" b="1" dirty="0">
                <a:latin typeface="Marianne" panose="02000000000000000000" pitchFamily="50" charset="0"/>
              </a:rPr>
              <a:t>Modifications</a:t>
            </a:r>
          </a:p>
          <a:p>
            <a:pPr marL="342900" indent="-342900" algn="just">
              <a:spcAft>
                <a:spcPts val="600"/>
              </a:spcAft>
              <a:buFont typeface="Arial" panose="020B0604020202020204" pitchFamily="34" charset="0"/>
              <a:buChar char="•"/>
            </a:pPr>
            <a:r>
              <a:rPr lang="fr-FR" sz="2000" dirty="0">
                <a:latin typeface="Marianne" panose="02000000000000000000" pitchFamily="50" charset="0"/>
              </a:rPr>
              <a:t>élargissement de la définition du </a:t>
            </a:r>
            <a:r>
              <a:rPr lang="fr-FR" sz="2000" dirty="0" err="1">
                <a:latin typeface="Marianne" panose="02000000000000000000" pitchFamily="50" charset="0"/>
              </a:rPr>
              <a:t>Vref</a:t>
            </a:r>
            <a:r>
              <a:rPr lang="fr-FR" sz="2000" dirty="0">
                <a:latin typeface="Marianne" panose="02000000000000000000" pitchFamily="50" charset="0"/>
              </a:rPr>
              <a:t> à la « </a:t>
            </a:r>
            <a:r>
              <a:rPr lang="fr-FR" sz="2000" b="1" dirty="0">
                <a:latin typeface="Marianne" panose="02000000000000000000" pitchFamily="50" charset="0"/>
              </a:rPr>
              <a:t>période normale d’activité </a:t>
            </a:r>
            <a:r>
              <a:rPr lang="fr-FR" sz="2000" dirty="0">
                <a:latin typeface="Marianne" panose="02000000000000000000" pitchFamily="50" charset="0"/>
              </a:rPr>
              <a:t>» </a:t>
            </a:r>
          </a:p>
          <a:p>
            <a:pPr marL="342900" indent="-342900" algn="just">
              <a:spcAft>
                <a:spcPts val="1800"/>
              </a:spcAft>
              <a:buFont typeface="Wingdings" panose="05000000000000000000" pitchFamily="2" charset="2"/>
              <a:buChar char="à"/>
            </a:pPr>
            <a:r>
              <a:rPr lang="fr-FR" sz="2000" dirty="0">
                <a:latin typeface="Marianne" panose="02000000000000000000" pitchFamily="50" charset="0"/>
                <a:sym typeface="Wingdings" panose="05000000000000000000" pitchFamily="2" charset="2"/>
              </a:rPr>
              <a:t>hors période de sécheresse / aléas technique impactant l’activité / jours de fermeture du site…</a:t>
            </a:r>
          </a:p>
          <a:p>
            <a:pPr marL="342900" indent="-342900" algn="just">
              <a:lnSpc>
                <a:spcPts val="2100"/>
              </a:lnSpc>
              <a:buFont typeface="Arial" panose="020B0604020202020204" pitchFamily="34" charset="0"/>
              <a:buChar char="•"/>
            </a:pPr>
            <a:r>
              <a:rPr lang="fr-FR" sz="2000" dirty="0">
                <a:latin typeface="Marianne" panose="02000000000000000000" pitchFamily="50" charset="0"/>
                <a:sym typeface="Wingdings" panose="05000000000000000000" pitchFamily="2" charset="2"/>
              </a:rPr>
              <a:t>Introduction d’une </a:t>
            </a:r>
            <a:r>
              <a:rPr lang="fr-FR" sz="2000" b="1" dirty="0">
                <a:latin typeface="Marianne" panose="02000000000000000000" pitchFamily="50" charset="0"/>
                <a:sym typeface="Wingdings" panose="05000000000000000000" pitchFamily="2" charset="2"/>
              </a:rPr>
              <a:t>valeur forfaitaire de 5%</a:t>
            </a:r>
            <a:r>
              <a:rPr lang="fr-FR" sz="2000" dirty="0">
                <a:latin typeface="Marianne" panose="02000000000000000000" pitchFamily="50" charset="0"/>
                <a:sym typeface="Wingdings" panose="05000000000000000000" pitchFamily="2" charset="2"/>
              </a:rPr>
              <a:t> du </a:t>
            </a:r>
            <a:r>
              <a:rPr lang="fr-FR" sz="2000" dirty="0" err="1">
                <a:latin typeface="Marianne" panose="02000000000000000000" pitchFamily="50" charset="0"/>
                <a:sym typeface="Wingdings" panose="05000000000000000000" pitchFamily="2" charset="2"/>
              </a:rPr>
              <a:t>Vref</a:t>
            </a:r>
            <a:r>
              <a:rPr lang="fr-FR" sz="2000" dirty="0">
                <a:latin typeface="Marianne" panose="02000000000000000000" pitchFamily="50" charset="0"/>
                <a:sym typeface="Wingdings" panose="05000000000000000000" pitchFamily="2" charset="2"/>
              </a:rPr>
              <a:t> à déduire</a:t>
            </a:r>
          </a:p>
          <a:p>
            <a:pPr marL="342900" indent="-342900" algn="just">
              <a:lnSpc>
                <a:spcPts val="2100"/>
              </a:lnSpc>
              <a:buFont typeface="Wingdings" panose="05000000000000000000" pitchFamily="2" charset="2"/>
              <a:buChar char="à"/>
            </a:pPr>
            <a:r>
              <a:rPr lang="fr-FR" sz="2000" b="1" dirty="0">
                <a:solidFill>
                  <a:schemeClr val="accent5">
                    <a:lumMod val="75000"/>
                  </a:schemeClr>
                </a:solidFill>
                <a:latin typeface="Marianne" panose="02000000000000000000" pitchFamily="50" charset="0"/>
                <a:sym typeface="Wingdings" panose="05000000000000000000" pitchFamily="2" charset="2"/>
              </a:rPr>
              <a:t>« volumes incompressibles »</a:t>
            </a:r>
          </a:p>
          <a:p>
            <a:pPr marL="342900" indent="-342900" algn="just">
              <a:lnSpc>
                <a:spcPts val="2100"/>
              </a:lnSpc>
              <a:spcBef>
                <a:spcPts val="1200"/>
              </a:spcBef>
              <a:buFont typeface="Arial" panose="020B0604020202020204" pitchFamily="34" charset="0"/>
              <a:buChar char="•"/>
            </a:pPr>
            <a:r>
              <a:rPr lang="fr-FR" sz="2000" dirty="0">
                <a:latin typeface="Marianne" panose="02000000000000000000" pitchFamily="50" charset="0"/>
                <a:sym typeface="Wingdings" panose="05000000000000000000" pitchFamily="2" charset="2"/>
              </a:rPr>
              <a:t>déduction des volumes d’eaux d’exhaure du </a:t>
            </a:r>
            <a:r>
              <a:rPr lang="fr-FR" sz="2000" dirty="0" err="1">
                <a:latin typeface="Marianne" panose="02000000000000000000" pitchFamily="50" charset="0"/>
                <a:sym typeface="Wingdings" panose="05000000000000000000" pitchFamily="2" charset="2"/>
              </a:rPr>
              <a:t>Vref</a:t>
            </a:r>
            <a:endParaRPr lang="fr-FR" sz="2000" dirty="0">
              <a:latin typeface="Marianne" panose="02000000000000000000" pitchFamily="50" charset="0"/>
              <a:sym typeface="Wingdings" panose="05000000000000000000" pitchFamily="2" charset="2"/>
            </a:endParaRPr>
          </a:p>
          <a:p>
            <a:pPr algn="just">
              <a:lnSpc>
                <a:spcPct val="150000"/>
              </a:lnSpc>
            </a:pPr>
            <a:endParaRPr lang="fr-FR" dirty="0">
              <a:latin typeface="Marianne" panose="02000000000000000000" pitchFamily="50" charset="0"/>
            </a:endParaRPr>
          </a:p>
        </p:txBody>
      </p:sp>
      <p:sp>
        <p:nvSpPr>
          <p:cNvPr id="6" name="Titre 9">
            <a:extLst>
              <a:ext uri="{FF2B5EF4-FFF2-40B4-BE49-F238E27FC236}">
                <a16:creationId xmlns:a16="http://schemas.microsoft.com/office/drawing/2014/main" id="{38792A02-D852-4E03-BBD5-1AEF7F01BF0B}"/>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
        <p:nvSpPr>
          <p:cNvPr id="7" name="ZoneTexte 6">
            <a:extLst>
              <a:ext uri="{FF2B5EF4-FFF2-40B4-BE49-F238E27FC236}">
                <a16:creationId xmlns:a16="http://schemas.microsoft.com/office/drawing/2014/main" id="{B4379A05-ADBA-4633-9AD0-008A01A08245}"/>
              </a:ext>
            </a:extLst>
          </p:cNvPr>
          <p:cNvSpPr txBox="1"/>
          <p:nvPr/>
        </p:nvSpPr>
        <p:spPr>
          <a:xfrm>
            <a:off x="5522258" y="1826699"/>
            <a:ext cx="6441652" cy="4478149"/>
          </a:xfrm>
          <a:prstGeom prst="rect">
            <a:avLst/>
          </a:prstGeom>
          <a:noFill/>
        </p:spPr>
        <p:txBody>
          <a:bodyPr wrap="square" rtlCol="0">
            <a:spAutoFit/>
          </a:bodyPr>
          <a:lstStyle/>
          <a:p>
            <a:pPr marL="0" marR="0" lvl="0" indent="0" algn="just" defTabSz="914400" rtl="0" eaLnBrk="1" fontAlgn="auto" latinLnBrk="0" hangingPunct="1">
              <a:lnSpc>
                <a:spcPts val="21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Dans le texte </a:t>
            </a:r>
          </a:p>
          <a:p>
            <a:pPr marL="0" marR="0" lvl="0" indent="0" algn="just" defTabSz="914400" rtl="0" eaLnBrk="1" fontAlgn="auto" latinLnBrk="0" hangingPunct="1">
              <a:lnSpc>
                <a:spcPts val="2100"/>
              </a:lnSpc>
              <a:spcBef>
                <a:spcPts val="0"/>
              </a:spcBef>
              <a:spcAft>
                <a:spcPts val="0"/>
              </a:spcAft>
              <a:buClrTx/>
              <a:buSzTx/>
              <a:buFontTx/>
              <a:buNone/>
              <a:tabLst/>
              <a:defRPr/>
            </a:pP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t>
            </a:r>
            <a:r>
              <a:rPr kumimoji="0" lang="fr-FR" sz="1600"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II. - Le volume de référence auquel les réductions prévues au I sont appliquées est le prélèvement d’eau moyen journalier. Il correspond, </a:t>
            </a:r>
            <a:r>
              <a:rPr kumimoji="0" lang="fr-FR" sz="1600" b="1" i="1" u="none" strike="noStrike" kern="1200" cap="none" spc="0" normalizeH="0" baseline="0" noProof="0" dirty="0">
                <a:ln>
                  <a:noFill/>
                </a:ln>
                <a:solidFill>
                  <a:srgbClr val="C00000"/>
                </a:solidFill>
                <a:effectLst/>
                <a:highlight>
                  <a:srgbClr val="FFFF00"/>
                </a:highlight>
                <a:uLnTx/>
                <a:uFillTx/>
                <a:latin typeface="Marianne" panose="02000000000000000000" pitchFamily="50" charset="0"/>
                <a:ea typeface="+mn-ea"/>
                <a:cs typeface="+mn-cs"/>
              </a:rPr>
              <a:t>pour chaque milieu de prélèvement,</a:t>
            </a:r>
            <a:r>
              <a:rPr kumimoji="0" lang="fr-FR" sz="1600"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t>
            </a:r>
            <a:r>
              <a:rPr kumimoji="0" lang="fr-FR" sz="1600" b="1" i="1" u="none" strike="noStrike" kern="1200" cap="none" spc="0" normalizeH="0" baseline="0" noProof="0" dirty="0">
                <a:ln>
                  <a:noFill/>
                </a:ln>
                <a:solidFill>
                  <a:srgbClr val="C00000"/>
                </a:solidFill>
                <a:effectLst/>
                <a:uLnTx/>
                <a:uFillTx/>
                <a:latin typeface="Marianne" panose="02000000000000000000" pitchFamily="50" charset="0"/>
                <a:ea typeface="+mn-ea"/>
                <a:cs typeface="+mn-cs"/>
              </a:rPr>
              <a:t>en période normale d’activité et hors période de sécheresse,</a:t>
            </a:r>
            <a:r>
              <a:rPr kumimoji="0" lang="fr-FR" sz="1600"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au maximum entre la moyenne des volumes journaliers prélevés calculés sur l’année civile précédente et la moyenne des volumes journaliers prélevés calculés sur le trimestre civil correspondant de l’année précédente. </a:t>
            </a:r>
            <a:r>
              <a:rPr kumimoji="0" lang="fr-FR" sz="1600" b="1" i="1" u="none" strike="noStrike" kern="1200" cap="none" spc="0" normalizeH="0" baseline="0" noProof="0" dirty="0">
                <a:ln>
                  <a:noFill/>
                </a:ln>
                <a:solidFill>
                  <a:srgbClr val="C00000"/>
                </a:solidFill>
                <a:effectLst/>
                <a:uLnTx/>
                <a:uFillTx/>
                <a:latin typeface="Marianne" panose="02000000000000000000" pitchFamily="50" charset="0"/>
                <a:ea typeface="+mn-ea"/>
                <a:cs typeface="+mn-cs"/>
              </a:rPr>
              <a:t>Une valeur forfaitaire de 5 % est déduite de ce volume de référence, correspondant aux usages nécessaires à la sécurité des installations et à la protection de l’environnement. La déduction d’un volume supérieur, dûment justifié, peut être réalisée par l’exploitant.</a:t>
            </a:r>
            <a:r>
              <a:rPr kumimoji="0" lang="fr-FR" sz="1600"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 </a:t>
            </a:r>
          </a:p>
          <a:p>
            <a:pPr marL="0" marR="0" lvl="0" indent="0" algn="just" defTabSz="914400" rtl="0" eaLnBrk="1" fontAlgn="auto" latinLnBrk="0" hangingPunct="1">
              <a:lnSpc>
                <a:spcPts val="2100"/>
              </a:lnSpc>
              <a:spcBef>
                <a:spcPts val="0"/>
              </a:spcBef>
              <a:spcAft>
                <a:spcPts val="0"/>
              </a:spcAft>
              <a:buClrTx/>
              <a:buSzTx/>
              <a:buFontTx/>
              <a:buNone/>
              <a:tabLst/>
              <a:defRPr/>
            </a:pPr>
            <a:r>
              <a:rPr kumimoji="0" lang="fr-FR" sz="1600" b="1" i="1" u="none" strike="noStrike" kern="1200" cap="none" spc="0" normalizeH="0" baseline="0" noProof="0" dirty="0">
                <a:ln>
                  <a:noFill/>
                </a:ln>
                <a:solidFill>
                  <a:srgbClr val="C00000"/>
                </a:solidFill>
                <a:effectLst/>
                <a:uLnTx/>
                <a:uFillTx/>
                <a:latin typeface="Marianne" panose="02000000000000000000" pitchFamily="50" charset="0"/>
                <a:ea typeface="+mn-ea"/>
                <a:cs typeface="+mn-cs"/>
              </a:rPr>
              <a:t>Les volumes d’eaux d’exhaure ne sont pas concernés par le précédent alinéa et peuvent être déduits du volume de référence</a:t>
            </a:r>
            <a:r>
              <a:rPr kumimoji="0" lang="fr-FR" sz="1600"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t>
            </a:r>
          </a:p>
        </p:txBody>
      </p:sp>
      <p:sp>
        <p:nvSpPr>
          <p:cNvPr id="9" name="ZoneTexte 8">
            <a:extLst>
              <a:ext uri="{FF2B5EF4-FFF2-40B4-BE49-F238E27FC236}">
                <a16:creationId xmlns:a16="http://schemas.microsoft.com/office/drawing/2014/main" id="{A5152141-2716-4BC7-BBDB-6D0C7B67F5B5}"/>
              </a:ext>
            </a:extLst>
          </p:cNvPr>
          <p:cNvSpPr txBox="1"/>
          <p:nvPr/>
        </p:nvSpPr>
        <p:spPr>
          <a:xfrm>
            <a:off x="375496" y="1215932"/>
            <a:ext cx="115307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solidFill>
                <a:effectLst/>
                <a:uLnTx/>
                <a:uFillTx/>
                <a:latin typeface="Marianne" panose="02000000000000000000" pitchFamily="50" charset="0"/>
                <a:ea typeface="+mn-ea"/>
                <a:cs typeface="+mn-cs"/>
              </a:rPr>
              <a:t>Article 2 – Volume de référence</a:t>
            </a:r>
          </a:p>
        </p:txBody>
      </p:sp>
      <p:sp>
        <p:nvSpPr>
          <p:cNvPr id="10" name="Rectangle : coins arrondis 9">
            <a:extLst>
              <a:ext uri="{FF2B5EF4-FFF2-40B4-BE49-F238E27FC236}">
                <a16:creationId xmlns:a16="http://schemas.microsoft.com/office/drawing/2014/main" id="{C81DCDC2-FF39-450C-8D2E-6FD7C2CE9E85}"/>
              </a:ext>
            </a:extLst>
          </p:cNvPr>
          <p:cNvSpPr/>
          <p:nvPr/>
        </p:nvSpPr>
        <p:spPr bwMode="auto">
          <a:xfrm>
            <a:off x="8188698" y="1532055"/>
            <a:ext cx="3587003" cy="5338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Marianne" panose="02000000000000000000" pitchFamily="50" charset="0"/>
                <a:cs typeface="Times New Roman" panose="02020603050405020304" pitchFamily="18" charset="0"/>
              </a:rPr>
              <a:t>« </a:t>
            </a:r>
            <a:r>
              <a:rPr lang="fr-FR" sz="1600" dirty="0">
                <a:solidFill>
                  <a:srgbClr val="EA0000"/>
                </a:solidFill>
                <a:highlight>
                  <a:srgbClr val="FFFF00"/>
                </a:highlight>
                <a:latin typeface="Marianne" panose="02000000000000000000" pitchFamily="50" charset="0"/>
                <a:cs typeface="Times New Roman" panose="02020603050405020304" pitchFamily="18" charset="0"/>
              </a:rPr>
              <a:t>…</a:t>
            </a:r>
            <a:r>
              <a:rPr lang="fr-FR" sz="1600" dirty="0">
                <a:solidFill>
                  <a:schemeClr val="tx1"/>
                </a:solidFill>
                <a:latin typeface="Marianne" panose="02000000000000000000" pitchFamily="50" charset="0"/>
                <a:cs typeface="Times New Roman" panose="02020603050405020304" pitchFamily="18" charset="0"/>
              </a:rPr>
              <a:t> » </a:t>
            </a:r>
            <a:r>
              <a:rPr lang="fr-FR" sz="1400" dirty="0">
                <a:solidFill>
                  <a:schemeClr val="tx1"/>
                </a:solidFill>
                <a:latin typeface="Marianne" panose="02000000000000000000" pitchFamily="50" charset="0"/>
                <a:cs typeface="Times New Roman" panose="02020603050405020304" pitchFamily="18" charset="0"/>
                <a:sym typeface="Wingdings" panose="05000000000000000000" pitchFamily="2" charset="2"/>
              </a:rPr>
              <a:t></a:t>
            </a:r>
            <a:r>
              <a:rPr lang="fr-FR" sz="1400" dirty="0">
                <a:solidFill>
                  <a:schemeClr val="tx1"/>
                </a:solidFill>
                <a:latin typeface="Marianne" panose="02000000000000000000" pitchFamily="50" charset="0"/>
                <a:cs typeface="Times New Roman" panose="02020603050405020304" pitchFamily="18" charset="0"/>
              </a:rPr>
              <a:t> </a:t>
            </a:r>
            <a:r>
              <a:rPr lang="fr-FR" sz="1400" i="1" dirty="0">
                <a:solidFill>
                  <a:schemeClr val="tx1"/>
                </a:solidFill>
                <a:latin typeface="Marianne" panose="02000000000000000000" pitchFamily="50" charset="0"/>
              </a:rPr>
              <a:t>évolution par rapport à la version diffusée aux membres du CSPRT</a:t>
            </a:r>
          </a:p>
        </p:txBody>
      </p:sp>
    </p:spTree>
    <p:extLst>
      <p:ext uri="{BB962C8B-B14F-4D97-AF65-F5344CB8AC3E}">
        <p14:creationId xmlns:p14="http://schemas.microsoft.com/office/powerpoint/2010/main" val="389670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dirty="0"/>
          </a:p>
        </p:txBody>
      </p:sp>
      <p:sp>
        <p:nvSpPr>
          <p:cNvPr id="13" name="ZoneTexte 24">
            <a:extLst>
              <a:ext uri="{FF2B5EF4-FFF2-40B4-BE49-F238E27FC236}">
                <a16:creationId xmlns:a16="http://schemas.microsoft.com/office/drawing/2014/main" id="{D9978127-6111-4504-9629-57A21C0F6249}"/>
              </a:ext>
            </a:extLst>
          </p:cNvPr>
          <p:cNvSpPr txBox="1"/>
          <p:nvPr/>
        </p:nvSpPr>
        <p:spPr bwMode="auto">
          <a:xfrm>
            <a:off x="646220" y="3190304"/>
            <a:ext cx="10899560" cy="3027358"/>
          </a:xfrm>
          <a:prstGeom prst="rect">
            <a:avLst/>
          </a:prstGeom>
          <a:noFill/>
        </p:spPr>
        <p:txBody>
          <a:bodyPr wrap="square" lIns="0" tIns="36000" rIns="0" bIns="3600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a:buFont typeface="Wingdings" panose="05000000000000000000" pitchFamily="2" charset="2"/>
              <a:buChar char="à"/>
            </a:pPr>
            <a:r>
              <a:rPr lang="fr-FR" sz="2200" b="1" dirty="0" err="1">
                <a:solidFill>
                  <a:srgbClr val="1088E2"/>
                </a:solidFill>
                <a:latin typeface="Marianne" panose="02000000000000000000" pitchFamily="50" charset="0"/>
              </a:rPr>
              <a:t>Vref</a:t>
            </a:r>
            <a:r>
              <a:rPr lang="fr-FR" sz="2200" b="1" dirty="0">
                <a:solidFill>
                  <a:srgbClr val="1088E2"/>
                </a:solidFill>
                <a:latin typeface="Marianne" panose="02000000000000000000" pitchFamily="50" charset="0"/>
              </a:rPr>
              <a:t> (eau potable) </a:t>
            </a:r>
            <a:r>
              <a:rPr lang="fr-FR" sz="2200" dirty="0">
                <a:latin typeface="Marianne" panose="02000000000000000000" pitchFamily="50" charset="0"/>
              </a:rPr>
              <a:t>= 10*(1-0,05) = </a:t>
            </a:r>
            <a:r>
              <a:rPr lang="fr-FR" sz="2200" b="1" dirty="0">
                <a:solidFill>
                  <a:srgbClr val="1088E2"/>
                </a:solidFill>
                <a:latin typeface="Marianne" panose="02000000000000000000" pitchFamily="50" charset="0"/>
              </a:rPr>
              <a:t>9,5 m</a:t>
            </a:r>
            <a:r>
              <a:rPr lang="fr-FR" sz="2200" b="1" baseline="30000" dirty="0">
                <a:solidFill>
                  <a:srgbClr val="1088E2"/>
                </a:solidFill>
                <a:latin typeface="Marianne" panose="02000000000000000000" pitchFamily="50" charset="0"/>
              </a:rPr>
              <a:t>3</a:t>
            </a:r>
            <a:r>
              <a:rPr lang="fr-FR" sz="2200" b="1" dirty="0">
                <a:solidFill>
                  <a:srgbClr val="1088E2"/>
                </a:solidFill>
                <a:latin typeface="Marianne" panose="02000000000000000000" pitchFamily="50" charset="0"/>
              </a:rPr>
              <a:t>/jour</a:t>
            </a:r>
          </a:p>
          <a:p>
            <a:pPr marL="342900" indent="-342900" algn="ctr">
              <a:buFont typeface="Wingdings" panose="05000000000000000000" pitchFamily="2" charset="2"/>
              <a:buChar char="à"/>
            </a:pPr>
            <a:r>
              <a:rPr lang="fr-FR" sz="2200" b="1" dirty="0" err="1">
                <a:solidFill>
                  <a:srgbClr val="00D0E6"/>
                </a:solidFill>
                <a:latin typeface="Marianne" panose="02000000000000000000" pitchFamily="50" charset="0"/>
              </a:rPr>
              <a:t>Vref</a:t>
            </a:r>
            <a:r>
              <a:rPr lang="fr-FR" sz="2200" b="1" dirty="0">
                <a:solidFill>
                  <a:srgbClr val="00D0E6"/>
                </a:solidFill>
                <a:latin typeface="Marianne" panose="02000000000000000000" pitchFamily="50" charset="0"/>
              </a:rPr>
              <a:t> (eaux superficielles) </a:t>
            </a:r>
            <a:r>
              <a:rPr lang="fr-FR" sz="2200" dirty="0">
                <a:latin typeface="Marianne" panose="02000000000000000000" pitchFamily="50" charset="0"/>
              </a:rPr>
              <a:t>= 90*(1-0,05) = </a:t>
            </a:r>
            <a:r>
              <a:rPr lang="fr-FR" sz="2200" b="1" dirty="0">
                <a:solidFill>
                  <a:srgbClr val="00D0E6"/>
                </a:solidFill>
                <a:latin typeface="Marianne" panose="02000000000000000000" pitchFamily="50" charset="0"/>
              </a:rPr>
              <a:t>85,5 m</a:t>
            </a:r>
            <a:r>
              <a:rPr lang="fr-FR" sz="2200" b="1" baseline="30000" dirty="0">
                <a:solidFill>
                  <a:srgbClr val="00D0E6"/>
                </a:solidFill>
                <a:latin typeface="Marianne" panose="02000000000000000000" pitchFamily="50" charset="0"/>
              </a:rPr>
              <a:t>3</a:t>
            </a:r>
            <a:r>
              <a:rPr lang="fr-FR" sz="2200" b="1" dirty="0">
                <a:solidFill>
                  <a:srgbClr val="00D0E6"/>
                </a:solidFill>
                <a:latin typeface="Marianne" panose="02000000000000000000" pitchFamily="50" charset="0"/>
              </a:rPr>
              <a:t>/jour</a:t>
            </a:r>
          </a:p>
          <a:p>
            <a:pPr algn="just">
              <a:spcBef>
                <a:spcPts val="1200"/>
              </a:spcBef>
            </a:pPr>
            <a:r>
              <a:rPr lang="fr-FR" sz="2200" dirty="0">
                <a:latin typeface="Marianne" panose="02000000000000000000" pitchFamily="50" charset="0"/>
                <a:sym typeface="Wingdings" panose="05000000000000000000" pitchFamily="2" charset="2"/>
              </a:rPr>
              <a:t>Le niveau de </a:t>
            </a:r>
            <a:r>
              <a:rPr lang="fr-FR" sz="2200" b="1" dirty="0">
                <a:solidFill>
                  <a:srgbClr val="C00000"/>
                </a:solidFill>
                <a:latin typeface="Marianne" panose="02000000000000000000" pitchFamily="50" charset="0"/>
                <a:sym typeface="Wingdings" panose="05000000000000000000" pitchFamily="2" charset="2"/>
              </a:rPr>
              <a:t>crise </a:t>
            </a:r>
            <a:r>
              <a:rPr lang="fr-FR" sz="2200" dirty="0">
                <a:latin typeface="Marianne" panose="02000000000000000000" pitchFamily="50" charset="0"/>
                <a:sym typeface="Wingdings" panose="05000000000000000000" pitchFamily="2" charset="2"/>
              </a:rPr>
              <a:t>est déclenché pour </a:t>
            </a:r>
            <a:r>
              <a:rPr lang="fr-FR" sz="2200" b="1" dirty="0">
                <a:solidFill>
                  <a:srgbClr val="1088E2"/>
                </a:solidFill>
                <a:latin typeface="Marianne" panose="02000000000000000000" pitchFamily="50" charset="0"/>
                <a:sym typeface="Wingdings" panose="05000000000000000000" pitchFamily="2" charset="2"/>
              </a:rPr>
              <a:t>l’eau potable</a:t>
            </a:r>
          </a:p>
          <a:p>
            <a:pPr algn="just"/>
            <a:r>
              <a:rPr lang="fr-FR" sz="2200" dirty="0">
                <a:latin typeface="Marianne" panose="02000000000000000000" pitchFamily="50" charset="0"/>
                <a:sym typeface="Wingdings" panose="05000000000000000000" pitchFamily="2" charset="2"/>
              </a:rPr>
              <a:t>Le niveau d’</a:t>
            </a:r>
            <a:r>
              <a:rPr lang="fr-FR" sz="2200" b="1" dirty="0">
                <a:solidFill>
                  <a:schemeClr val="accent2"/>
                </a:solidFill>
                <a:latin typeface="Marianne" panose="02000000000000000000" pitchFamily="50" charset="0"/>
                <a:sym typeface="Wingdings" panose="05000000000000000000" pitchFamily="2" charset="2"/>
              </a:rPr>
              <a:t>alerte renforcée </a:t>
            </a:r>
            <a:r>
              <a:rPr lang="fr-FR" sz="2200" dirty="0">
                <a:latin typeface="Marianne" panose="02000000000000000000" pitchFamily="50" charset="0"/>
                <a:sym typeface="Wingdings" panose="05000000000000000000" pitchFamily="2" charset="2"/>
              </a:rPr>
              <a:t>est déclenchée pour </a:t>
            </a:r>
            <a:r>
              <a:rPr lang="fr-FR" sz="2200" b="1" dirty="0">
                <a:solidFill>
                  <a:srgbClr val="00D0E6"/>
                </a:solidFill>
                <a:latin typeface="Marianne" panose="02000000000000000000" pitchFamily="50" charset="0"/>
                <a:sym typeface="Wingdings" panose="05000000000000000000" pitchFamily="2" charset="2"/>
              </a:rPr>
              <a:t>les eaux superficielles</a:t>
            </a:r>
          </a:p>
          <a:p>
            <a:pPr algn="just">
              <a:spcBef>
                <a:spcPts val="600"/>
              </a:spcBef>
            </a:pPr>
            <a:r>
              <a:rPr lang="fr-FR" sz="2200" b="1" u="sng" dirty="0">
                <a:latin typeface="Marianne" panose="02000000000000000000" pitchFamily="50" charset="0"/>
              </a:rPr>
              <a:t>Réductions</a:t>
            </a:r>
            <a:r>
              <a:rPr lang="fr-FR" sz="2200" u="sng" dirty="0">
                <a:latin typeface="Marianne" panose="02000000000000000000" pitchFamily="50" charset="0"/>
              </a:rPr>
              <a:t> :</a:t>
            </a:r>
            <a:r>
              <a:rPr lang="fr-FR" sz="2200" dirty="0">
                <a:latin typeface="Marianne" panose="02000000000000000000" pitchFamily="50" charset="0"/>
              </a:rPr>
              <a:t> </a:t>
            </a:r>
          </a:p>
          <a:p>
            <a:pPr marL="342900" indent="-342900" algn="ctr">
              <a:buFontTx/>
              <a:buChar char="-"/>
            </a:pPr>
            <a:r>
              <a:rPr lang="fr-FR" sz="2200" dirty="0">
                <a:latin typeface="Marianne" panose="02000000000000000000" pitchFamily="50" charset="0"/>
              </a:rPr>
              <a:t>9,5*0,25 = </a:t>
            </a:r>
            <a:r>
              <a:rPr lang="fr-FR" sz="2200" b="1" dirty="0">
                <a:solidFill>
                  <a:srgbClr val="C00000"/>
                </a:solidFill>
                <a:latin typeface="Marianne" panose="02000000000000000000" pitchFamily="50" charset="0"/>
              </a:rPr>
              <a:t>- 2,4 m</a:t>
            </a:r>
            <a:r>
              <a:rPr lang="fr-FR" sz="2200" b="1" baseline="30000" dirty="0">
                <a:solidFill>
                  <a:srgbClr val="C00000"/>
                </a:solidFill>
                <a:latin typeface="Marianne" panose="02000000000000000000" pitchFamily="50" charset="0"/>
              </a:rPr>
              <a:t>3</a:t>
            </a:r>
            <a:r>
              <a:rPr lang="fr-FR" sz="2200" b="1" dirty="0">
                <a:solidFill>
                  <a:srgbClr val="C00000"/>
                </a:solidFill>
                <a:latin typeface="Marianne" panose="02000000000000000000" pitchFamily="50" charset="0"/>
              </a:rPr>
              <a:t>/jour </a:t>
            </a:r>
            <a:r>
              <a:rPr lang="fr-FR" sz="2200" b="1" dirty="0">
                <a:latin typeface="Marianne" panose="02000000000000000000" pitchFamily="50" charset="0"/>
              </a:rPr>
              <a:t>dans </a:t>
            </a:r>
            <a:r>
              <a:rPr lang="fr-FR" sz="2200" b="1" dirty="0">
                <a:solidFill>
                  <a:srgbClr val="1088E2"/>
                </a:solidFill>
                <a:latin typeface="Marianne" panose="02000000000000000000" pitchFamily="50" charset="0"/>
              </a:rPr>
              <a:t>l’eau potable</a:t>
            </a:r>
          </a:p>
          <a:p>
            <a:pPr algn="ctr"/>
            <a:r>
              <a:rPr lang="fr-FR" sz="2400" b="1" dirty="0">
                <a:latin typeface="Marianne" panose="02000000000000000000" pitchFamily="50" charset="0"/>
              </a:rPr>
              <a:t>et</a:t>
            </a:r>
          </a:p>
          <a:p>
            <a:pPr algn="ctr"/>
            <a:r>
              <a:rPr lang="fr-FR" sz="2200" dirty="0">
                <a:latin typeface="Marianne" panose="02000000000000000000" pitchFamily="50" charset="0"/>
              </a:rPr>
              <a:t>- 85,5*0,10 = </a:t>
            </a:r>
            <a:r>
              <a:rPr lang="fr-FR" sz="2200" b="1" dirty="0">
                <a:solidFill>
                  <a:schemeClr val="accent2"/>
                </a:solidFill>
                <a:latin typeface="Marianne" panose="02000000000000000000" pitchFamily="50" charset="0"/>
              </a:rPr>
              <a:t>- 8,6 m</a:t>
            </a:r>
            <a:r>
              <a:rPr lang="fr-FR" sz="2200" b="1" baseline="30000" dirty="0">
                <a:solidFill>
                  <a:schemeClr val="accent2"/>
                </a:solidFill>
                <a:latin typeface="Marianne" panose="02000000000000000000" pitchFamily="50" charset="0"/>
              </a:rPr>
              <a:t>3</a:t>
            </a:r>
            <a:r>
              <a:rPr lang="fr-FR" sz="2200" b="1" dirty="0">
                <a:solidFill>
                  <a:schemeClr val="accent2"/>
                </a:solidFill>
                <a:latin typeface="Marianne" panose="02000000000000000000" pitchFamily="50" charset="0"/>
              </a:rPr>
              <a:t>/jour </a:t>
            </a:r>
            <a:r>
              <a:rPr lang="fr-FR" sz="2200" b="1" dirty="0">
                <a:latin typeface="Marianne" panose="02000000000000000000" pitchFamily="50" charset="0"/>
              </a:rPr>
              <a:t>dans </a:t>
            </a:r>
            <a:r>
              <a:rPr lang="fr-FR" sz="2200" b="1" dirty="0">
                <a:solidFill>
                  <a:srgbClr val="00D0E6"/>
                </a:solidFill>
                <a:latin typeface="Marianne" panose="02000000000000000000" pitchFamily="50" charset="0"/>
              </a:rPr>
              <a:t>les eaux superficielles</a:t>
            </a:r>
          </a:p>
        </p:txBody>
      </p:sp>
      <p:sp>
        <p:nvSpPr>
          <p:cNvPr id="42" name="Titre 9">
            <a:extLst>
              <a:ext uri="{FF2B5EF4-FFF2-40B4-BE49-F238E27FC236}">
                <a16:creationId xmlns:a16="http://schemas.microsoft.com/office/drawing/2014/main" id="{570372FC-7D7A-4280-B631-08F73623623D}"/>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Exemple d’application : prise en compte des modifications</a:t>
            </a:r>
          </a:p>
        </p:txBody>
      </p:sp>
      <p:grpSp>
        <p:nvGrpSpPr>
          <p:cNvPr id="14" name="Groupe 13">
            <a:extLst>
              <a:ext uri="{FF2B5EF4-FFF2-40B4-BE49-F238E27FC236}">
                <a16:creationId xmlns:a16="http://schemas.microsoft.com/office/drawing/2014/main" id="{A334EF47-14F3-48A3-93E1-DE33EBF90C28}"/>
              </a:ext>
            </a:extLst>
          </p:cNvPr>
          <p:cNvGrpSpPr/>
          <p:nvPr/>
        </p:nvGrpSpPr>
        <p:grpSpPr>
          <a:xfrm>
            <a:off x="1743487" y="1306512"/>
            <a:ext cx="8705025" cy="1766165"/>
            <a:chOff x="1277175" y="1537151"/>
            <a:chExt cx="8705025" cy="1766165"/>
          </a:xfrm>
        </p:grpSpPr>
        <p:sp>
          <p:nvSpPr>
            <p:cNvPr id="15" name="ZoneTexte 12">
              <a:extLst>
                <a:ext uri="{FF2B5EF4-FFF2-40B4-BE49-F238E27FC236}">
                  <a16:creationId xmlns:a16="http://schemas.microsoft.com/office/drawing/2014/main" id="{8A7EF1D1-FF7C-4735-B3A9-37EB5446933E}"/>
                </a:ext>
              </a:extLst>
            </p:cNvPr>
            <p:cNvSpPr txBox="1"/>
            <p:nvPr/>
          </p:nvSpPr>
          <p:spPr bwMode="auto">
            <a:xfrm>
              <a:off x="4864797" y="1573290"/>
              <a:ext cx="5051786" cy="811367"/>
            </a:xfrm>
            <a:prstGeom prst="rect">
              <a:avLst/>
            </a:prstGeom>
            <a:noFill/>
          </p:spPr>
          <p:txBody>
            <a:bodyPr wrap="square" lIns="0" tIns="36000" rIns="0" bIns="3600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a:solidFill>
                    <a:srgbClr val="1088E2"/>
                  </a:solidFill>
                  <a:latin typeface="Marianne" panose="02000000000000000000" pitchFamily="50" charset="0"/>
                </a:rPr>
                <a:t>10 m</a:t>
              </a:r>
              <a:r>
                <a:rPr lang="fr-FR" sz="2400" b="1" baseline="30000" dirty="0">
                  <a:solidFill>
                    <a:srgbClr val="1088E2"/>
                  </a:solidFill>
                  <a:latin typeface="Marianne" panose="02000000000000000000" pitchFamily="50" charset="0"/>
                </a:rPr>
                <a:t>3</a:t>
              </a:r>
              <a:r>
                <a:rPr lang="fr-FR" sz="2400" b="1" dirty="0">
                  <a:solidFill>
                    <a:srgbClr val="1088E2"/>
                  </a:solidFill>
                  <a:latin typeface="Marianne" panose="02000000000000000000" pitchFamily="50" charset="0"/>
                </a:rPr>
                <a:t> / jour </a:t>
              </a:r>
              <a:r>
                <a:rPr lang="fr-FR" sz="2400" dirty="0">
                  <a:latin typeface="Marianne" panose="02000000000000000000" pitchFamily="50" charset="0"/>
                </a:rPr>
                <a:t>dans le réseau d’alimentation en eau potable</a:t>
              </a:r>
            </a:p>
          </p:txBody>
        </p:sp>
        <p:sp>
          <p:nvSpPr>
            <p:cNvPr id="16" name="ZoneTexte 13">
              <a:extLst>
                <a:ext uri="{FF2B5EF4-FFF2-40B4-BE49-F238E27FC236}">
                  <a16:creationId xmlns:a16="http://schemas.microsoft.com/office/drawing/2014/main" id="{2FDC6051-78C4-463C-81F5-AAB7ACA98E30}"/>
                </a:ext>
              </a:extLst>
            </p:cNvPr>
            <p:cNvSpPr txBox="1"/>
            <p:nvPr/>
          </p:nvSpPr>
          <p:spPr bwMode="auto">
            <a:xfrm>
              <a:off x="4930415" y="2403292"/>
              <a:ext cx="5051785" cy="83099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b="1" dirty="0">
                  <a:solidFill>
                    <a:srgbClr val="00D0E6"/>
                  </a:solidFill>
                  <a:latin typeface="Marianne" panose="02000000000000000000" pitchFamily="50" charset="0"/>
                </a:rPr>
                <a:t>90 m</a:t>
              </a:r>
              <a:r>
                <a:rPr lang="fr-FR" sz="2400" b="1" baseline="30000" dirty="0">
                  <a:solidFill>
                    <a:srgbClr val="00D0E6"/>
                  </a:solidFill>
                  <a:latin typeface="Marianne" panose="02000000000000000000" pitchFamily="50" charset="0"/>
                </a:rPr>
                <a:t>3</a:t>
              </a:r>
              <a:r>
                <a:rPr lang="fr-FR" sz="2400" b="1" dirty="0">
                  <a:solidFill>
                    <a:srgbClr val="00D0E6"/>
                  </a:solidFill>
                  <a:latin typeface="Marianne" panose="02000000000000000000" pitchFamily="50" charset="0"/>
                </a:rPr>
                <a:t> / jour </a:t>
              </a:r>
              <a:r>
                <a:rPr lang="fr-FR" sz="2400" dirty="0">
                  <a:latin typeface="Marianne" panose="02000000000000000000" pitchFamily="50" charset="0"/>
                </a:rPr>
                <a:t>dans un cours d’eau </a:t>
              </a:r>
            </a:p>
            <a:p>
              <a:pPr algn="ctr"/>
              <a:r>
                <a:rPr lang="fr-FR" sz="2400" dirty="0">
                  <a:latin typeface="Marianne" panose="02000000000000000000" pitchFamily="50" charset="0"/>
                </a:rPr>
                <a:t>(eaux superficielles)</a:t>
              </a:r>
            </a:p>
          </p:txBody>
        </p:sp>
        <p:grpSp>
          <p:nvGrpSpPr>
            <p:cNvPr id="17" name="Groupe 16">
              <a:extLst>
                <a:ext uri="{FF2B5EF4-FFF2-40B4-BE49-F238E27FC236}">
                  <a16:creationId xmlns:a16="http://schemas.microsoft.com/office/drawing/2014/main" id="{3B8F78A6-C9A8-435D-860F-8A9E1822B9C9}"/>
                </a:ext>
              </a:extLst>
            </p:cNvPr>
            <p:cNvGrpSpPr/>
            <p:nvPr/>
          </p:nvGrpSpPr>
          <p:grpSpPr>
            <a:xfrm>
              <a:off x="1277175" y="1537151"/>
              <a:ext cx="3587622" cy="1766165"/>
              <a:chOff x="7184708" y="1440570"/>
              <a:chExt cx="3587622" cy="1766165"/>
            </a:xfrm>
          </p:grpSpPr>
          <p:pic>
            <p:nvPicPr>
              <p:cNvPr id="18" name="Image 17">
                <a:extLst>
                  <a:ext uri="{FF2B5EF4-FFF2-40B4-BE49-F238E27FC236}">
                    <a16:creationId xmlns:a16="http://schemas.microsoft.com/office/drawing/2014/main" id="{476778BF-3F6A-462B-ABDC-922A407CB497}"/>
                  </a:ext>
                </a:extLst>
              </p:cNvPr>
              <p:cNvPicPr>
                <a:picLocks noChangeAspect="1"/>
              </p:cNvPicPr>
              <p:nvPr/>
            </p:nvPicPr>
            <p:blipFill>
              <a:blip r:embed="rId3"/>
              <a:stretch>
                <a:fillRect/>
              </a:stretch>
            </p:blipFill>
            <p:spPr bwMode="auto">
              <a:xfrm>
                <a:off x="7252324" y="1440570"/>
                <a:ext cx="1041203" cy="926845"/>
              </a:xfrm>
              <a:prstGeom prst="rect">
                <a:avLst/>
              </a:prstGeom>
            </p:spPr>
          </p:pic>
          <p:pic>
            <p:nvPicPr>
              <p:cNvPr id="19" name="Image 18">
                <a:extLst>
                  <a:ext uri="{FF2B5EF4-FFF2-40B4-BE49-F238E27FC236}">
                    <a16:creationId xmlns:a16="http://schemas.microsoft.com/office/drawing/2014/main" id="{D118DFEB-4321-4176-AF50-645BCF26A75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bwMode="auto">
              <a:xfrm>
                <a:off x="7184708" y="2484568"/>
                <a:ext cx="1195656" cy="722167"/>
              </a:xfrm>
              <a:prstGeom prst="rect">
                <a:avLst/>
              </a:prstGeom>
            </p:spPr>
          </p:pic>
          <p:pic>
            <p:nvPicPr>
              <p:cNvPr id="20" name="Image 19">
                <a:extLst>
                  <a:ext uri="{FF2B5EF4-FFF2-40B4-BE49-F238E27FC236}">
                    <a16:creationId xmlns:a16="http://schemas.microsoft.com/office/drawing/2014/main" id="{711EEE79-DD07-4F73-AF63-008D1329150F}"/>
                  </a:ext>
                </a:extLst>
              </p:cNvPr>
              <p:cNvPicPr>
                <a:picLocks noChangeAspect="1"/>
              </p:cNvPicPr>
              <p:nvPr/>
            </p:nvPicPr>
            <p:blipFill>
              <a:blip r:embed="rId6"/>
              <a:stretch>
                <a:fillRect/>
              </a:stretch>
            </p:blipFill>
            <p:spPr bwMode="auto">
              <a:xfrm>
                <a:off x="9192070" y="1602057"/>
                <a:ext cx="1580260" cy="1243595"/>
              </a:xfrm>
              <a:prstGeom prst="rect">
                <a:avLst/>
              </a:prstGeom>
            </p:spPr>
          </p:pic>
          <p:cxnSp>
            <p:nvCxnSpPr>
              <p:cNvPr id="21" name="Connecteur droit avec flèche 20">
                <a:extLst>
                  <a:ext uri="{FF2B5EF4-FFF2-40B4-BE49-F238E27FC236}">
                    <a16:creationId xmlns:a16="http://schemas.microsoft.com/office/drawing/2014/main" id="{3B0A31E4-1CC3-4AFA-8C16-2873C31A2243}"/>
                  </a:ext>
                </a:extLst>
              </p:cNvPr>
              <p:cNvCxnSpPr>
                <a:cxnSpLocks/>
              </p:cNvCxnSpPr>
              <p:nvPr/>
            </p:nvCxnSpPr>
            <p:spPr>
              <a:xfrm>
                <a:off x="8293527" y="1801801"/>
                <a:ext cx="966159" cy="2699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necteur droit avec flèche 21">
                <a:extLst>
                  <a:ext uri="{FF2B5EF4-FFF2-40B4-BE49-F238E27FC236}">
                    <a16:creationId xmlns:a16="http://schemas.microsoft.com/office/drawing/2014/main" id="{0E78C01B-A056-4E9B-AF5E-B919D4B7FF19}"/>
                  </a:ext>
                </a:extLst>
              </p:cNvPr>
              <p:cNvCxnSpPr>
                <a:cxnSpLocks/>
                <a:stCxn id="19" idx="3"/>
              </p:cNvCxnSpPr>
              <p:nvPr/>
            </p:nvCxnSpPr>
            <p:spPr>
              <a:xfrm flipV="1">
                <a:off x="8380364" y="2405343"/>
                <a:ext cx="879322" cy="4403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3486505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custDataLst>
              <p:tags r:id="rId1"/>
            </p:custDataLst>
          </p:nvPr>
        </p:nvSpPr>
        <p:spPr bwMode="auto">
          <a:xfrm>
            <a:off x="437747" y="1483547"/>
            <a:ext cx="6095283" cy="4250743"/>
          </a:xfrm>
        </p:spPr>
        <p:txBody>
          <a:bodyPr>
            <a:noAutofit/>
          </a:bodyPr>
          <a:lstStyle/>
          <a:p>
            <a:pPr marL="0" indent="0">
              <a:buNone/>
              <a:defRPr/>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p:txBody>
      </p:sp>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75496" y="1306866"/>
            <a:ext cx="6697497" cy="5165068"/>
          </a:xfrm>
          <a:prstGeom prst="rect">
            <a:avLst/>
          </a:prstGeom>
        </p:spPr>
        <p:txBody>
          <a:bodyPr wrap="square">
            <a:spAutoFit/>
          </a:bodyPr>
          <a:lstStyle/>
          <a:p>
            <a:pPr algn="just">
              <a:spcBef>
                <a:spcPts val="600"/>
              </a:spcBef>
              <a:spcAft>
                <a:spcPts val="600"/>
              </a:spcAft>
            </a:pPr>
            <a:r>
              <a:rPr lang="fr-FR" sz="2800" b="1" dirty="0">
                <a:solidFill>
                  <a:schemeClr val="accent1"/>
                </a:solidFill>
                <a:latin typeface="Marianne" panose="02000000000000000000" pitchFamily="50" charset="0"/>
              </a:rPr>
              <a:t>Article 2 – Rapportage hebdomadaire</a:t>
            </a:r>
            <a:endParaRPr lang="fr-FR" sz="500" b="1" dirty="0">
              <a:solidFill>
                <a:schemeClr val="accent1"/>
              </a:solidFill>
              <a:latin typeface="Marianne" panose="02000000000000000000" pitchFamily="50" charset="0"/>
            </a:endParaRPr>
          </a:p>
          <a:p>
            <a:pPr indent="-121208" algn="just">
              <a:spcBef>
                <a:spcPts val="600"/>
              </a:spcBef>
              <a:spcAft>
                <a:spcPts val="600"/>
              </a:spcAft>
            </a:pPr>
            <a:r>
              <a:rPr lang="fr-FR" sz="2400" dirty="0">
                <a:latin typeface="Marianne" panose="02000000000000000000" pitchFamily="50" charset="0"/>
              </a:rPr>
              <a:t>Si atteinte du niveau d’</a:t>
            </a:r>
            <a:r>
              <a:rPr lang="fr-FR" sz="2400" b="1" dirty="0">
                <a:solidFill>
                  <a:schemeClr val="accent2"/>
                </a:solidFill>
                <a:latin typeface="Marianne" panose="02000000000000000000" pitchFamily="50" charset="0"/>
              </a:rPr>
              <a:t>alerte renforcée </a:t>
            </a:r>
            <a:r>
              <a:rPr lang="fr-FR" sz="2400" dirty="0">
                <a:latin typeface="Marianne" panose="02000000000000000000" pitchFamily="50" charset="0"/>
              </a:rPr>
              <a:t>ou de </a:t>
            </a:r>
            <a:r>
              <a:rPr lang="fr-FR" sz="2400" b="1" dirty="0">
                <a:solidFill>
                  <a:srgbClr val="C00000"/>
                </a:solidFill>
                <a:latin typeface="Marianne" panose="02000000000000000000" pitchFamily="50" charset="0"/>
              </a:rPr>
              <a:t>crise</a:t>
            </a:r>
            <a:r>
              <a:rPr lang="fr-FR" sz="2400" dirty="0">
                <a:latin typeface="Marianne" panose="02000000000000000000" pitchFamily="50" charset="0"/>
              </a:rPr>
              <a:t> :</a:t>
            </a:r>
            <a:endParaRPr lang="fr-FR" sz="600" dirty="0">
              <a:latin typeface="Marianne" panose="02000000000000000000" pitchFamily="50" charset="0"/>
            </a:endParaRPr>
          </a:p>
          <a:p>
            <a:pPr marL="678892" lvl="1" indent="-342900" algn="just">
              <a:spcBef>
                <a:spcPts val="600"/>
              </a:spcBef>
              <a:spcAft>
                <a:spcPts val="600"/>
              </a:spcAft>
              <a:buFont typeface="Wingdings" panose="05000000000000000000" pitchFamily="2" charset="2"/>
              <a:buChar char="Ø"/>
            </a:pPr>
            <a:r>
              <a:rPr lang="fr-FR" sz="2400" dirty="0">
                <a:latin typeface="Marianne" panose="02000000000000000000" pitchFamily="50" charset="0"/>
                <a:sym typeface="Wingdings" panose="05000000000000000000" pitchFamily="2" charset="2"/>
              </a:rPr>
              <a:t>transmission hebdomadaire des volumes prélevés / consommés et des prévisionnels nécessaires pour la semaine suivante </a:t>
            </a:r>
          </a:p>
          <a:p>
            <a:pPr marL="678892" lvl="1" indent="-342900" algn="just">
              <a:spcBef>
                <a:spcPts val="600"/>
              </a:spcBef>
              <a:spcAft>
                <a:spcPts val="600"/>
              </a:spcAft>
              <a:buFont typeface="Wingdings" panose="05000000000000000000" pitchFamily="2" charset="2"/>
              <a:buChar char="Ø"/>
            </a:pPr>
            <a:r>
              <a:rPr lang="fr-FR" sz="2400" dirty="0">
                <a:latin typeface="Marianne" panose="02000000000000000000" pitchFamily="50" charset="0"/>
                <a:sym typeface="Wingdings" panose="05000000000000000000" pitchFamily="2" charset="2"/>
              </a:rPr>
              <a:t>déclaration via un questionnaire sur démarches simplifiées</a:t>
            </a:r>
            <a:endParaRPr lang="fr-FR" sz="2400" dirty="0">
              <a:latin typeface="Marianne" panose="02000000000000000000" pitchFamily="50" charset="0"/>
            </a:endParaRPr>
          </a:p>
          <a:p>
            <a:pPr algn="just"/>
            <a:endParaRPr lang="fr-FR" sz="2400" dirty="0">
              <a:latin typeface="Marianne" panose="02000000000000000000" pitchFamily="50" charset="0"/>
            </a:endParaRPr>
          </a:p>
          <a:p>
            <a:pPr algn="just"/>
            <a:endParaRPr lang="fr-FR" sz="2400" dirty="0">
              <a:latin typeface="Marianne" panose="02000000000000000000" pitchFamily="50" charset="0"/>
            </a:endParaRPr>
          </a:p>
          <a:p>
            <a:pPr algn="just">
              <a:lnSpc>
                <a:spcPct val="150000"/>
              </a:lnSpc>
            </a:pPr>
            <a:endParaRPr lang="fr-FR" sz="2000" dirty="0">
              <a:latin typeface="Marianne" panose="02000000000000000000" pitchFamily="50" charset="0"/>
            </a:endParaRPr>
          </a:p>
        </p:txBody>
      </p:sp>
      <p:sp>
        <p:nvSpPr>
          <p:cNvPr id="6" name="Titre 9">
            <a:extLst>
              <a:ext uri="{FF2B5EF4-FFF2-40B4-BE49-F238E27FC236}">
                <a16:creationId xmlns:a16="http://schemas.microsoft.com/office/drawing/2014/main" id="{86C36751-668B-447C-A540-D290076C6D1C}"/>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
        <p:nvSpPr>
          <p:cNvPr id="7" name="Rectangle 6">
            <a:extLst>
              <a:ext uri="{FF2B5EF4-FFF2-40B4-BE49-F238E27FC236}">
                <a16:creationId xmlns:a16="http://schemas.microsoft.com/office/drawing/2014/main" id="{449829A6-A04E-4B8F-A863-921E3C87413E}"/>
              </a:ext>
            </a:extLst>
          </p:cNvPr>
          <p:cNvSpPr/>
          <p:nvPr/>
        </p:nvSpPr>
        <p:spPr bwMode="auto">
          <a:xfrm>
            <a:off x="7358743" y="1306866"/>
            <a:ext cx="4833257" cy="5201039"/>
          </a:xfrm>
          <a:prstGeom prst="rect">
            <a:avLst/>
          </a:prstGeom>
        </p:spPr>
        <p:txBody>
          <a:bodyPr wrap="square">
            <a:spAutoFit/>
          </a:bodyPr>
          <a:lstStyle/>
          <a:p>
            <a:r>
              <a:rPr lang="fr-FR" sz="2800" b="1" dirty="0">
                <a:solidFill>
                  <a:schemeClr val="accent1"/>
                </a:solidFill>
                <a:latin typeface="Marianne" panose="02000000000000000000" pitchFamily="50" charset="0"/>
              </a:rPr>
              <a:t>REX et observations</a:t>
            </a:r>
            <a:endParaRPr lang="fr-FR" sz="400" b="1" dirty="0">
              <a:solidFill>
                <a:schemeClr val="accent1"/>
              </a:solidFill>
              <a:latin typeface="Marianne" panose="02000000000000000000" pitchFamily="50" charset="0"/>
            </a:endParaRPr>
          </a:p>
          <a:p>
            <a:pPr marL="342900" indent="-342900">
              <a:spcBef>
                <a:spcPts val="1200"/>
              </a:spcBef>
              <a:buFont typeface="Arial" panose="020B0604020202020204" pitchFamily="34" charset="0"/>
              <a:buChar char="•"/>
            </a:pPr>
            <a:r>
              <a:rPr lang="fr-FR" sz="2400" dirty="0">
                <a:latin typeface="Marianne" panose="02000000000000000000" pitchFamily="50" charset="0"/>
              </a:rPr>
              <a:t>Déclaration peu ergonomique : nombre importants d’informations à déclarer / pas de mémoire des données d’une semaine sur l’autre </a:t>
            </a:r>
          </a:p>
          <a:p>
            <a:pPr marL="342900" indent="-342900">
              <a:spcBef>
                <a:spcPts val="1200"/>
              </a:spcBef>
              <a:buFont typeface="Arial" panose="020B0604020202020204" pitchFamily="34" charset="0"/>
              <a:buChar char="•"/>
            </a:pPr>
            <a:r>
              <a:rPr lang="fr-FR" sz="2400" dirty="0">
                <a:latin typeface="Marianne" panose="02000000000000000000" pitchFamily="50" charset="0"/>
              </a:rPr>
              <a:t>Fonctionnalité d’export non optimisée pour l’exploitation des données au niveau local et national</a:t>
            </a:r>
          </a:p>
          <a:p>
            <a:pPr marL="285750" indent="-285750">
              <a:buFontTx/>
              <a:buChar char="-"/>
            </a:pPr>
            <a:endParaRPr lang="fr-FR" sz="2000" dirty="0">
              <a:latin typeface="Marianne" panose="02000000000000000000" pitchFamily="50" charset="0"/>
            </a:endParaRPr>
          </a:p>
          <a:p>
            <a:pPr>
              <a:lnSpc>
                <a:spcPct val="150000"/>
              </a:lnSpc>
            </a:pPr>
            <a:endParaRPr lang="fr-FR" dirty="0">
              <a:latin typeface="Marianne" panose="02000000000000000000" pitchFamily="50" charset="0"/>
            </a:endParaRPr>
          </a:p>
        </p:txBody>
      </p:sp>
    </p:spTree>
    <p:extLst>
      <p:ext uri="{BB962C8B-B14F-4D97-AF65-F5344CB8AC3E}">
        <p14:creationId xmlns:p14="http://schemas.microsoft.com/office/powerpoint/2010/main" val="66465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75496" y="1756033"/>
            <a:ext cx="4658959" cy="5170262"/>
          </a:xfrm>
          <a:prstGeom prst="rect">
            <a:avLst/>
          </a:prstGeom>
        </p:spPr>
        <p:txBody>
          <a:bodyPr wrap="square">
            <a:spAutoFit/>
          </a:bodyPr>
          <a:lstStyle/>
          <a:p>
            <a:pPr algn="just"/>
            <a:endParaRPr lang="fr-FR" sz="400" b="1" dirty="0">
              <a:solidFill>
                <a:schemeClr val="accent1"/>
              </a:solidFill>
              <a:latin typeface="Marianne" panose="02000000000000000000" pitchFamily="50" charset="0"/>
            </a:endParaRPr>
          </a:p>
          <a:p>
            <a:pPr algn="just">
              <a:spcAft>
                <a:spcPts val="600"/>
              </a:spcAft>
            </a:pPr>
            <a:r>
              <a:rPr lang="fr-FR" sz="2400" b="1" dirty="0">
                <a:latin typeface="Marianne" panose="02000000000000000000" pitchFamily="50" charset="0"/>
              </a:rPr>
              <a:t>Modifications</a:t>
            </a:r>
          </a:p>
          <a:p>
            <a:pPr marL="342900" indent="-342900" algn="just">
              <a:spcAft>
                <a:spcPts val="600"/>
              </a:spcAft>
              <a:buFont typeface="Arial" panose="020B0604020202020204" pitchFamily="34" charset="0"/>
              <a:buChar char="•"/>
            </a:pPr>
            <a:r>
              <a:rPr lang="fr-FR" sz="2000" dirty="0">
                <a:latin typeface="Marianne" panose="02000000000000000000" pitchFamily="50" charset="0"/>
              </a:rPr>
              <a:t>Bascule du questionnaire Démarches simplifiées vers un module GIDAF dédié</a:t>
            </a:r>
          </a:p>
          <a:p>
            <a:pPr marL="800100" lvl="1" indent="-342900" algn="just">
              <a:spcAft>
                <a:spcPts val="600"/>
              </a:spcAft>
              <a:buFont typeface="Wingdings" panose="05000000000000000000" pitchFamily="2" charset="2"/>
              <a:buChar char="à"/>
            </a:pPr>
            <a:r>
              <a:rPr lang="fr-FR" dirty="0">
                <a:latin typeface="Marianne" panose="02000000000000000000" pitchFamily="50" charset="0"/>
                <a:sym typeface="Wingdings" panose="05000000000000000000" pitchFamily="2" charset="2"/>
              </a:rPr>
              <a:t>Gain d’ergonomie</a:t>
            </a:r>
          </a:p>
          <a:p>
            <a:pPr marL="800100" lvl="1" indent="-342900" algn="just">
              <a:spcAft>
                <a:spcPts val="600"/>
              </a:spcAft>
              <a:buFont typeface="Wingdings" panose="05000000000000000000" pitchFamily="2" charset="2"/>
              <a:buChar char="à"/>
            </a:pPr>
            <a:r>
              <a:rPr lang="fr-FR" dirty="0">
                <a:latin typeface="Marianne" panose="02000000000000000000" pitchFamily="50" charset="0"/>
                <a:sym typeface="Wingdings" panose="05000000000000000000" pitchFamily="2" charset="2"/>
              </a:rPr>
              <a:t>Paramétrage par les exploitants des cadres de déclarations (informations générales des établissements, milieux et points de prélèvement…) </a:t>
            </a:r>
            <a:endParaRPr lang="fr-FR" sz="2000" dirty="0">
              <a:latin typeface="Marianne" panose="02000000000000000000" pitchFamily="50" charset="0"/>
            </a:endParaRPr>
          </a:p>
          <a:p>
            <a:pPr algn="just">
              <a:spcAft>
                <a:spcPts val="600"/>
              </a:spcAft>
            </a:pPr>
            <a:r>
              <a:rPr lang="fr-FR" sz="2000" dirty="0">
                <a:latin typeface="Marianne" panose="02000000000000000000" pitchFamily="50" charset="0"/>
              </a:rPr>
              <a:t>Outil en cours de développement, opérationnel à l’entrée en vigueur de l’arrêté modifié</a:t>
            </a:r>
            <a:endParaRPr lang="fr-FR" sz="2000" dirty="0">
              <a:latin typeface="Marianne" panose="02000000000000000000" pitchFamily="50" charset="0"/>
              <a:sym typeface="Wingdings" panose="05000000000000000000" pitchFamily="2" charset="2"/>
            </a:endParaRPr>
          </a:p>
          <a:p>
            <a:pPr marL="342900" indent="-342900" algn="just">
              <a:spcAft>
                <a:spcPts val="600"/>
              </a:spcAft>
              <a:buFont typeface="Wingdings" panose="05000000000000000000" pitchFamily="2" charset="2"/>
              <a:buChar char="à"/>
            </a:pPr>
            <a:endParaRPr lang="fr-FR" sz="2000" b="1" dirty="0">
              <a:latin typeface="Marianne" panose="02000000000000000000" pitchFamily="50" charset="0"/>
              <a:sym typeface="Wingdings" panose="05000000000000000000" pitchFamily="2" charset="2"/>
            </a:endParaRPr>
          </a:p>
          <a:p>
            <a:pPr algn="just">
              <a:lnSpc>
                <a:spcPct val="150000"/>
              </a:lnSpc>
            </a:pPr>
            <a:endParaRPr lang="fr-FR" dirty="0">
              <a:latin typeface="Marianne" panose="02000000000000000000" pitchFamily="50" charset="0"/>
            </a:endParaRPr>
          </a:p>
        </p:txBody>
      </p:sp>
      <p:sp>
        <p:nvSpPr>
          <p:cNvPr id="6" name="Titre 9">
            <a:extLst>
              <a:ext uri="{FF2B5EF4-FFF2-40B4-BE49-F238E27FC236}">
                <a16:creationId xmlns:a16="http://schemas.microsoft.com/office/drawing/2014/main" id="{38792A02-D852-4E03-BBD5-1AEF7F01BF0B}"/>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
        <p:nvSpPr>
          <p:cNvPr id="7" name="ZoneTexte 6">
            <a:extLst>
              <a:ext uri="{FF2B5EF4-FFF2-40B4-BE49-F238E27FC236}">
                <a16:creationId xmlns:a16="http://schemas.microsoft.com/office/drawing/2014/main" id="{B4379A05-ADBA-4633-9AD0-008A01A08245}"/>
              </a:ext>
            </a:extLst>
          </p:cNvPr>
          <p:cNvSpPr txBox="1"/>
          <p:nvPr/>
        </p:nvSpPr>
        <p:spPr>
          <a:xfrm>
            <a:off x="5522258" y="1826699"/>
            <a:ext cx="6441652" cy="3731791"/>
          </a:xfrm>
          <a:prstGeom prst="rect">
            <a:avLst/>
          </a:prstGeom>
          <a:noFill/>
        </p:spPr>
        <p:txBody>
          <a:bodyPr wrap="square" rtlCol="0">
            <a:spAutoFit/>
          </a:bodyPr>
          <a:lstStyle/>
          <a:p>
            <a:pPr marL="0" marR="0" lvl="0" indent="0" algn="just" defTabSz="914400" rtl="0" eaLnBrk="1" fontAlgn="auto" latinLnBrk="0" hangingPunct="1">
              <a:lnSpc>
                <a:spcPts val="2100"/>
              </a:lnSpc>
              <a:spcBef>
                <a:spcPts val="0"/>
              </a:spcBef>
              <a:spcAft>
                <a:spcPts val="6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Dans le texte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t>
            </a:r>
            <a:r>
              <a:rPr kumimoji="0" lang="fr-FR" sz="2000" b="0"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t>
            </a:r>
            <a:r>
              <a:rPr kumimoji="0" lang="fr-FR" sz="1600"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IV. - Lorsque les niveaux de gravité d’alerte renforcée ou de crise sont en vigueur, l’exploitant transmet, chaque semaine calendaire, au plus tard le mercredi, à l’inspection des installations classées, les volumes d’eau journaliers prélevés et consommés sur la semaine calendaire précédente et le volume journalier moyen prévisionnel prélevé et consommé pour les besoins de son installation pour la semaine calendaire en cours.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Cette transmission est faite </a:t>
            </a:r>
            <a:r>
              <a:rPr kumimoji="0" lang="fr-FR" sz="1600" b="1" i="1" u="none" strike="noStrike" kern="1200" cap="none" spc="0" normalizeH="0" baseline="0" noProof="0" dirty="0">
                <a:ln>
                  <a:noFill/>
                </a:ln>
                <a:solidFill>
                  <a:srgbClr val="C00000"/>
                </a:solidFill>
                <a:effectLst/>
                <a:uLnTx/>
                <a:uFillTx/>
                <a:latin typeface="Marianne" panose="02000000000000000000" pitchFamily="50" charset="0"/>
                <a:ea typeface="+mn-ea"/>
                <a:cs typeface="+mn-cs"/>
              </a:rPr>
              <a:t>conformément à l’arrêté du 28 avril 2014 relatif à la transmission des données de surveillance des émissions des installations classées pour la protection de l’environnement. </a:t>
            </a:r>
            <a:r>
              <a:rPr kumimoji="0" lang="fr-FR" sz="1600" b="1" i="1" u="none" strike="sngStrike" kern="1200" cap="none" spc="0" normalizeH="0" baseline="0" noProof="0" dirty="0">
                <a:ln>
                  <a:noFill/>
                </a:ln>
                <a:solidFill>
                  <a:srgbClr val="C00000"/>
                </a:solidFill>
                <a:effectLst/>
                <a:uLnTx/>
                <a:uFillTx/>
                <a:latin typeface="Marianne" panose="02000000000000000000" pitchFamily="50" charset="0"/>
                <a:ea typeface="+mn-ea"/>
                <a:cs typeface="+mn-cs"/>
              </a:rPr>
              <a:t>en utilisant le lien suivant : https://www.demarches-simplifiees.fr/commencer/icpe-secheresse-rapportage-hebdomadaire</a:t>
            </a:r>
            <a:r>
              <a:rPr kumimoji="0" lang="fr-FR" sz="1600" b="1" i="1" u="none" strike="noStrike" kern="1200" cap="none" spc="0" normalizeH="0" baseline="0" noProof="0" dirty="0">
                <a:ln>
                  <a:noFill/>
                </a:ln>
                <a:solidFill>
                  <a:srgbClr val="C00000"/>
                </a:solidFill>
                <a:effectLst/>
                <a:uLnTx/>
                <a:uFillTx/>
                <a:latin typeface="Marianne" panose="02000000000000000000" pitchFamily="50" charset="0"/>
                <a:ea typeface="+mn-ea"/>
                <a:cs typeface="+mn-cs"/>
              </a:rPr>
              <a:t> </a:t>
            </a: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a:t>
            </a:r>
          </a:p>
        </p:txBody>
      </p:sp>
      <p:sp>
        <p:nvSpPr>
          <p:cNvPr id="9" name="ZoneTexte 8">
            <a:extLst>
              <a:ext uri="{FF2B5EF4-FFF2-40B4-BE49-F238E27FC236}">
                <a16:creationId xmlns:a16="http://schemas.microsoft.com/office/drawing/2014/main" id="{A5152141-2716-4BC7-BBDB-6D0C7B67F5B5}"/>
              </a:ext>
            </a:extLst>
          </p:cNvPr>
          <p:cNvSpPr txBox="1"/>
          <p:nvPr/>
        </p:nvSpPr>
        <p:spPr>
          <a:xfrm>
            <a:off x="375496" y="1215932"/>
            <a:ext cx="115307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solidFill>
                <a:effectLst/>
                <a:uLnTx/>
                <a:uFillTx/>
                <a:latin typeface="Marianne" panose="02000000000000000000" pitchFamily="50" charset="0"/>
                <a:ea typeface="+mn-ea"/>
                <a:cs typeface="+mn-cs"/>
              </a:rPr>
              <a:t>Article 2 – Volume de référence</a:t>
            </a:r>
          </a:p>
        </p:txBody>
      </p:sp>
    </p:spTree>
    <p:extLst>
      <p:ext uri="{BB962C8B-B14F-4D97-AF65-F5344CB8AC3E}">
        <p14:creationId xmlns:p14="http://schemas.microsoft.com/office/powerpoint/2010/main" val="243043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4"/>
          </p:nvPr>
        </p:nvSpPr>
        <p:spPr>
          <a:xfrm>
            <a:off x="473817" y="1935684"/>
            <a:ext cx="11232001" cy="3432000"/>
          </a:xfrm>
        </p:spPr>
        <p:txBody>
          <a:bodyPr numCol="1"/>
          <a:lstStyle/>
          <a:p>
            <a:pPr algn="just"/>
            <a:endParaRPr lang="fr-FR" sz="1867" b="1" dirty="0"/>
          </a:p>
          <a:p>
            <a:pPr algn="just"/>
            <a:endParaRPr lang="fr-FR" sz="1867"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a:t>
            </a:fld>
            <a:endParaRPr lang="fr-FR" dirty="0"/>
          </a:p>
        </p:txBody>
      </p:sp>
      <p:sp>
        <p:nvSpPr>
          <p:cNvPr id="13" name="Espace réservé du contenu 2"/>
          <p:cNvSpPr>
            <a:spLocks noGrp="1"/>
          </p:cNvSpPr>
          <p:nvPr/>
        </p:nvSpPr>
        <p:spPr>
          <a:xfrm>
            <a:off x="375496" y="1088427"/>
            <a:ext cx="11182309" cy="543895"/>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fr-FR" sz="2400" b="1" dirty="0">
              <a:latin typeface="Marianne" panose="02000000000000000000" pitchFamily="50" charset="0"/>
            </a:endParaRPr>
          </a:p>
        </p:txBody>
      </p:sp>
      <p:sp>
        <p:nvSpPr>
          <p:cNvPr id="2" name="ZoneTexte 1"/>
          <p:cNvSpPr txBox="1"/>
          <p:nvPr/>
        </p:nvSpPr>
        <p:spPr>
          <a:xfrm>
            <a:off x="1016641" y="1351073"/>
            <a:ext cx="5000022" cy="1815882"/>
          </a:xfrm>
          <a:prstGeom prst="rect">
            <a:avLst/>
          </a:prstGeom>
          <a:noFill/>
        </p:spPr>
        <p:txBody>
          <a:bodyPr wrap="square" rtlCol="0">
            <a:spAutoFit/>
          </a:bodyPr>
          <a:lstStyle/>
          <a:p>
            <a:pPr lvl="0"/>
            <a:r>
              <a:rPr lang="fr-FR" sz="2400" b="1" dirty="0">
                <a:latin typeface="Marianne" panose="02000000000000000000" pitchFamily="50" charset="0"/>
              </a:rPr>
              <a:t>30/08/2022</a:t>
            </a:r>
          </a:p>
          <a:p>
            <a:pPr lvl="0"/>
            <a:r>
              <a:rPr lang="fr-FR" sz="2000" dirty="0">
                <a:latin typeface="Marianne" panose="02000000000000000000" pitchFamily="50" charset="0"/>
              </a:rPr>
              <a:t>93 dpts avec restrictions dont</a:t>
            </a:r>
          </a:p>
          <a:p>
            <a:pPr lvl="0"/>
            <a:r>
              <a:rPr lang="fr-FR" sz="2000" b="1" dirty="0">
                <a:solidFill>
                  <a:srgbClr val="C00000"/>
                </a:solidFill>
                <a:latin typeface="Marianne" panose="02000000000000000000" pitchFamily="50" charset="0"/>
              </a:rPr>
              <a:t>79</a:t>
            </a:r>
            <a:r>
              <a:rPr lang="fr-FR" sz="2000" dirty="0">
                <a:latin typeface="Marianne" panose="02000000000000000000" pitchFamily="50" charset="0"/>
              </a:rPr>
              <a:t> avec zones en crise </a:t>
            </a:r>
          </a:p>
          <a:p>
            <a:pPr lvl="0"/>
            <a:r>
              <a:rPr lang="fr-FR" sz="2400" b="1" dirty="0">
                <a:latin typeface="Marianne" panose="02000000000000000000" pitchFamily="50" charset="0"/>
              </a:rPr>
              <a:t>                                                      </a:t>
            </a:r>
            <a:endParaRPr lang="fr-FR" sz="2400" dirty="0">
              <a:latin typeface="Marianne" panose="02000000000000000000" pitchFamily="50" charset="0"/>
            </a:endParaRPr>
          </a:p>
          <a:p>
            <a:endParaRPr lang="fr-FR" sz="2400" dirty="0"/>
          </a:p>
        </p:txBody>
      </p:sp>
      <p:sp>
        <p:nvSpPr>
          <p:cNvPr id="4" name="ZoneTexte 3"/>
          <p:cNvSpPr txBox="1"/>
          <p:nvPr/>
        </p:nvSpPr>
        <p:spPr>
          <a:xfrm>
            <a:off x="6714574" y="1313608"/>
            <a:ext cx="5599729" cy="1446550"/>
          </a:xfrm>
          <a:prstGeom prst="rect">
            <a:avLst/>
          </a:prstGeom>
          <a:noFill/>
        </p:spPr>
        <p:txBody>
          <a:bodyPr wrap="square" rtlCol="0">
            <a:spAutoFit/>
          </a:bodyPr>
          <a:lstStyle/>
          <a:p>
            <a:r>
              <a:rPr lang="fr-FR" sz="2400" b="1" dirty="0">
                <a:latin typeface="Marianne" panose="02000000000000000000" pitchFamily="50" charset="0"/>
              </a:rPr>
              <a:t>01/12/2022</a:t>
            </a:r>
          </a:p>
          <a:p>
            <a:r>
              <a:rPr lang="fr-FR" sz="2000" dirty="0">
                <a:solidFill>
                  <a:prstClr val="black"/>
                </a:solidFill>
                <a:latin typeface="Marianne" panose="02000000000000000000" pitchFamily="50" charset="0"/>
              </a:rPr>
              <a:t>48 dpts avec restrictions dont </a:t>
            </a:r>
          </a:p>
          <a:p>
            <a:r>
              <a:rPr lang="fr-FR" sz="2000" b="1" dirty="0">
                <a:solidFill>
                  <a:srgbClr val="C00000"/>
                </a:solidFill>
                <a:latin typeface="Marianne" panose="02000000000000000000" pitchFamily="50" charset="0"/>
              </a:rPr>
              <a:t>22</a:t>
            </a:r>
            <a:r>
              <a:rPr lang="fr-FR" sz="2000" dirty="0">
                <a:solidFill>
                  <a:prstClr val="black"/>
                </a:solidFill>
                <a:latin typeface="Marianne" panose="02000000000000000000" pitchFamily="50" charset="0"/>
              </a:rPr>
              <a:t> avec zones en crise</a:t>
            </a:r>
          </a:p>
          <a:p>
            <a:endParaRPr lang="fr-FR" sz="2400" dirty="0"/>
          </a:p>
        </p:txBody>
      </p:sp>
      <p:sp>
        <p:nvSpPr>
          <p:cNvPr id="10" name="Titre 9">
            <a:extLst>
              <a:ext uri="{FF2B5EF4-FFF2-40B4-BE49-F238E27FC236}">
                <a16:creationId xmlns:a16="http://schemas.microsoft.com/office/drawing/2014/main" id="{9B49283A-53B9-4935-96F8-AB786055A2F5}"/>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3200" b="1" dirty="0">
                <a:latin typeface="Marianne" panose="02000000000000000000" pitchFamily="50" charset="0"/>
              </a:rPr>
              <a:t>2022 : Une sécheresse intense et de longue durée</a:t>
            </a:r>
            <a:endParaRPr lang="fr-FR" sz="3600" dirty="0">
              <a:latin typeface="Marianne" panose="02000000000000000000" pitchFamily="50" charset="0"/>
            </a:endParaRPr>
          </a:p>
        </p:txBody>
      </p:sp>
      <p:sp>
        <p:nvSpPr>
          <p:cNvPr id="14" name="Rectangle 13">
            <a:extLst>
              <a:ext uri="{FF2B5EF4-FFF2-40B4-BE49-F238E27FC236}">
                <a16:creationId xmlns:a16="http://schemas.microsoft.com/office/drawing/2014/main" id="{C52D0643-887D-41DB-BE31-AB1E39A1891A}"/>
              </a:ext>
            </a:extLst>
          </p:cNvPr>
          <p:cNvSpPr/>
          <p:nvPr/>
        </p:nvSpPr>
        <p:spPr>
          <a:xfrm>
            <a:off x="5548774" y="3557429"/>
            <a:ext cx="1049309" cy="96409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grpSp>
        <p:nvGrpSpPr>
          <p:cNvPr id="17" name="Groupe 16">
            <a:extLst>
              <a:ext uri="{FF2B5EF4-FFF2-40B4-BE49-F238E27FC236}">
                <a16:creationId xmlns:a16="http://schemas.microsoft.com/office/drawing/2014/main" id="{EF26A78E-D07F-4ECC-92E2-BC9BB45E4571}"/>
              </a:ext>
            </a:extLst>
          </p:cNvPr>
          <p:cNvGrpSpPr/>
          <p:nvPr/>
        </p:nvGrpSpPr>
        <p:grpSpPr>
          <a:xfrm>
            <a:off x="906179" y="2409777"/>
            <a:ext cx="10269180" cy="3841844"/>
            <a:chOff x="906179" y="2409777"/>
            <a:chExt cx="10269180" cy="3841844"/>
          </a:xfrm>
        </p:grpSpPr>
        <p:grpSp>
          <p:nvGrpSpPr>
            <p:cNvPr id="9" name="Groupe 8">
              <a:extLst>
                <a:ext uri="{FF2B5EF4-FFF2-40B4-BE49-F238E27FC236}">
                  <a16:creationId xmlns:a16="http://schemas.microsoft.com/office/drawing/2014/main" id="{2718271B-ECDD-4B9B-952C-73A024072589}"/>
                </a:ext>
              </a:extLst>
            </p:cNvPr>
            <p:cNvGrpSpPr/>
            <p:nvPr/>
          </p:nvGrpSpPr>
          <p:grpSpPr>
            <a:xfrm>
              <a:off x="906179" y="2409777"/>
              <a:ext cx="10269180" cy="3834840"/>
              <a:chOff x="984084" y="2441089"/>
              <a:chExt cx="10269180" cy="3834840"/>
            </a:xfrm>
          </p:grpSpPr>
          <p:pic>
            <p:nvPicPr>
              <p:cNvPr id="11" name="Image 10"/>
              <p:cNvPicPr>
                <a:picLocks noChangeAspect="1"/>
              </p:cNvPicPr>
              <p:nvPr/>
            </p:nvPicPr>
            <p:blipFill rotWithShape="1">
              <a:blip r:embed="rId3"/>
              <a:srcRect l="1" r="1790"/>
              <a:stretch/>
            </p:blipFill>
            <p:spPr>
              <a:xfrm>
                <a:off x="6253243" y="2441089"/>
                <a:ext cx="5000021" cy="3834840"/>
              </a:xfrm>
              <a:prstGeom prst="rect">
                <a:avLst/>
              </a:prstGeom>
            </p:spPr>
          </p:pic>
          <p:grpSp>
            <p:nvGrpSpPr>
              <p:cNvPr id="7" name="Groupe 6">
                <a:extLst>
                  <a:ext uri="{FF2B5EF4-FFF2-40B4-BE49-F238E27FC236}">
                    <a16:creationId xmlns:a16="http://schemas.microsoft.com/office/drawing/2014/main" id="{431E4075-3406-47A7-B24E-E3663FCC7652}"/>
                  </a:ext>
                </a:extLst>
              </p:cNvPr>
              <p:cNvGrpSpPr/>
              <p:nvPr/>
            </p:nvGrpSpPr>
            <p:grpSpPr>
              <a:xfrm>
                <a:off x="984084" y="2705215"/>
                <a:ext cx="4252395" cy="3518922"/>
                <a:chOff x="961410" y="2656682"/>
                <a:chExt cx="4252395" cy="3518922"/>
              </a:xfrm>
            </p:grpSpPr>
            <p:pic>
              <p:nvPicPr>
                <p:cNvPr id="12" name="Image 11"/>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l="5804" t="12069" r="29947" b="8446"/>
                <a:stretch/>
              </p:blipFill>
              <p:spPr>
                <a:xfrm>
                  <a:off x="961410" y="2656682"/>
                  <a:ext cx="4252395" cy="3518922"/>
                </a:xfrm>
                <a:prstGeom prst="rect">
                  <a:avLst/>
                </a:prstGeom>
              </p:spPr>
            </p:pic>
            <p:sp>
              <p:nvSpPr>
                <p:cNvPr id="5" name="Rectangle 4">
                  <a:extLst>
                    <a:ext uri="{FF2B5EF4-FFF2-40B4-BE49-F238E27FC236}">
                      <a16:creationId xmlns:a16="http://schemas.microsoft.com/office/drawing/2014/main" id="{AF7BBD7B-73F1-4A0B-8AEC-98E5ABE507B0}"/>
                    </a:ext>
                  </a:extLst>
                </p:cNvPr>
                <p:cNvSpPr/>
                <p:nvPr/>
              </p:nvSpPr>
              <p:spPr>
                <a:xfrm>
                  <a:off x="4164496" y="3985591"/>
                  <a:ext cx="1049309" cy="96409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grpSp>
          <p:pic>
            <p:nvPicPr>
              <p:cNvPr id="15" name="Image 14">
                <a:extLst>
                  <a:ext uri="{FF2B5EF4-FFF2-40B4-BE49-F238E27FC236}">
                    <a16:creationId xmlns:a16="http://schemas.microsoft.com/office/drawing/2014/main" id="{C17FCD05-6367-4967-9828-5C5E88C0A394}"/>
                  </a:ext>
                </a:extLst>
              </p:cNvPr>
              <p:cNvPicPr>
                <a:picLocks noChangeAspect="1"/>
              </p:cNvPicPr>
              <p:nvPr/>
            </p:nvPicPr>
            <p:blipFill rotWithShape="1">
              <a:blip r:embed="rId3"/>
              <a:srcRect l="1" t="76704" r="74914"/>
              <a:stretch/>
            </p:blipFill>
            <p:spPr>
              <a:xfrm>
                <a:off x="5092028" y="4277464"/>
                <a:ext cx="1687887" cy="1180673"/>
              </a:xfrm>
              <a:prstGeom prst="rect">
                <a:avLst/>
              </a:prstGeom>
            </p:spPr>
          </p:pic>
        </p:grpSp>
        <p:sp>
          <p:nvSpPr>
            <p:cNvPr id="16" name="Rectangle 15">
              <a:extLst>
                <a:ext uri="{FF2B5EF4-FFF2-40B4-BE49-F238E27FC236}">
                  <a16:creationId xmlns:a16="http://schemas.microsoft.com/office/drawing/2014/main" id="{C65C1E46-38F5-4013-9C7D-6B597F007AEB}"/>
                </a:ext>
              </a:extLst>
            </p:cNvPr>
            <p:cNvSpPr/>
            <p:nvPr/>
          </p:nvSpPr>
          <p:spPr>
            <a:xfrm>
              <a:off x="6175338" y="5287525"/>
              <a:ext cx="1151160" cy="96409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2430855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custDataLst>
              <p:tags r:id="rId1"/>
            </p:custDataLst>
          </p:nvPr>
        </p:nvSpPr>
        <p:spPr bwMode="auto">
          <a:xfrm>
            <a:off x="437747" y="1483547"/>
            <a:ext cx="6095283" cy="4250743"/>
          </a:xfrm>
        </p:spPr>
        <p:txBody>
          <a:bodyPr>
            <a:noAutofit/>
          </a:bodyPr>
          <a:lstStyle/>
          <a:p>
            <a:pPr marL="0" indent="0">
              <a:buNone/>
              <a:defRPr/>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p:txBody>
      </p:sp>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75496" y="1251440"/>
            <a:ext cx="11630974" cy="5026569"/>
          </a:xfrm>
          <a:prstGeom prst="rect">
            <a:avLst/>
          </a:prstGeom>
        </p:spPr>
        <p:txBody>
          <a:bodyPr wrap="square">
            <a:spAutoFit/>
          </a:bodyPr>
          <a:lstStyle/>
          <a:p>
            <a:pPr algn="just"/>
            <a:r>
              <a:rPr lang="fr-FR" sz="2800" b="1" dirty="0">
                <a:solidFill>
                  <a:schemeClr val="accent1"/>
                </a:solidFill>
                <a:latin typeface="Marianne" panose="02000000000000000000" pitchFamily="50" charset="0"/>
              </a:rPr>
              <a:t>Article 3 </a:t>
            </a:r>
          </a:p>
          <a:p>
            <a:pPr algn="just"/>
            <a:endParaRPr lang="fr-FR" sz="500" b="1" dirty="0">
              <a:solidFill>
                <a:schemeClr val="accent1"/>
              </a:solidFill>
              <a:latin typeface="Marianne" panose="02000000000000000000" pitchFamily="50" charset="0"/>
            </a:endParaRPr>
          </a:p>
          <a:p>
            <a:pPr algn="just">
              <a:spcAft>
                <a:spcPts val="1200"/>
              </a:spcAft>
            </a:pPr>
            <a:r>
              <a:rPr lang="fr-FR" sz="2800" b="1" dirty="0">
                <a:latin typeface="Marianne" panose="02000000000000000000" pitchFamily="50" charset="0"/>
              </a:rPr>
              <a:t>Modalités d’exemption de </a:t>
            </a:r>
            <a:r>
              <a:rPr lang="fr-FR" sz="2800" b="1" u="sng" dirty="0">
                <a:latin typeface="Marianne" panose="02000000000000000000" pitchFamily="50" charset="0"/>
              </a:rPr>
              <a:t>l’article 2</a:t>
            </a:r>
          </a:p>
          <a:p>
            <a:pPr algn="just"/>
            <a:endParaRPr lang="fr-FR" sz="600" b="1" dirty="0">
              <a:solidFill>
                <a:schemeClr val="accent1"/>
              </a:solidFill>
              <a:latin typeface="Marianne" panose="02000000000000000000" pitchFamily="50" charset="0"/>
            </a:endParaRPr>
          </a:p>
          <a:p>
            <a:pPr marL="342900" indent="-342900" algn="just">
              <a:spcBef>
                <a:spcPts val="600"/>
              </a:spcBef>
              <a:buFont typeface="Wingdings" panose="05000000000000000000" pitchFamily="2" charset="2"/>
              <a:buChar char="Ø"/>
            </a:pPr>
            <a:r>
              <a:rPr lang="fr-FR" sz="2200" dirty="0">
                <a:latin typeface="Marianne" panose="02000000000000000000" pitchFamily="50" charset="0"/>
              </a:rPr>
              <a:t>Installation nécessaire à une </a:t>
            </a:r>
            <a:r>
              <a:rPr lang="fr-FR" sz="2200" b="1" dirty="0">
                <a:latin typeface="Marianne" panose="02000000000000000000" pitchFamily="50" charset="0"/>
              </a:rPr>
              <a:t>activité</a:t>
            </a:r>
            <a:r>
              <a:rPr lang="fr-FR" sz="2200" dirty="0">
                <a:latin typeface="Marianne" panose="02000000000000000000" pitchFamily="50" charset="0"/>
              </a:rPr>
              <a:t> spécifique (cf. diapositive suivante)</a:t>
            </a:r>
          </a:p>
          <a:p>
            <a:pPr algn="ctr">
              <a:spcBef>
                <a:spcPts val="600"/>
              </a:spcBef>
            </a:pPr>
            <a:r>
              <a:rPr lang="fr-FR" sz="2200" dirty="0">
                <a:latin typeface="Marianne" panose="02000000000000000000" pitchFamily="50" charset="0"/>
              </a:rPr>
              <a:t>OU </a:t>
            </a:r>
          </a:p>
          <a:p>
            <a:pPr marL="342900" indent="-342900" algn="just">
              <a:spcBef>
                <a:spcPts val="600"/>
              </a:spcBef>
              <a:buFont typeface="Wingdings" panose="05000000000000000000" pitchFamily="2" charset="2"/>
              <a:buChar char="Ø"/>
            </a:pPr>
            <a:r>
              <a:rPr lang="fr-FR" sz="2200" dirty="0">
                <a:latin typeface="Marianne"/>
              </a:rPr>
              <a:t>Au moins </a:t>
            </a:r>
            <a:r>
              <a:rPr lang="fr-FR" sz="2200" b="1" dirty="0">
                <a:latin typeface="Marianne"/>
              </a:rPr>
              <a:t>20 %</a:t>
            </a:r>
            <a:r>
              <a:rPr lang="fr-FR" sz="2200" dirty="0">
                <a:latin typeface="Marianne"/>
              </a:rPr>
              <a:t> de réduction du prélèvement d’eau depuis le 1</a:t>
            </a:r>
            <a:r>
              <a:rPr lang="fr-FR" sz="2200" baseline="30000" dirty="0">
                <a:latin typeface="Marianne"/>
              </a:rPr>
              <a:t>er</a:t>
            </a:r>
            <a:r>
              <a:rPr lang="fr-FR" sz="2200" dirty="0">
                <a:latin typeface="Marianne"/>
              </a:rPr>
              <a:t> janvier 2018</a:t>
            </a:r>
          </a:p>
          <a:p>
            <a:pPr algn="ctr">
              <a:spcBef>
                <a:spcPts val="600"/>
              </a:spcBef>
            </a:pPr>
            <a:r>
              <a:rPr lang="fr-FR" sz="2200" dirty="0">
                <a:latin typeface="Marianne"/>
              </a:rPr>
              <a:t>OU</a:t>
            </a:r>
          </a:p>
          <a:p>
            <a:pPr marL="342900" indent="-342900" algn="just">
              <a:spcBef>
                <a:spcPts val="600"/>
              </a:spcBef>
              <a:buFont typeface="Wingdings" panose="05000000000000000000" pitchFamily="2" charset="2"/>
              <a:buChar char="Ø"/>
            </a:pPr>
            <a:r>
              <a:rPr lang="fr-FR" sz="2200" dirty="0">
                <a:latin typeface="Marianne"/>
              </a:rPr>
              <a:t>Utilisation d’au moins </a:t>
            </a:r>
            <a:r>
              <a:rPr lang="fr-FR" sz="2200" b="1" dirty="0">
                <a:latin typeface="Marianne"/>
              </a:rPr>
              <a:t>20 % d’eaux réutilisées</a:t>
            </a:r>
            <a:r>
              <a:rPr lang="fr-FR" sz="2200" dirty="0">
                <a:latin typeface="Marianne"/>
              </a:rPr>
              <a:t> par rapport au prélèvement d’eau</a:t>
            </a:r>
          </a:p>
          <a:p>
            <a:pPr algn="ctr">
              <a:spcBef>
                <a:spcPts val="600"/>
              </a:spcBef>
            </a:pPr>
            <a:endParaRPr lang="fr-FR" sz="2400" i="1" u="sng" dirty="0">
              <a:latin typeface="Marianne"/>
            </a:endParaRPr>
          </a:p>
          <a:p>
            <a:pPr algn="ctr">
              <a:spcBef>
                <a:spcPts val="600"/>
              </a:spcBef>
            </a:pPr>
            <a:r>
              <a:rPr lang="fr-FR" sz="2400" i="1" u="sng" dirty="0">
                <a:latin typeface="Marianne"/>
              </a:rPr>
              <a:t>Remarque :</a:t>
            </a:r>
            <a:r>
              <a:rPr lang="fr-FR" sz="2400" i="1" dirty="0">
                <a:latin typeface="Marianne"/>
              </a:rPr>
              <a:t> il n’est pas prévu de modifier ces modalités</a:t>
            </a:r>
            <a:endParaRPr lang="fr-FR" sz="2400" i="1" dirty="0">
              <a:latin typeface="Marianne" panose="02000000000000000000" pitchFamily="50" charset="0"/>
            </a:endParaRPr>
          </a:p>
          <a:p>
            <a:pPr algn="just"/>
            <a:endParaRPr lang="fr-FR" sz="2400" dirty="0">
              <a:latin typeface="Marianne" panose="02000000000000000000" pitchFamily="50" charset="0"/>
            </a:endParaRPr>
          </a:p>
          <a:p>
            <a:pPr algn="just">
              <a:lnSpc>
                <a:spcPct val="150000"/>
              </a:lnSpc>
            </a:pPr>
            <a:endParaRPr lang="fr-FR" sz="2000" dirty="0">
              <a:latin typeface="Marianne" panose="02000000000000000000" pitchFamily="50" charset="0"/>
            </a:endParaRPr>
          </a:p>
        </p:txBody>
      </p:sp>
      <p:sp>
        <p:nvSpPr>
          <p:cNvPr id="7" name="Titre 9">
            <a:extLst>
              <a:ext uri="{FF2B5EF4-FFF2-40B4-BE49-F238E27FC236}">
                <a16:creationId xmlns:a16="http://schemas.microsoft.com/office/drawing/2014/main" id="{C5592957-C477-4CF2-AE5D-304341E5A29A}"/>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Tree>
    <p:extLst>
      <p:ext uri="{BB962C8B-B14F-4D97-AF65-F5344CB8AC3E}">
        <p14:creationId xmlns:p14="http://schemas.microsoft.com/office/powerpoint/2010/main" val="3093683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500" y="215255"/>
            <a:ext cx="10515600" cy="591805"/>
          </a:xfrm>
        </p:spPr>
        <p:txBody>
          <a:bodyPr>
            <a:noAutofit/>
          </a:bodyPr>
          <a:lstStyle/>
          <a:p>
            <a:r>
              <a:rPr lang="fr-FR" b="1" dirty="0">
                <a:latin typeface="Marianne" panose="02000000000000000000" pitchFamily="50" charset="0"/>
              </a:rPr>
              <a:t>Activités exemptées</a:t>
            </a: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8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12" name="Rectangle 11"/>
          <p:cNvSpPr/>
          <p:nvPr/>
        </p:nvSpPr>
        <p:spPr>
          <a:xfrm>
            <a:off x="459386" y="859065"/>
            <a:ext cx="10993828" cy="5139869"/>
          </a:xfrm>
          <a:prstGeom prst="rect">
            <a:avLst/>
          </a:prstGeom>
        </p:spPr>
        <p:txBody>
          <a:bodyPr wrap="square">
            <a:spAutoFit/>
          </a:bodyPr>
          <a:lstStyle/>
          <a:p>
            <a:pPr marL="285750" indent="-285750" algn="just">
              <a:spcBef>
                <a:spcPts val="600"/>
              </a:spcBef>
              <a:buFont typeface="Arial" panose="020B0604020202020204" pitchFamily="34" charset="0"/>
              <a:buChar char="•"/>
              <a:defRPr/>
            </a:pPr>
            <a:r>
              <a:rPr lang="fr-FR" dirty="0">
                <a:solidFill>
                  <a:prstClr val="black"/>
                </a:solidFill>
                <a:latin typeface="Marianne" panose="02000000000000000000" pitchFamily="50" charset="0"/>
                <a:cs typeface="Times New Roman" panose="02020603050405020304" pitchFamily="18" charset="0"/>
              </a:rPr>
              <a:t>Captage, traitement et distribution d’eau destinée à la consommation humaine (eau potable) ou d’eaux conditionnées (eau de source, eau rendue potable par traitements, eau minérale naturelle) </a:t>
            </a:r>
          </a:p>
          <a:p>
            <a:pPr marL="285750" indent="-285750" algn="just">
              <a:spcBef>
                <a:spcPts val="600"/>
              </a:spcBef>
              <a:buFont typeface="Arial" panose="020B0604020202020204" pitchFamily="34" charset="0"/>
              <a:buChar char="•"/>
              <a:defRPr/>
            </a:pPr>
            <a:r>
              <a:rPr lang="fr-FR" dirty="0">
                <a:solidFill>
                  <a:prstClr val="black"/>
                </a:solidFill>
                <a:latin typeface="Marianne" panose="02000000000000000000" pitchFamily="50" charset="0"/>
                <a:cs typeface="Times New Roman" panose="02020603050405020304" pitchFamily="18" charset="0"/>
              </a:rPr>
              <a:t>Captage, traitement et distribution d’eau destinée aux établissements de santé, aux établissements et aux services sociaux et médico-sociaux </a:t>
            </a:r>
          </a:p>
          <a:p>
            <a:pPr marL="285750" indent="-285750" algn="just">
              <a:spcBef>
                <a:spcPts val="600"/>
              </a:spcBef>
              <a:buFont typeface="Arial" panose="020B0604020202020204" pitchFamily="34" charset="0"/>
              <a:buChar char="•"/>
              <a:defRPr/>
            </a:pPr>
            <a:r>
              <a:rPr lang="fr-FR" dirty="0">
                <a:solidFill>
                  <a:prstClr val="black"/>
                </a:solidFill>
                <a:latin typeface="Marianne" panose="02000000000000000000" pitchFamily="50" charset="0"/>
                <a:cs typeface="Times New Roman" panose="02020603050405020304" pitchFamily="18" charset="0"/>
              </a:rPr>
              <a:t>Alimentation en eau pour l’abreuvement, la santé, la survie et le bien-être des animaux </a:t>
            </a:r>
          </a:p>
          <a:p>
            <a:pPr marL="285750" indent="-285750" algn="just">
              <a:spcBef>
                <a:spcPts val="600"/>
              </a:spcBef>
              <a:buFont typeface="Arial" panose="020B0604020202020204" pitchFamily="34" charset="0"/>
              <a:buChar char="•"/>
              <a:defRPr/>
            </a:pPr>
            <a:r>
              <a:rPr lang="fr-FR" dirty="0">
                <a:solidFill>
                  <a:prstClr val="black"/>
                </a:solidFill>
                <a:latin typeface="Marianne" panose="02000000000000000000" pitchFamily="50" charset="0"/>
                <a:cs typeface="Times New Roman" panose="02020603050405020304" pitchFamily="18" charset="0"/>
              </a:rPr>
              <a:t>Transformation agroalimentaire en flux poussé : transformation ou conditionnement en produits et ingrédients destinés à l’alimentation humaine et animale de matières premières </a:t>
            </a:r>
            <a:r>
              <a:rPr lang="fr-FR" b="1" strike="sngStrike" dirty="0">
                <a:solidFill>
                  <a:srgbClr val="C00000"/>
                </a:solidFill>
                <a:latin typeface="Marianne" panose="02000000000000000000" pitchFamily="50" charset="0"/>
                <a:cs typeface="Times New Roman" panose="02020603050405020304" pitchFamily="18" charset="0"/>
              </a:rPr>
              <a:t>d’origine agricole </a:t>
            </a:r>
            <a:r>
              <a:rPr lang="fr-FR" dirty="0">
                <a:solidFill>
                  <a:prstClr val="black"/>
                </a:solidFill>
                <a:latin typeface="Marianne" panose="02000000000000000000" pitchFamily="50" charset="0"/>
                <a:cs typeface="Times New Roman" panose="02020603050405020304" pitchFamily="18" charset="0"/>
              </a:rPr>
              <a:t>périssables qui ne sont pas à l’état congelé et dont la transformation ne peut être différée</a:t>
            </a:r>
          </a:p>
          <a:p>
            <a:pPr marL="285750" indent="-285750" algn="just">
              <a:spcBef>
                <a:spcPts val="600"/>
              </a:spcBef>
              <a:buFont typeface="Arial" panose="020B0604020202020204" pitchFamily="34" charset="0"/>
              <a:buChar char="•"/>
              <a:defRPr/>
            </a:pPr>
            <a:r>
              <a:rPr lang="fr-FR" dirty="0">
                <a:solidFill>
                  <a:prstClr val="black"/>
                </a:solidFill>
                <a:latin typeface="Marianne" panose="02000000000000000000" pitchFamily="50" charset="0"/>
                <a:cs typeface="Times New Roman" panose="02020603050405020304" pitchFamily="18" charset="0"/>
              </a:rPr>
              <a:t>Production, distribution et cogénération d’électricité </a:t>
            </a:r>
          </a:p>
          <a:p>
            <a:pPr marL="285750" indent="-285750" algn="just">
              <a:spcBef>
                <a:spcPts val="600"/>
              </a:spcBef>
              <a:buFont typeface="Arial" panose="020B0604020202020204" pitchFamily="34" charset="0"/>
              <a:buChar char="•"/>
              <a:defRPr/>
            </a:pPr>
            <a:r>
              <a:rPr lang="fr-FR" dirty="0">
                <a:solidFill>
                  <a:prstClr val="black"/>
                </a:solidFill>
                <a:latin typeface="Marianne" panose="02000000000000000000" pitchFamily="50" charset="0"/>
                <a:cs typeface="Times New Roman" panose="02020603050405020304" pitchFamily="18" charset="0"/>
              </a:rPr>
              <a:t>Production et distribution d’énergie produite à partir de sources renouvelables mentionnées à l’article L. 211-2 du code de l’énergie </a:t>
            </a:r>
          </a:p>
          <a:p>
            <a:pPr marL="285750" indent="-285750" algn="just">
              <a:spcBef>
                <a:spcPts val="600"/>
              </a:spcBef>
              <a:buFont typeface="Arial" panose="020B0604020202020204" pitchFamily="34" charset="0"/>
              <a:buChar char="•"/>
              <a:defRPr/>
            </a:pPr>
            <a:r>
              <a:rPr lang="fr-FR" dirty="0">
                <a:solidFill>
                  <a:prstClr val="black"/>
                </a:solidFill>
                <a:latin typeface="Marianne" panose="02000000000000000000" pitchFamily="50" charset="0"/>
                <a:cs typeface="Times New Roman" panose="02020603050405020304" pitchFamily="18" charset="0"/>
              </a:rPr>
              <a:t>Production de médicaments et de leurs principes actifs </a:t>
            </a:r>
          </a:p>
          <a:p>
            <a:pPr marL="285750" indent="-285750" algn="just">
              <a:spcBef>
                <a:spcPts val="600"/>
              </a:spcBef>
              <a:buFont typeface="Arial" panose="020B0604020202020204" pitchFamily="34" charset="0"/>
              <a:buChar char="•"/>
              <a:defRPr/>
            </a:pPr>
            <a:r>
              <a:rPr lang="fr-FR" dirty="0">
                <a:solidFill>
                  <a:prstClr val="black"/>
                </a:solidFill>
                <a:latin typeface="Marianne" panose="02000000000000000000" pitchFamily="50" charset="0"/>
                <a:cs typeface="Times New Roman" panose="02020603050405020304" pitchFamily="18" charset="0"/>
              </a:rPr>
              <a:t>Collecte, tri, transit, regroupement et traitement de déchets dangereux et non dangereux </a:t>
            </a:r>
          </a:p>
          <a:p>
            <a:pPr marL="285750" indent="-285750" algn="just">
              <a:spcBef>
                <a:spcPts val="600"/>
              </a:spcBef>
              <a:buFont typeface="Arial" panose="020B0604020202020204" pitchFamily="34" charset="0"/>
              <a:buChar char="•"/>
              <a:defRPr/>
            </a:pPr>
            <a:r>
              <a:rPr lang="fr-FR" dirty="0">
                <a:solidFill>
                  <a:prstClr val="black"/>
                </a:solidFill>
                <a:latin typeface="Marianne" panose="02000000000000000000" pitchFamily="50" charset="0"/>
                <a:cs typeface="Times New Roman" panose="02020603050405020304" pitchFamily="18" charset="0"/>
              </a:rPr>
              <a:t>Nettoyage des textiles utilisés au sein d’établissements de santé </a:t>
            </a:r>
          </a:p>
        </p:txBody>
      </p:sp>
    </p:spTree>
    <p:extLst>
      <p:ext uri="{BB962C8B-B14F-4D97-AF65-F5344CB8AC3E}">
        <p14:creationId xmlns:p14="http://schemas.microsoft.com/office/powerpoint/2010/main" val="115582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custDataLst>
              <p:tags r:id="rId1"/>
            </p:custDataLst>
          </p:nvPr>
        </p:nvSpPr>
        <p:spPr bwMode="auto">
          <a:xfrm>
            <a:off x="437747" y="1483547"/>
            <a:ext cx="6095283" cy="4250743"/>
          </a:xfrm>
        </p:spPr>
        <p:txBody>
          <a:bodyPr>
            <a:noAutofit/>
          </a:bodyPr>
          <a:lstStyle/>
          <a:p>
            <a:pPr marL="0" indent="0">
              <a:buNone/>
              <a:defRPr/>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p:txBody>
      </p:sp>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81728" y="1211248"/>
            <a:ext cx="7907508" cy="6057620"/>
          </a:xfrm>
          <a:prstGeom prst="rect">
            <a:avLst/>
          </a:prstGeom>
        </p:spPr>
        <p:txBody>
          <a:bodyPr wrap="square">
            <a:spAutoFit/>
          </a:bodyPr>
          <a:lstStyle/>
          <a:p>
            <a:pPr algn="just"/>
            <a:r>
              <a:rPr lang="fr-FR" sz="2800" b="1" dirty="0">
                <a:solidFill>
                  <a:schemeClr val="accent1"/>
                </a:solidFill>
                <a:latin typeface="Marianne" panose="02000000000000000000" pitchFamily="50" charset="0"/>
              </a:rPr>
              <a:t>Article 4 </a:t>
            </a:r>
          </a:p>
          <a:p>
            <a:pPr algn="just"/>
            <a:r>
              <a:rPr lang="fr-FR" sz="2400" b="1" dirty="0">
                <a:latin typeface="Marianne" panose="02000000000000000000" pitchFamily="50" charset="0"/>
              </a:rPr>
              <a:t>Eléments à tenir à jour à disposition de l’inspection </a:t>
            </a:r>
            <a:endParaRPr lang="fr-FR" sz="2400" b="1" u="sng" dirty="0">
              <a:latin typeface="Marianne" panose="02000000000000000000" pitchFamily="50" charset="0"/>
            </a:endParaRPr>
          </a:p>
          <a:p>
            <a:pPr algn="just"/>
            <a:endParaRPr lang="fr-FR" sz="500" b="1" dirty="0">
              <a:solidFill>
                <a:schemeClr val="accent1"/>
              </a:solidFill>
              <a:latin typeface="Marianne" panose="02000000000000000000" pitchFamily="50" charset="0"/>
            </a:endParaRPr>
          </a:p>
          <a:p>
            <a:pPr marL="259782" indent="-380990" defTabSz="1219170">
              <a:spcBef>
                <a:spcPts val="400"/>
              </a:spcBef>
              <a:spcAft>
                <a:spcPts val="400"/>
              </a:spcAft>
              <a:buFont typeface="Wingdings" panose="05000000000000000000" pitchFamily="2" charset="2"/>
              <a:buChar char="Ø"/>
            </a:pPr>
            <a:r>
              <a:rPr lang="fr-FR" dirty="0">
                <a:solidFill>
                  <a:srgbClr val="000000"/>
                </a:solidFill>
                <a:latin typeface="Marianne"/>
              </a:rPr>
              <a:t>Volumes prélevés / rejetés et consommées, avec masses d’eau associées </a:t>
            </a:r>
          </a:p>
          <a:p>
            <a:pPr marL="800100" lvl="1" indent="-342900" defTabSz="1219170">
              <a:buFont typeface="Arial" panose="020B0604020202020204" pitchFamily="34" charset="0"/>
              <a:buChar char="•"/>
            </a:pPr>
            <a:r>
              <a:rPr lang="fr-FR" dirty="0">
                <a:solidFill>
                  <a:srgbClr val="000000"/>
                </a:solidFill>
                <a:latin typeface="Marianne"/>
              </a:rPr>
              <a:t>Si débit &gt; 100 m</a:t>
            </a:r>
            <a:r>
              <a:rPr lang="fr-FR" baseline="30000" dirty="0">
                <a:solidFill>
                  <a:srgbClr val="000000"/>
                </a:solidFill>
                <a:latin typeface="Marianne"/>
              </a:rPr>
              <a:t>3</a:t>
            </a:r>
            <a:r>
              <a:rPr lang="fr-FR" dirty="0">
                <a:solidFill>
                  <a:srgbClr val="000000"/>
                </a:solidFill>
                <a:latin typeface="Marianne"/>
              </a:rPr>
              <a:t> par jour : rapportage hebdomadaire</a:t>
            </a:r>
          </a:p>
          <a:p>
            <a:pPr marL="800100" lvl="1" indent="-342900" defTabSz="1219170">
              <a:buFont typeface="Arial" panose="020B0604020202020204" pitchFamily="34" charset="0"/>
              <a:buChar char="•"/>
            </a:pPr>
            <a:r>
              <a:rPr lang="fr-FR" dirty="0">
                <a:solidFill>
                  <a:srgbClr val="000000"/>
                </a:solidFill>
                <a:latin typeface="Marianne"/>
              </a:rPr>
              <a:t>Sinon : rapportage mensuel </a:t>
            </a:r>
          </a:p>
          <a:p>
            <a:pPr lvl="1" defTabSz="1219170">
              <a:spcBef>
                <a:spcPts val="400"/>
              </a:spcBef>
              <a:spcAft>
                <a:spcPts val="400"/>
              </a:spcAft>
            </a:pPr>
            <a:r>
              <a:rPr lang="fr-FR" b="1" dirty="0">
                <a:solidFill>
                  <a:srgbClr val="000000"/>
                </a:solidFill>
                <a:latin typeface="Marianne"/>
              </a:rPr>
              <a:t>+</a:t>
            </a:r>
            <a:r>
              <a:rPr lang="fr-FR" dirty="0">
                <a:solidFill>
                  <a:srgbClr val="000000"/>
                </a:solidFill>
                <a:latin typeface="Marianne"/>
              </a:rPr>
              <a:t> Synthèses trimestrielles et annuelles </a:t>
            </a:r>
          </a:p>
          <a:p>
            <a:pPr marL="342900" indent="-342900" defTabSz="1219170">
              <a:spcBef>
                <a:spcPts val="400"/>
              </a:spcBef>
              <a:spcAft>
                <a:spcPts val="400"/>
              </a:spcAft>
              <a:buFont typeface="Wingdings" panose="05000000000000000000" pitchFamily="2" charset="2"/>
              <a:buChar char="Ø"/>
            </a:pPr>
            <a:r>
              <a:rPr lang="fr-FR" dirty="0">
                <a:solidFill>
                  <a:srgbClr val="000000"/>
                </a:solidFill>
                <a:latin typeface="Marianne"/>
              </a:rPr>
              <a:t>Calcul et justification du volume de référence défini à l’article 2</a:t>
            </a:r>
          </a:p>
          <a:p>
            <a:pPr marL="259782" indent="-380990" defTabSz="1219170">
              <a:spcBef>
                <a:spcPts val="400"/>
              </a:spcBef>
              <a:spcAft>
                <a:spcPts val="400"/>
              </a:spcAft>
              <a:buFont typeface="Wingdings" panose="05000000000000000000" pitchFamily="2" charset="2"/>
              <a:buChar char="Ø"/>
            </a:pPr>
            <a:r>
              <a:rPr lang="fr-FR" dirty="0">
                <a:latin typeface="Marianne"/>
              </a:rPr>
              <a:t>Volume nécessaire à la sécurité et à l’intégrité des installations, à la défense contre l’incendie, à la protection de l’environnement, de la santé publique et animale… </a:t>
            </a:r>
            <a:r>
              <a:rPr lang="fr-FR" dirty="0">
                <a:latin typeface="Marianne"/>
                <a:sym typeface="Wingdings" panose="05000000000000000000" pitchFamily="2" charset="2"/>
              </a:rPr>
              <a:t> </a:t>
            </a:r>
            <a:r>
              <a:rPr lang="fr-FR" b="1" i="1" dirty="0">
                <a:solidFill>
                  <a:schemeClr val="accent5">
                    <a:lumMod val="75000"/>
                  </a:schemeClr>
                </a:solidFill>
                <a:latin typeface="Marianne"/>
                <a:sym typeface="Wingdings" panose="05000000000000000000" pitchFamily="2" charset="2"/>
              </a:rPr>
              <a:t>« volumes incompressibles »</a:t>
            </a:r>
            <a:endParaRPr lang="fr-FR" b="1" i="1" dirty="0">
              <a:solidFill>
                <a:schemeClr val="accent5">
                  <a:lumMod val="75000"/>
                </a:schemeClr>
              </a:solidFill>
              <a:latin typeface="Marianne"/>
            </a:endParaRPr>
          </a:p>
          <a:p>
            <a:pPr marL="259782" indent="-380990" defTabSz="1219170">
              <a:spcBef>
                <a:spcPts val="400"/>
              </a:spcBef>
              <a:spcAft>
                <a:spcPts val="400"/>
              </a:spcAft>
              <a:buFont typeface="Wingdings" panose="05000000000000000000" pitchFamily="2" charset="2"/>
              <a:buChar char="Ø"/>
            </a:pPr>
            <a:r>
              <a:rPr lang="fr-FR" dirty="0">
                <a:solidFill>
                  <a:srgbClr val="000000"/>
                </a:solidFill>
                <a:latin typeface="Marianne"/>
              </a:rPr>
              <a:t>Procédure de sensibilisation accrue du personnel </a:t>
            </a:r>
          </a:p>
          <a:p>
            <a:pPr marL="221692" indent="-342900" defTabSz="1219170">
              <a:spcBef>
                <a:spcPts val="400"/>
              </a:spcBef>
              <a:spcAft>
                <a:spcPts val="400"/>
              </a:spcAft>
              <a:buFont typeface="Wingdings" panose="05000000000000000000" pitchFamily="2" charset="2"/>
              <a:buChar char="Ø"/>
            </a:pPr>
            <a:r>
              <a:rPr lang="fr-FR" dirty="0">
                <a:solidFill>
                  <a:srgbClr val="000000"/>
                </a:solidFill>
                <a:latin typeface="Marianne"/>
              </a:rPr>
              <a:t>Le cas échéant, justificatif de réduction d’au moins </a:t>
            </a:r>
            <a:r>
              <a:rPr lang="fr-FR" dirty="0">
                <a:latin typeface="Marianne"/>
              </a:rPr>
              <a:t>20</a:t>
            </a:r>
            <a:r>
              <a:rPr lang="fr-FR" dirty="0">
                <a:solidFill>
                  <a:srgbClr val="000000"/>
                </a:solidFill>
                <a:latin typeface="Marianne"/>
              </a:rPr>
              <a:t> % du prélèvement d’eau, ou de 20 % d’utilisation d’eaux réutilisées</a:t>
            </a:r>
            <a:endParaRPr lang="fr-FR" dirty="0">
              <a:latin typeface="Marianne" panose="02000000000000000000" pitchFamily="50" charset="0"/>
            </a:endParaRPr>
          </a:p>
          <a:p>
            <a:pPr marL="342900" indent="-342900" algn="just">
              <a:buFont typeface="Wingdings" panose="05000000000000000000" pitchFamily="2" charset="2"/>
              <a:buChar char="Ø"/>
            </a:pPr>
            <a:endParaRPr lang="fr-FR" sz="2400" dirty="0">
              <a:latin typeface="Marianne" panose="02000000000000000000" pitchFamily="50" charset="0"/>
            </a:endParaRPr>
          </a:p>
          <a:p>
            <a:pPr algn="just"/>
            <a:endParaRPr lang="fr-FR" sz="2400" dirty="0">
              <a:latin typeface="Marianne" panose="02000000000000000000" pitchFamily="50" charset="0"/>
            </a:endParaRPr>
          </a:p>
          <a:p>
            <a:pPr algn="just">
              <a:lnSpc>
                <a:spcPct val="150000"/>
              </a:lnSpc>
            </a:pPr>
            <a:endParaRPr lang="fr-FR" sz="2000" dirty="0">
              <a:latin typeface="Marianne" panose="02000000000000000000" pitchFamily="50" charset="0"/>
            </a:endParaRPr>
          </a:p>
        </p:txBody>
      </p:sp>
      <p:sp>
        <p:nvSpPr>
          <p:cNvPr id="9" name="Titre 9">
            <a:extLst>
              <a:ext uri="{FF2B5EF4-FFF2-40B4-BE49-F238E27FC236}">
                <a16:creationId xmlns:a16="http://schemas.microsoft.com/office/drawing/2014/main" id="{DF69691D-4D5F-4ACC-A347-CA094EA6F387}"/>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
        <p:nvSpPr>
          <p:cNvPr id="7" name="Rectangle 6">
            <a:extLst>
              <a:ext uri="{FF2B5EF4-FFF2-40B4-BE49-F238E27FC236}">
                <a16:creationId xmlns:a16="http://schemas.microsoft.com/office/drawing/2014/main" id="{6A7AFEAB-3C42-40A3-B84F-F4C26EB4DCA1}"/>
              </a:ext>
            </a:extLst>
          </p:cNvPr>
          <p:cNvSpPr/>
          <p:nvPr/>
        </p:nvSpPr>
        <p:spPr bwMode="auto">
          <a:xfrm>
            <a:off x="8211587" y="1483547"/>
            <a:ext cx="3844578" cy="4370427"/>
          </a:xfrm>
          <a:prstGeom prst="rect">
            <a:avLst/>
          </a:prstGeom>
        </p:spPr>
        <p:txBody>
          <a:bodyPr wrap="square">
            <a:spAutoFit/>
          </a:bodyPr>
          <a:lstStyle/>
          <a:p>
            <a:r>
              <a:rPr lang="fr-FR" sz="2800" b="1" dirty="0">
                <a:solidFill>
                  <a:schemeClr val="accent1"/>
                </a:solidFill>
                <a:latin typeface="Marianne" panose="02000000000000000000" pitchFamily="50" charset="0"/>
              </a:rPr>
              <a:t>REX et observations</a:t>
            </a:r>
            <a:endParaRPr lang="fr-FR" sz="400" b="1" dirty="0">
              <a:solidFill>
                <a:schemeClr val="accent1"/>
              </a:solidFill>
              <a:latin typeface="Marianne" panose="02000000000000000000" pitchFamily="50" charset="0"/>
            </a:endParaRPr>
          </a:p>
          <a:p>
            <a:pPr marL="342900" indent="-342900">
              <a:spcBef>
                <a:spcPts val="1200"/>
              </a:spcBef>
              <a:buFont typeface="Arial" panose="020B0604020202020204" pitchFamily="34" charset="0"/>
              <a:buChar char="•"/>
            </a:pPr>
            <a:r>
              <a:rPr lang="fr-FR" sz="2000" dirty="0">
                <a:latin typeface="Marianne" panose="02000000000000000000" pitchFamily="50" charset="0"/>
              </a:rPr>
              <a:t>Difficulté d’appréciation et de justification des </a:t>
            </a:r>
            <a:r>
              <a:rPr lang="fr-FR" sz="2000" b="1" i="1" dirty="0">
                <a:solidFill>
                  <a:srgbClr val="5A78AD"/>
                </a:solidFill>
                <a:latin typeface="Marianne" panose="02000000000000000000" pitchFamily="50" charset="0"/>
              </a:rPr>
              <a:t>volumes incompressibles</a:t>
            </a:r>
          </a:p>
          <a:p>
            <a:pPr marL="342900" indent="-342900">
              <a:spcBef>
                <a:spcPts val="1200"/>
              </a:spcBef>
              <a:buFont typeface="Arial" panose="020B0604020202020204" pitchFamily="34" charset="0"/>
              <a:buChar char="•"/>
            </a:pPr>
            <a:r>
              <a:rPr lang="fr-FR" sz="2000" dirty="0">
                <a:latin typeface="Marianne" panose="02000000000000000000" pitchFamily="50" charset="0"/>
              </a:rPr>
              <a:t>Précisions nécessaires sur la méthode de justification de la réduction du prélèvement d’eau</a:t>
            </a:r>
          </a:p>
          <a:p>
            <a:pPr marL="342900" indent="-342900">
              <a:spcBef>
                <a:spcPts val="1200"/>
              </a:spcBef>
              <a:buFont typeface="Arial" panose="020B0604020202020204" pitchFamily="34" charset="0"/>
              <a:buChar char="•"/>
            </a:pPr>
            <a:r>
              <a:rPr lang="fr-FR" sz="2000" dirty="0">
                <a:latin typeface="Marianne" panose="02000000000000000000" pitchFamily="50" charset="0"/>
              </a:rPr>
              <a:t>Besoin de positionnement sur certains usages de l’eau présentés comme de la réutilisation d’eau</a:t>
            </a:r>
            <a:endParaRPr lang="fr-FR" dirty="0">
              <a:latin typeface="Marianne" panose="02000000000000000000" pitchFamily="50" charset="0"/>
            </a:endParaRPr>
          </a:p>
        </p:txBody>
      </p:sp>
    </p:spTree>
    <p:extLst>
      <p:ext uri="{BB962C8B-B14F-4D97-AF65-F5344CB8AC3E}">
        <p14:creationId xmlns:p14="http://schemas.microsoft.com/office/powerpoint/2010/main" val="3257369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75496" y="1756033"/>
            <a:ext cx="4613947" cy="4139595"/>
          </a:xfrm>
          <a:prstGeom prst="rect">
            <a:avLst/>
          </a:prstGeom>
        </p:spPr>
        <p:txBody>
          <a:bodyPr wrap="square">
            <a:spAutoFit/>
          </a:bodyPr>
          <a:lstStyle/>
          <a:p>
            <a:pPr algn="just"/>
            <a:endParaRPr lang="fr-FR" sz="400" b="1" dirty="0">
              <a:solidFill>
                <a:schemeClr val="accent1"/>
              </a:solidFill>
              <a:latin typeface="Marianne" panose="02000000000000000000" pitchFamily="50" charset="0"/>
            </a:endParaRPr>
          </a:p>
          <a:p>
            <a:pPr algn="just">
              <a:spcAft>
                <a:spcPts val="600"/>
              </a:spcAft>
            </a:pPr>
            <a:r>
              <a:rPr lang="fr-FR" sz="2400" b="1" dirty="0">
                <a:latin typeface="Marianne" panose="02000000000000000000" pitchFamily="50" charset="0"/>
              </a:rPr>
              <a:t>Modifications</a:t>
            </a:r>
          </a:p>
          <a:p>
            <a:pPr marL="342900" indent="-342900">
              <a:spcAft>
                <a:spcPts val="600"/>
              </a:spcAft>
              <a:buFont typeface="Arial" panose="020B0604020202020204" pitchFamily="34" charset="0"/>
              <a:buChar char="•"/>
            </a:pPr>
            <a:r>
              <a:rPr lang="fr-FR" sz="2000" dirty="0">
                <a:latin typeface="Marianne" panose="02000000000000000000" pitchFamily="50" charset="0"/>
              </a:rPr>
              <a:t>Simplification et mise en cohérence avec la modification de la définition du volume de référence à l’article 2 </a:t>
            </a:r>
          </a:p>
          <a:p>
            <a:pPr marL="342900" indent="-342900">
              <a:spcAft>
                <a:spcPts val="600"/>
              </a:spcAft>
              <a:buFont typeface="Arial" panose="020B0604020202020204" pitchFamily="34" charset="0"/>
              <a:buChar char="•"/>
            </a:pPr>
            <a:r>
              <a:rPr lang="fr-FR" sz="2000" dirty="0">
                <a:latin typeface="Marianne" panose="02000000000000000000" pitchFamily="50" charset="0"/>
              </a:rPr>
              <a:t>Retrait de la justification systématique des </a:t>
            </a:r>
            <a:r>
              <a:rPr lang="fr-FR" sz="2000" b="1" dirty="0">
                <a:solidFill>
                  <a:schemeClr val="accent5">
                    <a:lumMod val="75000"/>
                  </a:schemeClr>
                </a:solidFill>
                <a:latin typeface="Marianne" panose="02000000000000000000" pitchFamily="50" charset="0"/>
              </a:rPr>
              <a:t>« volumes incompressibles » </a:t>
            </a:r>
            <a:r>
              <a:rPr lang="fr-FR" sz="2000" dirty="0">
                <a:latin typeface="Marianne" panose="02000000000000000000" pitchFamily="50" charset="0"/>
                <a:sym typeface="Wingdings" panose="05000000000000000000" pitchFamily="2" charset="2"/>
              </a:rPr>
              <a:t> à justifier </a:t>
            </a:r>
            <a:r>
              <a:rPr lang="fr-FR" sz="2000" b="1" dirty="0">
                <a:latin typeface="Marianne" panose="02000000000000000000" pitchFamily="50" charset="0"/>
                <a:sym typeface="Wingdings" panose="05000000000000000000" pitchFamily="2" charset="2"/>
              </a:rPr>
              <a:t>uniquement s’ils sont supérieurs à 5 % du </a:t>
            </a:r>
            <a:r>
              <a:rPr lang="fr-FR" sz="2000" b="1" dirty="0" err="1">
                <a:latin typeface="Marianne" panose="02000000000000000000" pitchFamily="50" charset="0"/>
                <a:sym typeface="Wingdings" panose="05000000000000000000" pitchFamily="2" charset="2"/>
              </a:rPr>
              <a:t>Vref</a:t>
            </a:r>
            <a:endParaRPr lang="fr-FR" sz="2000" b="1" dirty="0">
              <a:latin typeface="Marianne" panose="02000000000000000000" pitchFamily="50" charset="0"/>
              <a:sym typeface="Wingdings" panose="05000000000000000000" pitchFamily="2" charset="2"/>
            </a:endParaRPr>
          </a:p>
          <a:p>
            <a:pPr marL="342900" indent="-342900">
              <a:spcAft>
                <a:spcPts val="600"/>
              </a:spcAft>
              <a:buFont typeface="Arial" panose="020B0604020202020204" pitchFamily="34" charset="0"/>
              <a:buChar char="•"/>
            </a:pPr>
            <a:r>
              <a:rPr lang="fr-FR" sz="2000" dirty="0">
                <a:latin typeface="Marianne" panose="02000000000000000000" pitchFamily="50" charset="0"/>
                <a:sym typeface="Wingdings" panose="05000000000000000000" pitchFamily="2" charset="2"/>
              </a:rPr>
              <a:t>Correction de terminologie : installations / exploitants</a:t>
            </a:r>
          </a:p>
        </p:txBody>
      </p:sp>
      <p:sp>
        <p:nvSpPr>
          <p:cNvPr id="6" name="Titre 9">
            <a:extLst>
              <a:ext uri="{FF2B5EF4-FFF2-40B4-BE49-F238E27FC236}">
                <a16:creationId xmlns:a16="http://schemas.microsoft.com/office/drawing/2014/main" id="{38792A02-D852-4E03-BBD5-1AEF7F01BF0B}"/>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
        <p:nvSpPr>
          <p:cNvPr id="7" name="ZoneTexte 6">
            <a:extLst>
              <a:ext uri="{FF2B5EF4-FFF2-40B4-BE49-F238E27FC236}">
                <a16:creationId xmlns:a16="http://schemas.microsoft.com/office/drawing/2014/main" id="{B4379A05-ADBA-4633-9AD0-008A01A08245}"/>
              </a:ext>
            </a:extLst>
          </p:cNvPr>
          <p:cNvSpPr txBox="1"/>
          <p:nvPr/>
        </p:nvSpPr>
        <p:spPr>
          <a:xfrm>
            <a:off x="5158409" y="1826699"/>
            <a:ext cx="6747841" cy="4593565"/>
          </a:xfrm>
          <a:prstGeom prst="rect">
            <a:avLst/>
          </a:prstGeom>
          <a:noFill/>
        </p:spPr>
        <p:txBody>
          <a:bodyPr wrap="square" rtlCol="0">
            <a:spAutoFit/>
          </a:bodyPr>
          <a:lstStyle/>
          <a:p>
            <a:pPr marL="0" marR="0" lvl="0" indent="0" algn="just" defTabSz="914400" rtl="0" eaLnBrk="1" fontAlgn="auto" latinLnBrk="0" hangingPunct="1">
              <a:lnSpc>
                <a:spcPts val="2100"/>
              </a:lnSpc>
              <a:spcBef>
                <a:spcPts val="0"/>
              </a:spcBef>
              <a:spcAft>
                <a:spcPts val="12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Dans le texte </a:t>
            </a:r>
          </a:p>
          <a:p>
            <a:pPr marL="0" marR="0" lvl="0" indent="0" algn="just" defTabSz="914400" rtl="0" eaLnBrk="1" fontAlgn="auto" latinLnBrk="0" hangingPunct="1">
              <a:lnSpc>
                <a:spcPts val="2100"/>
              </a:lnSpc>
              <a:spcBef>
                <a:spcPts val="0"/>
              </a:spcBef>
              <a:spcAft>
                <a:spcPts val="1200"/>
              </a:spcAft>
              <a:buClrTx/>
              <a:buSzTx/>
              <a:buFontTx/>
              <a:buNone/>
              <a:tabLst/>
              <a:defRPr/>
            </a:pP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3° le cas échéant, le volume d’eau moyen journalier, détaillé par type d’usages, nécessaires à la sécurité </a:t>
            </a:r>
            <a:r>
              <a:rPr kumimoji="0" lang="fr-FR" b="1" i="1" u="none" strike="sngStrike" kern="1200" cap="none" spc="0" normalizeH="0" baseline="0" noProof="0" dirty="0">
                <a:ln>
                  <a:noFill/>
                </a:ln>
                <a:solidFill>
                  <a:srgbClr val="C00000"/>
                </a:solidFill>
                <a:effectLst/>
                <a:uLnTx/>
                <a:uFillTx/>
                <a:latin typeface="Marianne" panose="02000000000000000000" pitchFamily="50" charset="0"/>
                <a:ea typeface="+mn-ea"/>
                <a:cs typeface="+mn-cs"/>
              </a:rPr>
              <a:t>et à l’intégrité</a:t>
            </a:r>
            <a:r>
              <a:rPr kumimoji="0" lang="fr-FR" b="1" i="1" u="none" strike="noStrike" kern="1200" cap="none" spc="0" normalizeH="0" baseline="0" noProof="0" dirty="0">
                <a:ln>
                  <a:noFill/>
                </a:ln>
                <a:solidFill>
                  <a:srgbClr val="C00000"/>
                </a:solidFill>
                <a:effectLst/>
                <a:uLnTx/>
                <a:uFillTx/>
                <a:latin typeface="Marianne" panose="02000000000000000000" pitchFamily="50" charset="0"/>
                <a:ea typeface="+mn-ea"/>
                <a:cs typeface="+mn-cs"/>
              </a:rPr>
              <a:t> </a:t>
            </a: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des installations et, à la protection </a:t>
            </a:r>
            <a:r>
              <a:rPr kumimoji="0" lang="fr-FR" b="1" i="1" u="none" strike="sngStrike" kern="1200" cap="none" spc="0" normalizeH="0" baseline="0" noProof="0" dirty="0">
                <a:ln>
                  <a:noFill/>
                </a:ln>
                <a:solidFill>
                  <a:srgbClr val="C00000"/>
                </a:solidFill>
                <a:effectLst/>
                <a:uLnTx/>
                <a:uFillTx/>
                <a:latin typeface="Marianne" panose="02000000000000000000" pitchFamily="50" charset="0"/>
                <a:ea typeface="+mn-ea"/>
                <a:cs typeface="+mn-cs"/>
              </a:rPr>
              <a:t>et à la défense contre l’incendie, ainsi qu’aux usages permettant de satisfaire les exigences de protection</a:t>
            </a:r>
            <a:r>
              <a:rPr kumimoji="0" lang="fr-FR" b="1" i="1" u="none" strike="noStrike" kern="1200" cap="none" spc="0" normalizeH="0" baseline="0" noProof="0" dirty="0">
                <a:ln>
                  <a:noFill/>
                </a:ln>
                <a:solidFill>
                  <a:srgbClr val="C00000"/>
                </a:solidFill>
                <a:effectLst/>
                <a:uLnTx/>
                <a:uFillTx/>
                <a:latin typeface="Marianne" panose="02000000000000000000" pitchFamily="50" charset="0"/>
                <a:ea typeface="+mn-ea"/>
                <a:cs typeface="+mn-cs"/>
              </a:rPr>
              <a:t> </a:t>
            </a: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de l’environnement, </a:t>
            </a:r>
            <a:r>
              <a:rPr kumimoji="0" lang="fr-FR" b="1" i="1" u="none" strike="sngStrike" kern="1200" cap="none" spc="0" normalizeH="0" baseline="0" noProof="0" dirty="0">
                <a:ln>
                  <a:noFill/>
                </a:ln>
                <a:solidFill>
                  <a:srgbClr val="C00000"/>
                </a:solidFill>
                <a:effectLst/>
                <a:uLnTx/>
                <a:uFillTx/>
                <a:latin typeface="Marianne" panose="02000000000000000000" pitchFamily="50" charset="0"/>
                <a:ea typeface="+mn-ea"/>
                <a:cs typeface="+mn-cs"/>
              </a:rPr>
              <a:t>de santé publique et animale, de salubrité publique, de protection des biens et des personnes et l’alimentation en eau potable de la population</a:t>
            </a:r>
            <a:r>
              <a:rPr kumimoji="0" lang="fr-FR" b="1" i="1" u="none" kern="1200" cap="none" spc="0" normalizeH="0" baseline="0" noProof="0" dirty="0">
                <a:ln>
                  <a:noFill/>
                </a:ln>
                <a:solidFill>
                  <a:srgbClr val="C00000"/>
                </a:solidFill>
                <a:effectLst/>
                <a:uLnTx/>
                <a:uFillTx/>
                <a:latin typeface="Marianne" panose="02000000000000000000" pitchFamily="50" charset="0"/>
                <a:ea typeface="+mn-ea"/>
                <a:cs typeface="+mn-cs"/>
              </a:rPr>
              <a:t> </a:t>
            </a:r>
            <a:r>
              <a:rPr kumimoji="0" lang="fr-FR" b="1" i="1" u="none" strike="noStrike" kern="1200" cap="none" spc="0" normalizeH="0" baseline="0" noProof="0" dirty="0">
                <a:ln>
                  <a:noFill/>
                </a:ln>
                <a:solidFill>
                  <a:srgbClr val="C00000"/>
                </a:solidFill>
                <a:effectLst/>
                <a:uLnTx/>
                <a:uFillTx/>
                <a:latin typeface="Marianne" panose="02000000000000000000" pitchFamily="50" charset="0"/>
                <a:ea typeface="+mn-ea"/>
                <a:cs typeface="+mn-cs"/>
              </a:rPr>
              <a:t>s’il est supérieur aux 5 % forfaitaires mentionnés au II de l’article 2</a:t>
            </a: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 » </a:t>
            </a:r>
          </a:p>
          <a:p>
            <a:pPr marL="0" marR="0" lvl="0" indent="0" algn="just" defTabSz="914400" rtl="0" eaLnBrk="1" fontAlgn="auto" latinLnBrk="0" hangingPunct="1">
              <a:lnSpc>
                <a:spcPts val="2100"/>
              </a:lnSpc>
              <a:spcBef>
                <a:spcPts val="1200"/>
              </a:spcBef>
              <a:spcAft>
                <a:spcPts val="0"/>
              </a:spcAft>
              <a:buClrTx/>
              <a:buSzTx/>
              <a:buFontTx/>
              <a:buNone/>
              <a:tabLst/>
              <a:defRPr/>
            </a:pP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 III. - L’exploitant établit les éléments mentionnés aux 1° et 6° au plus tard trois mois après l’entrée en vigueur du présent arrêté. Ces éléments sont à établir par tous les exploitants </a:t>
            </a:r>
            <a:r>
              <a:rPr kumimoji="0" lang="fr-FR" b="1" i="1" u="none" strike="noStrike" kern="1200" cap="none" spc="0" normalizeH="0" baseline="0" noProof="0" dirty="0">
                <a:ln>
                  <a:noFill/>
                </a:ln>
                <a:solidFill>
                  <a:srgbClr val="C00000"/>
                </a:solidFill>
                <a:effectLst/>
                <a:uLnTx/>
                <a:uFillTx/>
                <a:latin typeface="Marianne" panose="02000000000000000000" pitchFamily="50" charset="0"/>
                <a:ea typeface="+mn-ea"/>
                <a:cs typeface="+mn-cs"/>
              </a:rPr>
              <a:t>des installations </a:t>
            </a: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mentionné</a:t>
            </a:r>
            <a:r>
              <a:rPr kumimoji="0" lang="fr-FR" b="1" i="1" u="none" strike="noStrike" kern="1200" cap="none" spc="0" normalizeH="0" baseline="0" noProof="0" dirty="0">
                <a:ln>
                  <a:noFill/>
                </a:ln>
                <a:solidFill>
                  <a:srgbClr val="C00000"/>
                </a:solidFill>
                <a:effectLst/>
                <a:uLnTx/>
                <a:uFillTx/>
                <a:latin typeface="Marianne" panose="02000000000000000000" pitchFamily="50" charset="0"/>
                <a:ea typeface="+mn-ea"/>
                <a:cs typeface="+mn-cs"/>
              </a:rPr>
              <a:t>e</a:t>
            </a:r>
            <a:r>
              <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rPr>
              <a:t>s au I de l’article 1er. »</a:t>
            </a:r>
          </a:p>
          <a:p>
            <a:pPr marL="0" marR="0" lvl="0" indent="0" algn="just" defTabSz="914400" rtl="0" eaLnBrk="1" fontAlgn="auto" latinLnBrk="0" hangingPunct="1">
              <a:lnSpc>
                <a:spcPts val="2100"/>
              </a:lnSpc>
              <a:spcBef>
                <a:spcPts val="0"/>
              </a:spcBef>
              <a:spcAft>
                <a:spcPts val="0"/>
              </a:spcAft>
              <a:buClrTx/>
              <a:buSzTx/>
              <a:buFontTx/>
              <a:buNone/>
              <a:tabLst/>
              <a:defRPr/>
            </a:pPr>
            <a:endParaRPr kumimoji="0" lang="fr-FR" b="0" i="1" u="none" strike="noStrike" kern="1200" cap="none" spc="0" normalizeH="0" baseline="0" noProof="0" dirty="0">
              <a:ln>
                <a:noFill/>
              </a:ln>
              <a:solidFill>
                <a:prstClr val="black"/>
              </a:solidFill>
              <a:effectLst/>
              <a:uLnTx/>
              <a:uFillTx/>
              <a:latin typeface="Marianne" panose="02000000000000000000" pitchFamily="50" charset="0"/>
              <a:ea typeface="+mn-ea"/>
              <a:cs typeface="+mn-cs"/>
            </a:endParaRPr>
          </a:p>
        </p:txBody>
      </p:sp>
      <p:sp>
        <p:nvSpPr>
          <p:cNvPr id="9" name="ZoneTexte 8">
            <a:extLst>
              <a:ext uri="{FF2B5EF4-FFF2-40B4-BE49-F238E27FC236}">
                <a16:creationId xmlns:a16="http://schemas.microsoft.com/office/drawing/2014/main" id="{A5152141-2716-4BC7-BBDB-6D0C7B67F5B5}"/>
              </a:ext>
            </a:extLst>
          </p:cNvPr>
          <p:cNvSpPr txBox="1"/>
          <p:nvPr/>
        </p:nvSpPr>
        <p:spPr>
          <a:xfrm>
            <a:off x="375496" y="1215932"/>
            <a:ext cx="115307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5B9BD5"/>
                </a:solidFill>
                <a:effectLst/>
                <a:uLnTx/>
                <a:uFillTx/>
                <a:latin typeface="Marianne" panose="02000000000000000000" pitchFamily="50" charset="0"/>
                <a:ea typeface="+mn-ea"/>
                <a:cs typeface="+mn-cs"/>
              </a:rPr>
              <a:t>Article 4 – Eléments à tenir à disposition de l’inspection ICPE</a:t>
            </a:r>
          </a:p>
        </p:txBody>
      </p:sp>
    </p:spTree>
    <p:extLst>
      <p:ext uri="{BB962C8B-B14F-4D97-AF65-F5344CB8AC3E}">
        <p14:creationId xmlns:p14="http://schemas.microsoft.com/office/powerpoint/2010/main" val="3649490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custDataLst>
              <p:tags r:id="rId1"/>
            </p:custDataLst>
          </p:nvPr>
        </p:nvSpPr>
        <p:spPr bwMode="auto">
          <a:xfrm>
            <a:off x="437747" y="1483547"/>
            <a:ext cx="6095283" cy="4250743"/>
          </a:xfrm>
        </p:spPr>
        <p:txBody>
          <a:bodyPr>
            <a:noAutofit/>
          </a:bodyPr>
          <a:lstStyle/>
          <a:p>
            <a:pPr marL="0" indent="0">
              <a:buNone/>
              <a:defRPr/>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a:p>
            <a:pPr marL="457200" lvl="1" indent="0">
              <a:buNone/>
            </a:pPr>
            <a:endParaRPr lang="fr-FR" sz="1700" dirty="0">
              <a:latin typeface="Marianne" panose="02000000000000000000" pitchFamily="50" charset="0"/>
            </a:endParaRPr>
          </a:p>
        </p:txBody>
      </p:sp>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2" name="Rectangle 1"/>
          <p:cNvSpPr/>
          <p:nvPr/>
        </p:nvSpPr>
        <p:spPr>
          <a:xfrm>
            <a:off x="375496" y="1211248"/>
            <a:ext cx="11440026" cy="4662815"/>
          </a:xfrm>
          <a:prstGeom prst="rect">
            <a:avLst/>
          </a:prstGeom>
        </p:spPr>
        <p:txBody>
          <a:bodyPr wrap="square">
            <a:spAutoFit/>
          </a:bodyPr>
          <a:lstStyle/>
          <a:p>
            <a:pPr algn="just"/>
            <a:r>
              <a:rPr lang="fr-FR" sz="2800" b="1" dirty="0">
                <a:solidFill>
                  <a:schemeClr val="accent1"/>
                </a:solidFill>
                <a:latin typeface="Marianne" panose="02000000000000000000" pitchFamily="50" charset="0"/>
              </a:rPr>
              <a:t>Article 5 </a:t>
            </a:r>
            <a:r>
              <a:rPr lang="fr-FR" sz="2400" b="1" dirty="0">
                <a:solidFill>
                  <a:schemeClr val="accent1"/>
                </a:solidFill>
                <a:latin typeface="Marianne" panose="02000000000000000000" pitchFamily="50" charset="0"/>
              </a:rPr>
              <a:t>(pas de modification)</a:t>
            </a:r>
          </a:p>
          <a:p>
            <a:pPr algn="just"/>
            <a:r>
              <a:rPr lang="fr-FR" sz="2400" b="1" dirty="0">
                <a:latin typeface="Marianne" panose="02000000000000000000" pitchFamily="50" charset="0"/>
              </a:rPr>
              <a:t>Adaptations possibles par l’autorité administrative</a:t>
            </a:r>
          </a:p>
          <a:p>
            <a:pPr marL="342900" indent="-342900" algn="just">
              <a:lnSpc>
                <a:spcPct val="150000"/>
              </a:lnSpc>
              <a:buFont typeface="Wingdings" panose="05000000000000000000" pitchFamily="2" charset="2"/>
              <a:buChar char="Ø"/>
            </a:pPr>
            <a:r>
              <a:rPr lang="fr-FR" sz="2200" dirty="0">
                <a:latin typeface="Marianne" panose="02000000000000000000" pitchFamily="50" charset="0"/>
              </a:rPr>
              <a:t>Pourcentages de réduction à atteindre </a:t>
            </a:r>
          </a:p>
          <a:p>
            <a:pPr marL="342900" indent="-342900" algn="just">
              <a:lnSpc>
                <a:spcPct val="150000"/>
              </a:lnSpc>
              <a:spcAft>
                <a:spcPts val="1200"/>
              </a:spcAft>
              <a:buFont typeface="Wingdings" panose="05000000000000000000" pitchFamily="2" charset="2"/>
              <a:buChar char="Ø"/>
            </a:pPr>
            <a:r>
              <a:rPr lang="fr-FR" sz="2200" dirty="0">
                <a:latin typeface="Marianne" panose="02000000000000000000" pitchFamily="50" charset="0"/>
              </a:rPr>
              <a:t>Modalités d’exemption et éléments à tenir à jour à disposition de l’ICC</a:t>
            </a:r>
          </a:p>
          <a:p>
            <a:pPr marL="342900" indent="-342900" algn="just">
              <a:buFont typeface="Arial" panose="020B0604020202020204" pitchFamily="34" charset="0"/>
              <a:buChar char="•"/>
            </a:pPr>
            <a:r>
              <a:rPr lang="fr-FR" sz="2200" dirty="0">
                <a:latin typeface="Marianne" panose="02000000000000000000" pitchFamily="50" charset="0"/>
              </a:rPr>
              <a:t>Si choix de l’autorité administrative de fixer des dispositions moins contraignantes</a:t>
            </a:r>
          </a:p>
          <a:p>
            <a:pPr lvl="1" algn="just">
              <a:spcAft>
                <a:spcPts val="1200"/>
              </a:spcAft>
            </a:pPr>
            <a:r>
              <a:rPr lang="fr-FR" sz="2200" dirty="0">
                <a:latin typeface="Marianne" panose="02000000000000000000" pitchFamily="50" charset="0"/>
                <a:sym typeface="Wingdings" panose="05000000000000000000" pitchFamily="2" charset="2"/>
              </a:rPr>
              <a:t></a:t>
            </a:r>
            <a:r>
              <a:rPr lang="fr-FR" sz="2200" b="1" dirty="0">
                <a:latin typeface="Marianne" panose="02000000000000000000" pitchFamily="50" charset="0"/>
                <a:sym typeface="Wingdings" panose="05000000000000000000" pitchFamily="2" charset="2"/>
              </a:rPr>
              <a:t> prise d’arrêté nécessaire </a:t>
            </a:r>
          </a:p>
          <a:p>
            <a:pPr marL="342900" indent="-342900" algn="just">
              <a:buFont typeface="Arial" panose="020B0604020202020204" pitchFamily="34" charset="0"/>
              <a:buChar char="•"/>
            </a:pPr>
            <a:r>
              <a:rPr lang="fr-FR" sz="2200" dirty="0">
                <a:latin typeface="Marianne" panose="02000000000000000000" pitchFamily="50" charset="0"/>
              </a:rPr>
              <a:t>Si mesures locales plus contraignantes </a:t>
            </a:r>
          </a:p>
          <a:p>
            <a:pPr lvl="1" algn="just"/>
            <a:r>
              <a:rPr lang="fr-FR" sz="2200" dirty="0">
                <a:latin typeface="Marianne" panose="02000000000000000000" pitchFamily="50" charset="0"/>
                <a:sym typeface="Wingdings" panose="05000000000000000000" pitchFamily="2" charset="2"/>
              </a:rPr>
              <a:t></a:t>
            </a:r>
            <a:r>
              <a:rPr lang="fr-FR" sz="2200" b="1" dirty="0">
                <a:latin typeface="Marianne" panose="02000000000000000000" pitchFamily="50" charset="0"/>
                <a:sym typeface="Wingdings" panose="05000000000000000000" pitchFamily="2" charset="2"/>
              </a:rPr>
              <a:t> </a:t>
            </a:r>
            <a:r>
              <a:rPr lang="fr-FR" sz="2200" b="1" dirty="0">
                <a:latin typeface="Marianne" panose="02000000000000000000" pitchFamily="50" charset="0"/>
              </a:rPr>
              <a:t>prévalent sur celles de l’arrêté ministériel </a:t>
            </a:r>
          </a:p>
          <a:p>
            <a:pPr algn="just"/>
            <a:endParaRPr lang="fr-FR" sz="500" b="1" u="sng" dirty="0">
              <a:solidFill>
                <a:schemeClr val="accent1"/>
              </a:solidFill>
              <a:latin typeface="Marianne" panose="02000000000000000000" pitchFamily="50" charset="0"/>
            </a:endParaRPr>
          </a:p>
          <a:p>
            <a:pPr algn="just"/>
            <a:r>
              <a:rPr lang="fr-FR" sz="2000" u="sng" dirty="0">
                <a:latin typeface="Marianne" panose="02000000000000000000" pitchFamily="50" charset="0"/>
              </a:rPr>
              <a:t>Exemples :</a:t>
            </a:r>
            <a:r>
              <a:rPr lang="fr-FR" sz="2000" dirty="0">
                <a:latin typeface="Marianne" panose="02000000000000000000" pitchFamily="50" charset="0"/>
              </a:rPr>
              <a:t> pourcentages de réduction à atteindre plus importants / secteur d’activité non exempté localement </a:t>
            </a:r>
          </a:p>
        </p:txBody>
      </p:sp>
      <p:sp>
        <p:nvSpPr>
          <p:cNvPr id="7" name="Titre 9">
            <a:extLst>
              <a:ext uri="{FF2B5EF4-FFF2-40B4-BE49-F238E27FC236}">
                <a16:creationId xmlns:a16="http://schemas.microsoft.com/office/drawing/2014/main" id="{279C1DAC-DD5A-4A42-9783-C84413802F6E}"/>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Tree>
    <p:extLst>
      <p:ext uri="{BB962C8B-B14F-4D97-AF65-F5344CB8AC3E}">
        <p14:creationId xmlns:p14="http://schemas.microsoft.com/office/powerpoint/2010/main" val="1102877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2"/>
          <p:cNvSpPr>
            <a:spLocks noGrp="1"/>
          </p:cNvSpPr>
          <p:nvPr>
            <p:ph idx="1"/>
            <p:custDataLst>
              <p:tags r:id="rId1"/>
            </p:custDataLst>
          </p:nvPr>
        </p:nvSpPr>
        <p:spPr bwMode="auto">
          <a:xfrm>
            <a:off x="375496" y="1211248"/>
            <a:ext cx="11441008" cy="4250743"/>
          </a:xfrm>
        </p:spPr>
        <p:txBody>
          <a:bodyPr>
            <a:noAutofit/>
          </a:bodyPr>
          <a:lstStyle/>
          <a:p>
            <a:pPr marL="0" indent="0">
              <a:lnSpc>
                <a:spcPct val="150000"/>
              </a:lnSpc>
              <a:buNone/>
              <a:defRPr/>
            </a:pPr>
            <a:r>
              <a:rPr lang="fr-FR" sz="3200" b="1" dirty="0">
                <a:solidFill>
                  <a:schemeClr val="accent1"/>
                </a:solidFill>
                <a:latin typeface="Marianne" panose="02000000000000000000" pitchFamily="50" charset="0"/>
              </a:rPr>
              <a:t>Consultations réalisées </a:t>
            </a:r>
            <a:endParaRPr lang="fr-FR" dirty="0">
              <a:latin typeface="Marianne" panose="02000000000000000000" pitchFamily="50" charset="0"/>
            </a:endParaRPr>
          </a:p>
          <a:p>
            <a:pPr>
              <a:lnSpc>
                <a:spcPct val="150000"/>
              </a:lnSpc>
              <a:buFont typeface="Wingdings" panose="05000000000000000000" pitchFamily="2" charset="2"/>
              <a:buChar char="Ø"/>
              <a:defRPr/>
            </a:pPr>
            <a:r>
              <a:rPr lang="fr-FR" dirty="0">
                <a:latin typeface="Marianne" panose="02000000000000000000" pitchFamily="50" charset="0"/>
              </a:rPr>
              <a:t>07/05 au 26/05/2024 : parties prenantes</a:t>
            </a:r>
          </a:p>
          <a:p>
            <a:pPr>
              <a:lnSpc>
                <a:spcPct val="150000"/>
              </a:lnSpc>
              <a:buFont typeface="Wingdings" panose="05000000000000000000" pitchFamily="2" charset="2"/>
              <a:buChar char="Ø"/>
              <a:defRPr/>
            </a:pPr>
            <a:r>
              <a:rPr lang="fr-FR" dirty="0">
                <a:latin typeface="Marianne" panose="02000000000000000000" pitchFamily="50" charset="0"/>
              </a:rPr>
              <a:t>01/06 au 21/06/2024 </a:t>
            </a:r>
            <a:r>
              <a:rPr lang="fr-FR">
                <a:latin typeface="Marianne" panose="02000000000000000000" pitchFamily="50" charset="0"/>
              </a:rPr>
              <a:t>: public </a:t>
            </a:r>
            <a:r>
              <a:rPr lang="fr-FR" dirty="0">
                <a:latin typeface="Marianne" panose="02000000000000000000" pitchFamily="50" charset="0"/>
              </a:rPr>
              <a:t>(15 contributions)</a:t>
            </a:r>
          </a:p>
          <a:p>
            <a:pPr>
              <a:lnSpc>
                <a:spcPct val="150000"/>
              </a:lnSpc>
              <a:buFont typeface="Wingdings" panose="05000000000000000000" pitchFamily="2" charset="2"/>
              <a:buChar char="Ø"/>
              <a:defRPr/>
            </a:pPr>
            <a:r>
              <a:rPr lang="fr-FR" dirty="0">
                <a:latin typeface="Marianne" panose="02000000000000000000" pitchFamily="50" charset="0"/>
              </a:rPr>
              <a:t>17/06 : avis favorable de la mission interministérielle de l’eau</a:t>
            </a:r>
          </a:p>
        </p:txBody>
      </p:sp>
      <p:sp>
        <p:nvSpPr>
          <p:cNvPr id="8" name="Espace réservé du numéro de diapositive 2"/>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32-4638-43A6-B792-22B1EF3848A9}" type="slidenum">
              <a:rPr kumimoji="0" lang="fr-FR" sz="1800" b="0" i="0" u="none" strike="noStrike" kern="1200" cap="none" spc="0" normalizeH="0" baseline="0" noProof="0" smtClean="0">
                <a:ln>
                  <a:noFill/>
                </a:ln>
                <a:solidFill>
                  <a:prstClr val="black"/>
                </a:solidFill>
                <a:effectLst/>
                <a:uLnTx/>
                <a:uFillTx/>
                <a:latin typeface="Gill Sans MT" panose="020B0502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5" name="Titre 9">
            <a:extLst>
              <a:ext uri="{FF2B5EF4-FFF2-40B4-BE49-F238E27FC236}">
                <a16:creationId xmlns:a16="http://schemas.microsoft.com/office/drawing/2014/main" id="{CD0F274F-7ADD-46E3-BCAA-2567707ACE61}"/>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3200" b="1" dirty="0">
                <a:latin typeface="Marianne" panose="02000000000000000000" pitchFamily="50" charset="0"/>
              </a:rPr>
              <a:t>Projet d’arrêté modifiant l’AM du 30 juin 2023</a:t>
            </a:r>
            <a:endParaRPr lang="fr-FR" sz="3600" dirty="0">
              <a:latin typeface="Marianne" panose="02000000000000000000" pitchFamily="50" charset="0"/>
            </a:endParaRPr>
          </a:p>
        </p:txBody>
      </p:sp>
      <p:sp>
        <p:nvSpPr>
          <p:cNvPr id="6" name="ZoneTexte 5">
            <a:extLst>
              <a:ext uri="{FF2B5EF4-FFF2-40B4-BE49-F238E27FC236}">
                <a16:creationId xmlns:a16="http://schemas.microsoft.com/office/drawing/2014/main" id="{4C1F96DA-B986-4200-9E0A-E81A4986F6E8}"/>
              </a:ext>
            </a:extLst>
          </p:cNvPr>
          <p:cNvSpPr txBox="1"/>
          <p:nvPr/>
        </p:nvSpPr>
        <p:spPr>
          <a:xfrm>
            <a:off x="375496" y="4754105"/>
            <a:ext cx="11441008" cy="120032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buClrTx/>
              <a:buSzTx/>
              <a:buFontTx/>
              <a:buNone/>
              <a:tabLst/>
              <a:defRPr/>
            </a:pPr>
            <a:r>
              <a:rPr kumimoji="0" lang="fr-FR" sz="2400" b="1" i="0" u="sng" strike="noStrike" kern="1200" cap="none" spc="0" normalizeH="0" baseline="0" noProof="0" dirty="0">
                <a:ln>
                  <a:noFill/>
                </a:ln>
                <a:solidFill>
                  <a:srgbClr val="000000"/>
                </a:solidFill>
                <a:effectLst/>
                <a:uLnTx/>
                <a:uFillTx/>
                <a:latin typeface="Marianne"/>
                <a:ea typeface="+mn-ea"/>
                <a:cs typeface="+mn-cs"/>
              </a:rPr>
              <a:t>Remarque</a:t>
            </a:r>
            <a:r>
              <a:rPr kumimoji="0" lang="fr-FR" sz="2400" b="0" i="0" u="sng" strike="noStrike" kern="1200" cap="none" spc="0" normalizeH="0" baseline="0" noProof="0" dirty="0">
                <a:ln>
                  <a:noFill/>
                </a:ln>
                <a:solidFill>
                  <a:srgbClr val="000000"/>
                </a:solidFill>
                <a:effectLst/>
                <a:uLnTx/>
                <a:uFillTx/>
                <a:latin typeface="Marianne"/>
                <a:ea typeface="+mn-ea"/>
                <a:cs typeface="+mn-cs"/>
              </a:rPr>
              <a:t> :</a:t>
            </a:r>
            <a:r>
              <a:rPr kumimoji="0" lang="fr-FR" sz="2400" b="0" i="0" strike="noStrike" kern="1200" cap="none" spc="0" normalizeH="0" baseline="0" noProof="0" dirty="0">
                <a:ln>
                  <a:noFill/>
                </a:ln>
                <a:solidFill>
                  <a:srgbClr val="000000"/>
                </a:solidFill>
                <a:effectLst/>
                <a:uLnTx/>
                <a:uFillTx/>
                <a:latin typeface="Marianne"/>
                <a:ea typeface="+mn-ea"/>
                <a:cs typeface="+mn-cs"/>
              </a:rPr>
              <a:t> </a:t>
            </a:r>
            <a:r>
              <a:rPr kumimoji="0" lang="fr-FR" sz="2400" b="1" i="0" u="none" strike="noStrike" kern="1200" cap="none" spc="0" normalizeH="0" baseline="0" noProof="0" dirty="0">
                <a:ln>
                  <a:noFill/>
                </a:ln>
                <a:solidFill>
                  <a:srgbClr val="000000"/>
                </a:solidFill>
                <a:effectLst/>
                <a:uLnTx/>
                <a:uFillTx/>
                <a:latin typeface="Marianne"/>
                <a:ea typeface="+mn-ea"/>
                <a:cs typeface="+mn-cs"/>
              </a:rPr>
              <a:t>note d’application </a:t>
            </a:r>
            <a:r>
              <a:rPr kumimoji="0" lang="fr-FR" sz="2400" b="0" i="0" u="none" strike="noStrike" kern="1200" cap="none" spc="0" normalizeH="0" baseline="0" noProof="0" dirty="0">
                <a:ln>
                  <a:noFill/>
                </a:ln>
                <a:solidFill>
                  <a:srgbClr val="000000"/>
                </a:solidFill>
                <a:effectLst/>
                <a:uLnTx/>
                <a:uFillTx/>
                <a:latin typeface="Marianne"/>
                <a:ea typeface="+mn-ea"/>
                <a:cs typeface="+mn-cs"/>
              </a:rPr>
              <a:t>en cours de mise à jour, selon les modifications retenues</a:t>
            </a:r>
          </a:p>
          <a:p>
            <a:pPr lvl="3" defTabSz="914377">
              <a:defRPr/>
            </a:pPr>
            <a:r>
              <a:rPr kumimoji="0" lang="fr-FR" sz="2400" b="0" i="0" u="none" strike="noStrike" kern="1200" cap="none" spc="0" normalizeH="0" baseline="0" noProof="0" dirty="0">
                <a:ln>
                  <a:noFill/>
                </a:ln>
                <a:solidFill>
                  <a:srgbClr val="000000"/>
                </a:solidFill>
                <a:effectLst/>
                <a:uLnTx/>
                <a:uFillTx/>
                <a:latin typeface="Marianne"/>
                <a:ea typeface="+mn-ea"/>
                <a:cs typeface="+mn-cs"/>
                <a:sym typeface="Wingdings" panose="05000000000000000000" pitchFamily="2" charset="2"/>
              </a:rPr>
              <a:t> </a:t>
            </a:r>
            <a:r>
              <a:rPr kumimoji="0" lang="fr-FR" sz="2400" b="0" i="0" u="none" strike="noStrike" kern="1200" cap="none" spc="0" normalizeH="0" baseline="0" noProof="0" dirty="0">
                <a:ln>
                  <a:noFill/>
                </a:ln>
                <a:solidFill>
                  <a:srgbClr val="000000"/>
                </a:solidFill>
                <a:effectLst/>
                <a:uLnTx/>
                <a:uFillTx/>
                <a:latin typeface="Marianne"/>
                <a:ea typeface="+mn-ea"/>
                <a:cs typeface="+mn-cs"/>
              </a:rPr>
              <a:t>sera diffusée à l’entrée en vigueur de l’arrêté ministériel modifié</a:t>
            </a:r>
          </a:p>
        </p:txBody>
      </p:sp>
    </p:spTree>
    <p:extLst>
      <p:ext uri="{BB962C8B-B14F-4D97-AF65-F5344CB8AC3E}">
        <p14:creationId xmlns:p14="http://schemas.microsoft.com/office/powerpoint/2010/main" val="1104048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995B779-0FAC-42BA-B482-F80282EAB8A0}"/>
              </a:ext>
            </a:extLst>
          </p:cNvPr>
          <p:cNvSpPr>
            <a:spLocks noGrp="1"/>
          </p:cNvSpPr>
          <p:nvPr>
            <p:ph type="sldNum" sz="quarter" idx="12"/>
          </p:nvPr>
        </p:nvSpPr>
        <p:spPr/>
        <p:txBody>
          <a:bodyPr/>
          <a:lstStyle/>
          <a:p>
            <a:fld id="{587A0F32-4638-43A6-B792-22B1EF3848A9}" type="slidenum">
              <a:rPr lang="fr-FR" smtClean="0"/>
              <a:t>26</a:t>
            </a:fld>
            <a:endParaRPr lang="fr-FR"/>
          </a:p>
        </p:txBody>
      </p:sp>
      <p:sp>
        <p:nvSpPr>
          <p:cNvPr id="2" name="ZoneTexte 1">
            <a:extLst>
              <a:ext uri="{FF2B5EF4-FFF2-40B4-BE49-F238E27FC236}">
                <a16:creationId xmlns:a16="http://schemas.microsoft.com/office/drawing/2014/main" id="{430E3078-1E2B-45EE-BD61-264E6D2A3941}"/>
              </a:ext>
            </a:extLst>
          </p:cNvPr>
          <p:cNvSpPr txBox="1"/>
          <p:nvPr/>
        </p:nvSpPr>
        <p:spPr>
          <a:xfrm>
            <a:off x="0" y="2413337"/>
            <a:ext cx="12192000" cy="923330"/>
          </a:xfrm>
          <a:prstGeom prst="rect">
            <a:avLst/>
          </a:prstGeom>
          <a:noFill/>
        </p:spPr>
        <p:txBody>
          <a:bodyPr wrap="square" rtlCol="0">
            <a:spAutoFit/>
          </a:bodyPr>
          <a:lstStyle/>
          <a:p>
            <a:pPr algn="ctr"/>
            <a:r>
              <a:rPr lang="fr-FR" sz="5400" b="1" dirty="0">
                <a:solidFill>
                  <a:schemeClr val="accent1"/>
                </a:solidFill>
                <a:latin typeface="Marianne" panose="02000000000000000000" pitchFamily="50" charset="0"/>
              </a:rPr>
              <a:t>Des questions ?</a:t>
            </a:r>
          </a:p>
        </p:txBody>
      </p:sp>
    </p:spTree>
    <p:extLst>
      <p:ext uri="{BB962C8B-B14F-4D97-AF65-F5344CB8AC3E}">
        <p14:creationId xmlns:p14="http://schemas.microsoft.com/office/powerpoint/2010/main" val="370887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4"/>
          </p:nvPr>
        </p:nvSpPr>
        <p:spPr>
          <a:xfrm>
            <a:off x="529692" y="2372883"/>
            <a:ext cx="11232001" cy="3432000"/>
          </a:xfrm>
        </p:spPr>
        <p:txBody>
          <a:bodyPr numCol="1"/>
          <a:lstStyle/>
          <a:p>
            <a:pPr algn="just"/>
            <a:endParaRPr lang="fr-FR" sz="1867" b="1" dirty="0"/>
          </a:p>
          <a:p>
            <a:pPr algn="just"/>
            <a:endParaRPr lang="fr-FR" sz="1867"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a:t>
            </a:fld>
            <a:endParaRPr lang="fr-FR" dirty="0"/>
          </a:p>
        </p:txBody>
      </p:sp>
      <p:sp>
        <p:nvSpPr>
          <p:cNvPr id="9" name="ZoneTexte 8"/>
          <p:cNvSpPr txBox="1"/>
          <p:nvPr/>
        </p:nvSpPr>
        <p:spPr>
          <a:xfrm>
            <a:off x="375496" y="1495031"/>
            <a:ext cx="6194063" cy="523220"/>
          </a:xfrm>
          <a:prstGeom prst="rect">
            <a:avLst/>
          </a:prstGeom>
          <a:noFill/>
        </p:spPr>
        <p:txBody>
          <a:bodyPr wrap="square" rtlCol="0">
            <a:spAutoFit/>
          </a:bodyPr>
          <a:lstStyle/>
          <a:p>
            <a:pPr lvl="0" algn="ctr"/>
            <a:r>
              <a:rPr lang="fr-FR" sz="2800" b="1" dirty="0">
                <a:latin typeface="Marianne" panose="02000000000000000000" pitchFamily="50" charset="0"/>
              </a:rPr>
              <a:t>Recharge des nappes</a:t>
            </a:r>
          </a:p>
        </p:txBody>
      </p:sp>
      <p:sp>
        <p:nvSpPr>
          <p:cNvPr id="12" name="Titre 9">
            <a:extLst>
              <a:ext uri="{FF2B5EF4-FFF2-40B4-BE49-F238E27FC236}">
                <a16:creationId xmlns:a16="http://schemas.microsoft.com/office/drawing/2014/main" id="{C26E858D-0617-4896-8988-70C2973AA498}"/>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3200" b="1" dirty="0">
                <a:latin typeface="Marianne" panose="02000000000000000000" pitchFamily="50" charset="0"/>
              </a:rPr>
              <a:t>Une situation globalement plus favorable en 2024</a:t>
            </a:r>
            <a:endParaRPr lang="fr-FR" sz="3600" dirty="0">
              <a:latin typeface="Marianne" panose="02000000000000000000" pitchFamily="50" charset="0"/>
            </a:endParaRPr>
          </a:p>
        </p:txBody>
      </p:sp>
      <p:pic>
        <p:nvPicPr>
          <p:cNvPr id="11" name="Image 10">
            <a:extLst>
              <a:ext uri="{FF2B5EF4-FFF2-40B4-BE49-F238E27FC236}">
                <a16:creationId xmlns:a16="http://schemas.microsoft.com/office/drawing/2014/main" id="{8A8FCC28-55F6-4C25-AFFC-FA2191E7608E}"/>
              </a:ext>
            </a:extLst>
          </p:cNvPr>
          <p:cNvPicPr>
            <a:picLocks noChangeAspect="1"/>
          </p:cNvPicPr>
          <p:nvPr/>
        </p:nvPicPr>
        <p:blipFill rotWithShape="1">
          <a:blip r:embed="rId3"/>
          <a:srcRect l="54435" t="59636" b="745"/>
          <a:stretch/>
        </p:blipFill>
        <p:spPr>
          <a:xfrm>
            <a:off x="375496" y="2372883"/>
            <a:ext cx="6194064" cy="3043630"/>
          </a:xfrm>
          <a:prstGeom prst="rect">
            <a:avLst/>
          </a:prstGeom>
        </p:spPr>
      </p:pic>
      <p:sp>
        <p:nvSpPr>
          <p:cNvPr id="14" name="Rectangle : coins arrondis 13">
            <a:extLst>
              <a:ext uri="{FF2B5EF4-FFF2-40B4-BE49-F238E27FC236}">
                <a16:creationId xmlns:a16="http://schemas.microsoft.com/office/drawing/2014/main" id="{832D8113-AE21-43C6-8180-EE5976FB3B2F}"/>
              </a:ext>
            </a:extLst>
          </p:cNvPr>
          <p:cNvSpPr/>
          <p:nvPr/>
        </p:nvSpPr>
        <p:spPr>
          <a:xfrm>
            <a:off x="6778568" y="1604309"/>
            <a:ext cx="572663" cy="4475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e 6">
            <a:extLst>
              <a:ext uri="{FF2B5EF4-FFF2-40B4-BE49-F238E27FC236}">
                <a16:creationId xmlns:a16="http://schemas.microsoft.com/office/drawing/2014/main" id="{16B9468E-41D2-485A-9251-7A8421CB22FC}"/>
              </a:ext>
            </a:extLst>
          </p:cNvPr>
          <p:cNvGrpSpPr/>
          <p:nvPr/>
        </p:nvGrpSpPr>
        <p:grpSpPr>
          <a:xfrm>
            <a:off x="6659217" y="1570719"/>
            <a:ext cx="4948279" cy="5150756"/>
            <a:chOff x="6659217" y="1570719"/>
            <a:chExt cx="4948279" cy="5150756"/>
          </a:xfrm>
        </p:grpSpPr>
        <p:grpSp>
          <p:nvGrpSpPr>
            <p:cNvPr id="4" name="Groupe 3">
              <a:extLst>
                <a:ext uri="{FF2B5EF4-FFF2-40B4-BE49-F238E27FC236}">
                  <a16:creationId xmlns:a16="http://schemas.microsoft.com/office/drawing/2014/main" id="{EEDDF182-560F-43C3-9842-512B04227186}"/>
                </a:ext>
              </a:extLst>
            </p:cNvPr>
            <p:cNvGrpSpPr/>
            <p:nvPr/>
          </p:nvGrpSpPr>
          <p:grpSpPr>
            <a:xfrm>
              <a:off x="6659217" y="1663619"/>
              <a:ext cx="4948279" cy="5057856"/>
              <a:chOff x="6659217" y="1663619"/>
              <a:chExt cx="4948279" cy="5057856"/>
            </a:xfrm>
          </p:grpSpPr>
          <p:pic>
            <p:nvPicPr>
              <p:cNvPr id="13" name="Image 12">
                <a:extLst>
                  <a:ext uri="{FF2B5EF4-FFF2-40B4-BE49-F238E27FC236}">
                    <a16:creationId xmlns:a16="http://schemas.microsoft.com/office/drawing/2014/main" id="{5025CF56-750F-468E-AA74-CA03299C3648}"/>
                  </a:ext>
                </a:extLst>
              </p:cNvPr>
              <p:cNvPicPr>
                <a:picLocks noChangeAspect="1"/>
              </p:cNvPicPr>
              <p:nvPr/>
            </p:nvPicPr>
            <p:blipFill rotWithShape="1">
              <a:blip r:embed="rId4"/>
              <a:srcRect t="15948" r="54674" b="-12876"/>
              <a:stretch/>
            </p:blipFill>
            <p:spPr>
              <a:xfrm>
                <a:off x="6778568" y="1663619"/>
                <a:ext cx="4828928" cy="5057856"/>
              </a:xfrm>
              <a:prstGeom prst="rect">
                <a:avLst/>
              </a:prstGeom>
            </p:spPr>
          </p:pic>
          <p:sp>
            <p:nvSpPr>
              <p:cNvPr id="2" name="Rectangle 1">
                <a:extLst>
                  <a:ext uri="{FF2B5EF4-FFF2-40B4-BE49-F238E27FC236}">
                    <a16:creationId xmlns:a16="http://schemas.microsoft.com/office/drawing/2014/main" id="{C1914DAA-D8E4-4103-B329-769F5281FEB4}"/>
                  </a:ext>
                </a:extLst>
              </p:cNvPr>
              <p:cNvSpPr/>
              <p:nvPr/>
            </p:nvSpPr>
            <p:spPr>
              <a:xfrm>
                <a:off x="6659217" y="5536095"/>
                <a:ext cx="1451113" cy="589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BFD7C56-FB52-4513-8721-AA480EE8E3C0}"/>
                  </a:ext>
                </a:extLst>
              </p:cNvPr>
              <p:cNvSpPr/>
              <p:nvPr/>
            </p:nvSpPr>
            <p:spPr>
              <a:xfrm>
                <a:off x="6723756" y="5302915"/>
                <a:ext cx="1013998" cy="133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F2FC22A-2F0F-4A57-B2BC-17460595F07F}"/>
                  </a:ext>
                </a:extLst>
              </p:cNvPr>
              <p:cNvSpPr/>
              <p:nvPr/>
            </p:nvSpPr>
            <p:spPr>
              <a:xfrm>
                <a:off x="9092582" y="5818683"/>
                <a:ext cx="1174540" cy="174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Rectangle 4">
              <a:extLst>
                <a:ext uri="{FF2B5EF4-FFF2-40B4-BE49-F238E27FC236}">
                  <a16:creationId xmlns:a16="http://schemas.microsoft.com/office/drawing/2014/main" id="{58B74D5A-5A43-4F40-B34C-58195CBC1C45}"/>
                </a:ext>
              </a:extLst>
            </p:cNvPr>
            <p:cNvSpPr/>
            <p:nvPr/>
          </p:nvSpPr>
          <p:spPr>
            <a:xfrm>
              <a:off x="6688910" y="1570719"/>
              <a:ext cx="959193" cy="447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3192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FFB23ADF-7597-48E5-8E8C-B45E8C81827B}"/>
              </a:ext>
            </a:extLst>
          </p:cNvPr>
          <p:cNvGrpSpPr/>
          <p:nvPr/>
        </p:nvGrpSpPr>
        <p:grpSpPr>
          <a:xfrm>
            <a:off x="2513414" y="1519605"/>
            <a:ext cx="7784801" cy="4681496"/>
            <a:chOff x="3761084" y="1596363"/>
            <a:chExt cx="5268386" cy="3116476"/>
          </a:xfrm>
        </p:grpSpPr>
        <p:pic>
          <p:nvPicPr>
            <p:cNvPr id="15" name="Image 14">
              <a:extLst>
                <a:ext uri="{FF2B5EF4-FFF2-40B4-BE49-F238E27FC236}">
                  <a16:creationId xmlns:a16="http://schemas.microsoft.com/office/drawing/2014/main" id="{9DB2A822-A1F0-4C24-8985-ECF2363D08B4}"/>
                </a:ext>
              </a:extLst>
            </p:cNvPr>
            <p:cNvPicPr>
              <a:picLocks noChangeAspect="1"/>
            </p:cNvPicPr>
            <p:nvPr/>
          </p:nvPicPr>
          <p:blipFill rotWithShape="1">
            <a:blip r:embed="rId3"/>
            <a:srcRect t="15454" r="35891" b="15282"/>
            <a:stretch/>
          </p:blipFill>
          <p:spPr>
            <a:xfrm>
              <a:off x="3840117" y="1776611"/>
              <a:ext cx="5075160" cy="2936228"/>
            </a:xfrm>
            <a:prstGeom prst="rect">
              <a:avLst/>
            </a:prstGeom>
            <a:ln>
              <a:noFill/>
            </a:ln>
          </p:spPr>
        </p:pic>
        <p:sp>
          <p:nvSpPr>
            <p:cNvPr id="16" name="Rectangle : coins arrondis 15">
              <a:extLst>
                <a:ext uri="{FF2B5EF4-FFF2-40B4-BE49-F238E27FC236}">
                  <a16:creationId xmlns:a16="http://schemas.microsoft.com/office/drawing/2014/main" id="{F1A2751B-120D-4EFB-80ED-425FB89F3093}"/>
                </a:ext>
              </a:extLst>
            </p:cNvPr>
            <p:cNvSpPr/>
            <p:nvPr/>
          </p:nvSpPr>
          <p:spPr>
            <a:xfrm>
              <a:off x="8499561" y="3003798"/>
              <a:ext cx="529909" cy="60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FADAE9D4-8456-41B8-952D-3987B5E619F6}"/>
                </a:ext>
              </a:extLst>
            </p:cNvPr>
            <p:cNvSpPr/>
            <p:nvPr/>
          </p:nvSpPr>
          <p:spPr>
            <a:xfrm>
              <a:off x="3761084" y="1596363"/>
              <a:ext cx="1098948" cy="36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contenu 2"/>
          <p:cNvSpPr>
            <a:spLocks noGrp="1"/>
          </p:cNvSpPr>
          <p:nvPr>
            <p:ph idx="14"/>
          </p:nvPr>
        </p:nvSpPr>
        <p:spPr>
          <a:xfrm>
            <a:off x="529692" y="2372883"/>
            <a:ext cx="11232001" cy="3432000"/>
          </a:xfrm>
        </p:spPr>
        <p:txBody>
          <a:bodyPr numCol="1"/>
          <a:lstStyle/>
          <a:p>
            <a:pPr algn="just"/>
            <a:endParaRPr lang="fr-FR" sz="1867" b="1" dirty="0"/>
          </a:p>
          <a:p>
            <a:pPr algn="just"/>
            <a:endParaRPr lang="fr-FR" sz="1867"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a:t>
            </a:fld>
            <a:endParaRPr lang="fr-FR" dirty="0"/>
          </a:p>
        </p:txBody>
      </p:sp>
      <p:sp>
        <p:nvSpPr>
          <p:cNvPr id="12" name="Titre 9">
            <a:extLst>
              <a:ext uri="{FF2B5EF4-FFF2-40B4-BE49-F238E27FC236}">
                <a16:creationId xmlns:a16="http://schemas.microsoft.com/office/drawing/2014/main" id="{C26E858D-0617-4896-8988-70C2973AA498}"/>
              </a:ext>
            </a:extLst>
          </p:cNvPr>
          <p:cNvSpPr txBox="1">
            <a:spLocks/>
          </p:cNvSpPr>
          <p:nvPr/>
        </p:nvSpPr>
        <p:spPr bwMode="gray">
          <a:xfrm>
            <a:off x="375496" y="209206"/>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3200" b="1" dirty="0">
                <a:latin typeface="Marianne" panose="02000000000000000000" pitchFamily="50" charset="0"/>
              </a:rPr>
              <a:t>Une situation globalement plus favorable en 2024</a:t>
            </a:r>
            <a:endParaRPr lang="fr-FR" sz="3600" dirty="0">
              <a:latin typeface="Marianne" panose="02000000000000000000" pitchFamily="50" charset="0"/>
            </a:endParaRPr>
          </a:p>
        </p:txBody>
      </p:sp>
      <p:sp>
        <p:nvSpPr>
          <p:cNvPr id="19" name="ZoneTexte 18">
            <a:extLst>
              <a:ext uri="{FF2B5EF4-FFF2-40B4-BE49-F238E27FC236}">
                <a16:creationId xmlns:a16="http://schemas.microsoft.com/office/drawing/2014/main" id="{E95DB846-FF77-4DBB-BAFB-9582862DC4F4}"/>
              </a:ext>
            </a:extLst>
          </p:cNvPr>
          <p:cNvSpPr txBox="1"/>
          <p:nvPr/>
        </p:nvSpPr>
        <p:spPr>
          <a:xfrm>
            <a:off x="375496" y="1244402"/>
            <a:ext cx="5256495" cy="523220"/>
          </a:xfrm>
          <a:prstGeom prst="rect">
            <a:avLst/>
          </a:prstGeom>
          <a:noFill/>
        </p:spPr>
        <p:txBody>
          <a:bodyPr wrap="square" rtlCol="0">
            <a:spAutoFit/>
          </a:bodyPr>
          <a:lstStyle/>
          <a:p>
            <a:pPr lvl="0" algn="just"/>
            <a:r>
              <a:rPr lang="fr-FR" sz="2800" b="1" dirty="0">
                <a:latin typeface="Marianne" panose="02000000000000000000" pitchFamily="50" charset="0"/>
              </a:rPr>
              <a:t>Débits des cours d’eau</a:t>
            </a:r>
          </a:p>
        </p:txBody>
      </p:sp>
    </p:spTree>
    <p:extLst>
      <p:ext uri="{BB962C8B-B14F-4D97-AF65-F5344CB8AC3E}">
        <p14:creationId xmlns:p14="http://schemas.microsoft.com/office/powerpoint/2010/main" val="50476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dirty="0"/>
          </a:p>
        </p:txBody>
      </p:sp>
      <p:sp>
        <p:nvSpPr>
          <p:cNvPr id="2" name="ZoneTexte 1"/>
          <p:cNvSpPr txBox="1"/>
          <p:nvPr/>
        </p:nvSpPr>
        <p:spPr>
          <a:xfrm>
            <a:off x="10502348" y="1915345"/>
            <a:ext cx="1828800" cy="707886"/>
          </a:xfrm>
          <a:prstGeom prst="rect">
            <a:avLst/>
          </a:prstGeom>
          <a:noFill/>
        </p:spPr>
        <p:txBody>
          <a:bodyPr wrap="square" rtlCol="0">
            <a:spAutoFit/>
          </a:bodyPr>
          <a:lstStyle/>
          <a:p>
            <a:pPr lvl="0" algn="ctr"/>
            <a:r>
              <a:rPr lang="fr-FR" sz="2000" b="1" dirty="0">
                <a:latin typeface="Marianne" panose="02000000000000000000" pitchFamily="50" charset="0"/>
              </a:rPr>
              <a:t>24/06/2024 </a:t>
            </a:r>
            <a:r>
              <a:rPr lang="fr-FR" sz="2000" b="1" dirty="0" err="1">
                <a:latin typeface="Marianne" panose="02000000000000000000" pitchFamily="50" charset="0"/>
              </a:rPr>
              <a:t>VIGIEau</a:t>
            </a:r>
            <a:endParaRPr lang="fr-FR" sz="2000" dirty="0">
              <a:solidFill>
                <a:srgbClr val="FF0000"/>
              </a:solidFill>
            </a:endParaRPr>
          </a:p>
        </p:txBody>
      </p:sp>
      <p:sp>
        <p:nvSpPr>
          <p:cNvPr id="8" name="Titre 9">
            <a:extLst>
              <a:ext uri="{FF2B5EF4-FFF2-40B4-BE49-F238E27FC236}">
                <a16:creationId xmlns:a16="http://schemas.microsoft.com/office/drawing/2014/main" id="{D9D5C060-E615-433B-8227-A502BAB275B2}"/>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3200" b="1" dirty="0">
                <a:latin typeface="Marianne" panose="02000000000000000000" pitchFamily="50" charset="0"/>
              </a:rPr>
              <a:t>Une situation globalement plus favorable en 2024</a:t>
            </a:r>
            <a:endParaRPr lang="fr-FR" sz="3600" dirty="0">
              <a:latin typeface="Marianne" panose="02000000000000000000" pitchFamily="50" charset="0"/>
            </a:endParaRPr>
          </a:p>
        </p:txBody>
      </p:sp>
      <p:pic>
        <p:nvPicPr>
          <p:cNvPr id="9" name="Image 8">
            <a:extLst>
              <a:ext uri="{FF2B5EF4-FFF2-40B4-BE49-F238E27FC236}">
                <a16:creationId xmlns:a16="http://schemas.microsoft.com/office/drawing/2014/main" id="{16C15101-5D71-499F-AACC-F8EAC7EBE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5191" y="1941856"/>
            <a:ext cx="4987252" cy="4295073"/>
          </a:xfrm>
          <a:prstGeom prst="rect">
            <a:avLst/>
          </a:prstGeom>
        </p:spPr>
      </p:pic>
      <p:sp>
        <p:nvSpPr>
          <p:cNvPr id="10" name="ZoneTexte 9">
            <a:extLst>
              <a:ext uri="{FF2B5EF4-FFF2-40B4-BE49-F238E27FC236}">
                <a16:creationId xmlns:a16="http://schemas.microsoft.com/office/drawing/2014/main" id="{802CBC9A-C9E1-48FA-AA35-AD8C7CC3A8B9}"/>
              </a:ext>
            </a:extLst>
          </p:cNvPr>
          <p:cNvSpPr txBox="1"/>
          <p:nvPr/>
        </p:nvSpPr>
        <p:spPr bwMode="auto">
          <a:xfrm>
            <a:off x="3943643" y="1915345"/>
            <a:ext cx="1828800" cy="707886"/>
          </a:xfrm>
          <a:prstGeom prst="rect">
            <a:avLst/>
          </a:prstGeom>
          <a:noFill/>
        </p:spPr>
        <p:txBody>
          <a:bodyPr wrap="square" rtlCol="0">
            <a:spAutoFit/>
          </a:bodyPr>
          <a:lstStyle/>
          <a:p>
            <a:pPr lvl="0" algn="ctr"/>
            <a:r>
              <a:rPr lang="fr-FR" sz="2000" b="1" dirty="0">
                <a:latin typeface="Marianne" panose="02000000000000000000" pitchFamily="50" charset="0"/>
              </a:rPr>
              <a:t>11/05/2023 Propluvia </a:t>
            </a:r>
            <a:endParaRPr lang="fr-FR" sz="2000" dirty="0"/>
          </a:p>
        </p:txBody>
      </p:sp>
      <p:pic>
        <p:nvPicPr>
          <p:cNvPr id="11" name="Image 10">
            <a:extLst>
              <a:ext uri="{FF2B5EF4-FFF2-40B4-BE49-F238E27FC236}">
                <a16:creationId xmlns:a16="http://schemas.microsoft.com/office/drawing/2014/main" id="{1ADF6EF0-A3F4-45CD-B2EE-DAC78A62242A}"/>
              </a:ext>
            </a:extLst>
          </p:cNvPr>
          <p:cNvPicPr>
            <a:picLocks noChangeAspect="1"/>
          </p:cNvPicPr>
          <p:nvPr/>
        </p:nvPicPr>
        <p:blipFill>
          <a:blip r:embed="rId4"/>
          <a:stretch>
            <a:fillRect/>
          </a:stretch>
        </p:blipFill>
        <p:spPr>
          <a:xfrm>
            <a:off x="146062" y="4231982"/>
            <a:ext cx="1637431" cy="849693"/>
          </a:xfrm>
          <a:prstGeom prst="rect">
            <a:avLst/>
          </a:prstGeom>
        </p:spPr>
      </p:pic>
      <p:pic>
        <p:nvPicPr>
          <p:cNvPr id="4" name="Image 3">
            <a:extLst>
              <a:ext uri="{FF2B5EF4-FFF2-40B4-BE49-F238E27FC236}">
                <a16:creationId xmlns:a16="http://schemas.microsoft.com/office/drawing/2014/main" id="{6ABD1664-476B-4440-AF72-A6EFE7B3B3EC}"/>
              </a:ext>
            </a:extLst>
          </p:cNvPr>
          <p:cNvPicPr>
            <a:picLocks noChangeAspect="1"/>
          </p:cNvPicPr>
          <p:nvPr/>
        </p:nvPicPr>
        <p:blipFill rotWithShape="1">
          <a:blip r:embed="rId5">
            <a:extLst>
              <a:ext uri="{28A0092B-C50C-407E-A947-70E740481C1C}">
                <a14:useLocalDpi xmlns:a14="http://schemas.microsoft.com/office/drawing/2010/main" val="0"/>
              </a:ext>
            </a:extLst>
          </a:blip>
          <a:srcRect l="28229"/>
          <a:stretch/>
        </p:blipFill>
        <p:spPr>
          <a:xfrm>
            <a:off x="6140873" y="1776327"/>
            <a:ext cx="4545026" cy="4459830"/>
          </a:xfrm>
          <a:prstGeom prst="rect">
            <a:avLst/>
          </a:prstGeom>
        </p:spPr>
      </p:pic>
      <p:pic>
        <p:nvPicPr>
          <p:cNvPr id="12" name="Image 11">
            <a:extLst>
              <a:ext uri="{FF2B5EF4-FFF2-40B4-BE49-F238E27FC236}">
                <a16:creationId xmlns:a16="http://schemas.microsoft.com/office/drawing/2014/main" id="{7B1FD529-8BE7-49C5-BAE2-5059AA74C80F}"/>
              </a:ext>
            </a:extLst>
          </p:cNvPr>
          <p:cNvPicPr>
            <a:picLocks noChangeAspect="1"/>
          </p:cNvPicPr>
          <p:nvPr/>
        </p:nvPicPr>
        <p:blipFill rotWithShape="1">
          <a:blip r:embed="rId6">
            <a:extLst>
              <a:ext uri="{28A0092B-C50C-407E-A947-70E740481C1C}">
                <a14:useLocalDpi xmlns:a14="http://schemas.microsoft.com/office/drawing/2010/main" val="0"/>
              </a:ext>
            </a:extLst>
          </a:blip>
          <a:srcRect l="575" t="25566" r="45652" b="8645"/>
          <a:stretch/>
        </p:blipFill>
        <p:spPr>
          <a:xfrm>
            <a:off x="10740823" y="4125599"/>
            <a:ext cx="1305115" cy="1432714"/>
          </a:xfrm>
          <a:prstGeom prst="rect">
            <a:avLst/>
          </a:prstGeom>
        </p:spPr>
      </p:pic>
      <p:sp>
        <p:nvSpPr>
          <p:cNvPr id="13" name="ZoneTexte 12">
            <a:extLst>
              <a:ext uri="{FF2B5EF4-FFF2-40B4-BE49-F238E27FC236}">
                <a16:creationId xmlns:a16="http://schemas.microsoft.com/office/drawing/2014/main" id="{56A6A5F5-46FF-4202-85D9-70EFBA089670}"/>
              </a:ext>
            </a:extLst>
          </p:cNvPr>
          <p:cNvSpPr txBox="1"/>
          <p:nvPr/>
        </p:nvSpPr>
        <p:spPr>
          <a:xfrm>
            <a:off x="375495" y="1199147"/>
            <a:ext cx="7068913" cy="523220"/>
          </a:xfrm>
          <a:prstGeom prst="rect">
            <a:avLst/>
          </a:prstGeom>
          <a:noFill/>
        </p:spPr>
        <p:txBody>
          <a:bodyPr wrap="square" rtlCol="0">
            <a:spAutoFit/>
          </a:bodyPr>
          <a:lstStyle/>
          <a:p>
            <a:r>
              <a:rPr lang="fr-FR" sz="2800" b="1" dirty="0">
                <a:latin typeface="Marianne" panose="02000000000000000000" pitchFamily="50" charset="0"/>
              </a:rPr>
              <a:t>Niveaux de gravité en vigueur </a:t>
            </a:r>
          </a:p>
        </p:txBody>
      </p:sp>
    </p:spTree>
    <p:extLst>
      <p:ext uri="{BB962C8B-B14F-4D97-AF65-F5344CB8AC3E}">
        <p14:creationId xmlns:p14="http://schemas.microsoft.com/office/powerpoint/2010/main" val="203240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dirty="0"/>
          </a:p>
        </p:txBody>
      </p:sp>
      <p:sp>
        <p:nvSpPr>
          <p:cNvPr id="15" name="Titre 9"/>
          <p:cNvSpPr txBox="1">
            <a:spLocks/>
          </p:cNvSpPr>
          <p:nvPr/>
        </p:nvSpPr>
        <p:spPr bwMode="gray">
          <a:xfrm>
            <a:off x="382210" y="9939"/>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p:txBody>
      </p:sp>
      <p:sp>
        <p:nvSpPr>
          <p:cNvPr id="14" name="Titre 1">
            <a:extLst>
              <a:ext uri="{FF2B5EF4-FFF2-40B4-BE49-F238E27FC236}">
                <a16:creationId xmlns:a16="http://schemas.microsoft.com/office/drawing/2014/main" id="{C83A5E97-8D0D-4ACD-A96C-EC0ECD7DEADC}"/>
              </a:ext>
            </a:extLst>
          </p:cNvPr>
          <p:cNvSpPr txBox="1">
            <a:spLocks/>
          </p:cNvSpPr>
          <p:nvPr/>
        </p:nvSpPr>
        <p:spPr bwMode="gray">
          <a:xfrm>
            <a:off x="473817" y="757882"/>
            <a:ext cx="11426782" cy="960000"/>
          </a:xfrm>
          <a:prstGeom prst="rect">
            <a:avLst/>
          </a:prstGeom>
        </p:spPr>
        <p:txBody>
          <a:bodyPr vert="horz" lIns="0" tIns="0" rIns="0" bIns="0" rtlCol="0" anchor="t" anchorCtr="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200" b="1" dirty="0">
                <a:solidFill>
                  <a:schemeClr val="accent1"/>
                </a:solidFill>
                <a:latin typeface="Marianne" panose="02000000000000000000" pitchFamily="50" charset="0"/>
              </a:rPr>
              <a:t>Plan Eau  </a:t>
            </a:r>
          </a:p>
          <a:p>
            <a:r>
              <a:rPr lang="fr-FR" sz="2400" b="1" dirty="0">
                <a:latin typeface="Marianne" panose="02000000000000000000" pitchFamily="50" charset="0"/>
              </a:rPr>
              <a:t>Axe V</a:t>
            </a:r>
            <a:r>
              <a:rPr lang="fr-FR" sz="2400" dirty="0">
                <a:latin typeface="Marianne" panose="02000000000000000000" pitchFamily="50" charset="0"/>
              </a:rPr>
              <a:t> : « Être en capacité de mieux répondre aux crises de sécheresse »</a:t>
            </a:r>
          </a:p>
        </p:txBody>
      </p:sp>
      <p:sp>
        <p:nvSpPr>
          <p:cNvPr id="16" name="ZoneTexte 4">
            <a:extLst>
              <a:ext uri="{FF2B5EF4-FFF2-40B4-BE49-F238E27FC236}">
                <a16:creationId xmlns:a16="http://schemas.microsoft.com/office/drawing/2014/main" id="{F3A6024E-9124-4999-9FD3-FD41266A2E43}"/>
              </a:ext>
            </a:extLst>
          </p:cNvPr>
          <p:cNvSpPr txBox="1"/>
          <p:nvPr/>
        </p:nvSpPr>
        <p:spPr>
          <a:xfrm>
            <a:off x="382210" y="1717882"/>
            <a:ext cx="9082831" cy="469974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sz="2800" b="1" i="0" u="none" strike="noStrike" kern="1200" cap="none" spc="0" normalizeH="0" baseline="0" noProof="0" dirty="0">
                <a:ln>
                  <a:noFill/>
                </a:ln>
                <a:solidFill>
                  <a:schemeClr val="accent1"/>
                </a:solidFill>
                <a:effectLst/>
                <a:uLnTx/>
                <a:uFillTx/>
                <a:latin typeface="Marianne"/>
                <a:ea typeface="+mn-ea"/>
                <a:cs typeface="+mn-cs"/>
              </a:rPr>
              <a:t>Arrêté ministériel du 30 juin 2023</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Marianne"/>
                <a:ea typeface="+mn-ea"/>
                <a:cs typeface="+mn-cs"/>
              </a:rPr>
              <a:t>Objectif </a:t>
            </a:r>
            <a:r>
              <a:rPr kumimoji="0" lang="fr-FR" sz="2400" b="1" i="0" u="none" strike="noStrike" kern="1200" cap="none" spc="0" normalizeH="0" baseline="0" noProof="0" dirty="0">
                <a:ln>
                  <a:noFill/>
                </a:ln>
                <a:solidFill>
                  <a:srgbClr val="000000"/>
                </a:solidFill>
                <a:effectLst/>
                <a:uLnTx/>
                <a:uFillTx/>
                <a:latin typeface="Marianne"/>
                <a:ea typeface="+mn-ea"/>
                <a:cs typeface="+mn-cs"/>
                <a:sym typeface="Wingdings" panose="05000000000000000000" pitchFamily="2" charset="2"/>
              </a:rPr>
              <a:t>: a</a:t>
            </a:r>
            <a:r>
              <a:rPr kumimoji="0" lang="fr-FR" sz="2400" b="1" i="0" u="none" strike="noStrike" kern="1200" cap="none" spc="0" normalizeH="0" baseline="0" noProof="0" dirty="0">
                <a:ln>
                  <a:noFill/>
                </a:ln>
                <a:solidFill>
                  <a:srgbClr val="000000"/>
                </a:solidFill>
                <a:effectLst/>
                <a:uLnTx/>
                <a:uFillTx/>
                <a:latin typeface="Marianne"/>
                <a:ea typeface="NSimSun" panose="02010609030101010101" pitchFamily="49" charset="-122"/>
                <a:cs typeface="+mn-cs"/>
              </a:rPr>
              <a:t>nticiper les restrictions applicables aux sites industriels pour une gestion équilibrée de l’eau en :</a:t>
            </a:r>
            <a:r>
              <a:rPr kumimoji="0" lang="fr-FR" sz="2400" b="1" i="0" u="none" strike="noStrike" kern="1200" cap="none" spc="0" normalizeH="0" baseline="0" noProof="0" dirty="0">
                <a:ln>
                  <a:noFill/>
                </a:ln>
                <a:solidFill>
                  <a:srgbClr val="000000"/>
                </a:solidFill>
                <a:effectLst/>
                <a:uLnTx/>
                <a:uFillTx/>
                <a:latin typeface="Marianne"/>
                <a:ea typeface="+mn-ea"/>
                <a:cs typeface="+mn-cs"/>
              </a:rPr>
              <a:t> </a:t>
            </a:r>
          </a:p>
          <a:p>
            <a:pPr marL="342900" marR="0" lvl="0" indent="-342900" algn="just" defTabSz="914400" rtl="0" eaLnBrk="1" fontAlgn="auto" latinLnBrk="0" hangingPunct="1">
              <a:lnSpc>
                <a:spcPct val="100000"/>
              </a:lnSpc>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srgbClr val="000000"/>
                </a:solidFill>
                <a:effectLst/>
                <a:uLnTx/>
                <a:uFillTx/>
                <a:latin typeface="Marianne"/>
                <a:ea typeface="NSimSun" panose="02010609030101010101" pitchFamily="49" charset="-122"/>
                <a:cs typeface="Lucida Sans" panose="020B0602030504020204" pitchFamily="34" charset="0"/>
              </a:rPr>
              <a:t>définissant des mesures communes sur l’ensemble du territoire national, en tenant compte des enjeux de chaque filière et des efforts de sobriété menés ;</a:t>
            </a:r>
          </a:p>
          <a:p>
            <a:pPr marL="342900" marR="0" lvl="0" indent="-342900" algn="just" defTabSz="914400" rtl="0" eaLnBrk="1" fontAlgn="auto" latinLnBrk="0" hangingPunct="1">
              <a:lnSpc>
                <a:spcPct val="100000"/>
              </a:lnSpc>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srgbClr val="000000"/>
                </a:solidFill>
                <a:effectLst/>
                <a:uLnTx/>
                <a:uFillTx/>
                <a:latin typeface="Marianne"/>
                <a:ea typeface="NSimSun" panose="02010609030101010101" pitchFamily="49" charset="-122"/>
                <a:cs typeface="Lucida Sans" panose="020B0602030504020204" pitchFamily="34" charset="0"/>
              </a:rPr>
              <a:t>fixant 3 niveaux de réduction par rapport au prélèvement moyen journalier « volume de référence</a:t>
            </a:r>
            <a:r>
              <a:rPr lang="fr-FR" sz="2000" dirty="0">
                <a:solidFill>
                  <a:srgbClr val="000000"/>
                </a:solidFill>
                <a:latin typeface="Marianne"/>
                <a:ea typeface="NSimSun" panose="02010609030101010101" pitchFamily="49" charset="-122"/>
                <a:cs typeface="Lucida Sans" panose="020B0602030504020204" pitchFamily="34" charset="0"/>
              </a:rPr>
              <a:t> »</a:t>
            </a:r>
            <a:r>
              <a:rPr kumimoji="0" lang="fr-FR" sz="2000" b="0" i="0" u="none" strike="noStrike" kern="1200" cap="none" spc="0" normalizeH="0" baseline="0" noProof="0" dirty="0">
                <a:ln>
                  <a:noFill/>
                </a:ln>
                <a:solidFill>
                  <a:srgbClr val="000000"/>
                </a:solidFill>
                <a:effectLst/>
                <a:uLnTx/>
                <a:uFillTx/>
                <a:latin typeface="Marianne"/>
                <a:ea typeface="NSimSun" panose="02010609030101010101" pitchFamily="49" charset="-122"/>
                <a:cs typeface="Lucida Sans" panose="020B0602030504020204" pitchFamily="34" charset="0"/>
              </a:rPr>
              <a:t>, selon la gravité de la sécheresse :</a:t>
            </a:r>
            <a:endParaRPr lang="fr-FR" sz="2000" noProof="0" dirty="0">
              <a:solidFill>
                <a:srgbClr val="000000"/>
              </a:solidFill>
              <a:latin typeface="Marianne"/>
              <a:ea typeface="NSimSun" panose="02010609030101010101" pitchFamily="49" charset="-122"/>
              <a:cs typeface="Lucida Sans" panose="020B0602030504020204" pitchFamily="34" charset="0"/>
            </a:endParaRPr>
          </a:p>
          <a:p>
            <a:pPr lvl="1" algn="ctr">
              <a:spcAft>
                <a:spcPts val="600"/>
              </a:spcAft>
              <a:defRPr/>
            </a:pPr>
            <a:r>
              <a:rPr kumimoji="0" lang="fr-FR" sz="2400" b="1" i="0" u="none" strike="noStrike" kern="1200" cap="none" spc="0" normalizeH="0" baseline="0" noProof="0" dirty="0">
                <a:ln>
                  <a:noFill/>
                </a:ln>
                <a:solidFill>
                  <a:srgbClr val="000000"/>
                </a:solidFill>
                <a:effectLst/>
                <a:uLnTx/>
                <a:uFillTx/>
                <a:latin typeface="Marianne"/>
                <a:ea typeface="NSimSun" panose="02010609030101010101" pitchFamily="49" charset="-122"/>
                <a:cs typeface="Lucida Sans" panose="020B0602030504020204" pitchFamily="34" charset="0"/>
              </a:rPr>
              <a:t>Alerte : </a:t>
            </a:r>
            <a:r>
              <a:rPr kumimoji="0" lang="fr-FR" sz="2400" b="1" i="0" u="none" strike="noStrike" kern="1200" cap="none" spc="0" normalizeH="0" baseline="0" noProof="0" dirty="0">
                <a:ln>
                  <a:noFill/>
                </a:ln>
                <a:solidFill>
                  <a:schemeClr val="accent4"/>
                </a:solidFill>
                <a:effectLst/>
                <a:uLnTx/>
                <a:uFillTx/>
                <a:latin typeface="Marianne"/>
                <a:ea typeface="NSimSun" panose="02010609030101010101" pitchFamily="49" charset="-122"/>
                <a:cs typeface="Lucida Sans" panose="020B0602030504020204" pitchFamily="34" charset="0"/>
              </a:rPr>
              <a:t>- 5 % </a:t>
            </a:r>
            <a:r>
              <a:rPr lang="fr-FR" sz="2400" b="1" dirty="0">
                <a:solidFill>
                  <a:srgbClr val="000000"/>
                </a:solidFill>
                <a:latin typeface="Marianne"/>
                <a:ea typeface="NSimSun" panose="02010609030101010101" pitchFamily="49" charset="-122"/>
                <a:cs typeface="Lucida Sans" panose="020B0602030504020204" pitchFamily="34" charset="0"/>
              </a:rPr>
              <a:t>/</a:t>
            </a:r>
            <a:r>
              <a:rPr kumimoji="0" lang="fr-FR" sz="2400" b="1" i="0" u="none" strike="noStrike" kern="1200" cap="none" spc="0" normalizeH="0" baseline="0" noProof="0" dirty="0">
                <a:ln>
                  <a:noFill/>
                </a:ln>
                <a:solidFill>
                  <a:srgbClr val="000000"/>
                </a:solidFill>
                <a:effectLst/>
                <a:uLnTx/>
                <a:uFillTx/>
                <a:latin typeface="Marianne"/>
                <a:ea typeface="NSimSun" panose="02010609030101010101" pitchFamily="49" charset="-122"/>
                <a:cs typeface="Lucida Sans" panose="020B0602030504020204" pitchFamily="34" charset="0"/>
              </a:rPr>
              <a:t> Alerte renforcée : </a:t>
            </a:r>
            <a:r>
              <a:rPr kumimoji="0" lang="fr-FR" sz="2400" b="1" i="0" u="none" strike="noStrike" kern="1200" cap="none" spc="0" normalizeH="0" baseline="0" noProof="0" dirty="0">
                <a:ln>
                  <a:noFill/>
                </a:ln>
                <a:solidFill>
                  <a:schemeClr val="accent2"/>
                </a:solidFill>
                <a:effectLst/>
                <a:uLnTx/>
                <a:uFillTx/>
                <a:latin typeface="Marianne"/>
                <a:ea typeface="NSimSun" panose="02010609030101010101" pitchFamily="49" charset="-122"/>
                <a:cs typeface="Lucida Sans" panose="020B0602030504020204" pitchFamily="34" charset="0"/>
              </a:rPr>
              <a:t>- 10 % </a:t>
            </a:r>
            <a:r>
              <a:rPr kumimoji="0" lang="fr-FR" sz="2400" b="1" i="0" u="none" strike="noStrike" kern="1200" cap="none" spc="0" normalizeH="0" baseline="0" noProof="0" dirty="0">
                <a:ln>
                  <a:noFill/>
                </a:ln>
                <a:solidFill>
                  <a:srgbClr val="000000"/>
                </a:solidFill>
                <a:effectLst/>
                <a:uLnTx/>
                <a:uFillTx/>
                <a:latin typeface="Marianne"/>
                <a:ea typeface="NSimSun" panose="02010609030101010101" pitchFamily="49" charset="-122"/>
                <a:cs typeface="Lucida Sans" panose="020B0602030504020204" pitchFamily="34" charset="0"/>
              </a:rPr>
              <a:t>/ Crise : </a:t>
            </a:r>
            <a:r>
              <a:rPr kumimoji="0" lang="fr-FR" sz="2400" b="1" i="0" u="none" strike="noStrike" kern="1200" cap="none" spc="0" normalizeH="0" baseline="0" noProof="0" dirty="0">
                <a:ln>
                  <a:noFill/>
                </a:ln>
                <a:solidFill>
                  <a:srgbClr val="C00000"/>
                </a:solidFill>
                <a:effectLst/>
                <a:uLnTx/>
                <a:uFillTx/>
                <a:latin typeface="Marianne"/>
                <a:ea typeface="NSimSun" panose="02010609030101010101" pitchFamily="49" charset="-122"/>
                <a:cs typeface="Lucida Sans" panose="020B0602030504020204" pitchFamily="34" charset="0"/>
              </a:rPr>
              <a:t>- 25 %</a:t>
            </a:r>
          </a:p>
          <a:p>
            <a:pPr marL="342900" marR="0" lvl="0" indent="-342900" algn="just" defTabSz="914400" rtl="0" eaLnBrk="1" fontAlgn="auto" latinLnBrk="0" hangingPunct="1">
              <a:lnSpc>
                <a:spcPct val="100000"/>
              </a:lnSpc>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srgbClr val="000000"/>
                </a:solidFill>
                <a:effectLst/>
                <a:uLnTx/>
                <a:uFillTx/>
                <a:latin typeface="Marianne"/>
                <a:ea typeface="NSimSun" panose="02010609030101010101" pitchFamily="49" charset="-122"/>
                <a:cs typeface="+mn-cs"/>
              </a:rPr>
              <a:t>permettant de suivre les prélèvements des sites industriels ;</a:t>
            </a:r>
          </a:p>
          <a:p>
            <a:pPr marL="342900" marR="0" lvl="0" indent="-342900" algn="just" defTabSz="914400" rtl="0" eaLnBrk="1" fontAlgn="auto" latinLnBrk="0" hangingPunct="1">
              <a:lnSpc>
                <a:spcPct val="100000"/>
              </a:lnSpc>
              <a:spcAft>
                <a:spcPts val="60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srgbClr val="000000"/>
                </a:solidFill>
                <a:effectLst/>
                <a:uLnTx/>
                <a:uFillTx/>
                <a:latin typeface="Marianne"/>
                <a:ea typeface="NSimSun" panose="02010609030101010101" pitchFamily="49" charset="-122"/>
                <a:cs typeface="+mn-cs"/>
              </a:rPr>
              <a:t>permettant de privilégier la gestion au cas par cas localement. </a:t>
            </a:r>
          </a:p>
          <a:p>
            <a:pPr marL="0" marR="0" lvl="0" indent="0" algn="just" defTabSz="914400" rtl="0" eaLnBrk="1" fontAlgn="auto" latinLnBrk="0" hangingPunct="1">
              <a:lnSpc>
                <a:spcPct val="90000"/>
              </a:lnSpc>
              <a:spcBef>
                <a:spcPts val="600"/>
              </a:spcBef>
              <a:spcAft>
                <a:spcPts val="0"/>
              </a:spcAft>
              <a:buClrTx/>
              <a:buSzTx/>
              <a:buFontTx/>
              <a:buNone/>
              <a:tabLst/>
              <a:defRPr/>
            </a:pPr>
            <a:endParaRPr kumimoji="0" lang="fr-FR" sz="1600" b="1" i="0" u="none" strike="noStrike" kern="1200" cap="none" spc="0" normalizeH="0" baseline="0" noProof="0" dirty="0">
              <a:ln>
                <a:noFill/>
              </a:ln>
              <a:solidFill>
                <a:srgbClr val="000000"/>
              </a:solidFill>
              <a:effectLst/>
              <a:uLnTx/>
              <a:uFillTx/>
              <a:latin typeface="Marianne"/>
              <a:ea typeface="+mn-ea"/>
              <a:cs typeface="+mn-cs"/>
            </a:endParaRPr>
          </a:p>
        </p:txBody>
      </p:sp>
      <p:sp>
        <p:nvSpPr>
          <p:cNvPr id="7" name="Rectangle à coins arrondis 1">
            <a:extLst>
              <a:ext uri="{FF2B5EF4-FFF2-40B4-BE49-F238E27FC236}">
                <a16:creationId xmlns:a16="http://schemas.microsoft.com/office/drawing/2014/main" id="{2F2C032B-4148-447D-B951-7571F6AB2A72}"/>
              </a:ext>
            </a:extLst>
          </p:cNvPr>
          <p:cNvSpPr/>
          <p:nvPr/>
        </p:nvSpPr>
        <p:spPr bwMode="auto">
          <a:xfrm>
            <a:off x="9556648" y="1781924"/>
            <a:ext cx="2486944" cy="1367802"/>
          </a:xfrm>
          <a:prstGeom prst="roundRect">
            <a:avLst/>
          </a:prstGeom>
          <a:solidFill>
            <a:srgbClr val="5B9BD5">
              <a:lumMod val="75000"/>
              <a:alpha val="50000"/>
            </a:srgbClr>
          </a:solidFill>
          <a:ln w="28575">
            <a:solidFill>
              <a:srgbClr val="4472C4">
                <a:lumMod val="75000"/>
              </a:srgbClr>
            </a:solidFill>
          </a:ln>
          <a:effectLst/>
        </p:spPr>
        <p:txBody>
          <a:bodyPr rtlCol="0" anchor="ctr" anchorCtr="0"/>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dirty="0">
                <a:latin typeface="Marianne" panose="02000000000000000000" pitchFamily="50" charset="0"/>
              </a:rPr>
              <a:t>Texte publié au JO le 05/07/2023</a:t>
            </a:r>
          </a:p>
        </p:txBody>
      </p:sp>
    </p:spTree>
    <p:extLst>
      <p:ext uri="{BB962C8B-B14F-4D97-AF65-F5344CB8AC3E}">
        <p14:creationId xmlns:p14="http://schemas.microsoft.com/office/powerpoint/2010/main" val="373776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59BE51D-E539-40F1-8768-D6269F9198C0}"/>
              </a:ext>
            </a:extLst>
          </p:cNvPr>
          <p:cNvSpPr>
            <a:spLocks noGrp="1"/>
          </p:cNvSpPr>
          <p:nvPr>
            <p:ph type="sldNum" sz="quarter" idx="12"/>
          </p:nvPr>
        </p:nvSpPr>
        <p:spPr/>
        <p:txBody>
          <a:bodyPr/>
          <a:lstStyle/>
          <a:p>
            <a:fld id="{587A0F32-4638-43A6-B792-22B1EF3848A9}" type="slidenum">
              <a:rPr lang="fr-FR" smtClean="0"/>
              <a:t>7</a:t>
            </a:fld>
            <a:endParaRPr lang="fr-FR"/>
          </a:p>
        </p:txBody>
      </p:sp>
      <p:graphicFrame>
        <p:nvGraphicFramePr>
          <p:cNvPr id="6" name="Graphique 5">
            <a:extLst>
              <a:ext uri="{FF2B5EF4-FFF2-40B4-BE49-F238E27FC236}">
                <a16:creationId xmlns:a16="http://schemas.microsoft.com/office/drawing/2014/main" id="{2EB50C88-ECB6-41DF-A866-49EEF7E966E8}"/>
              </a:ext>
            </a:extLst>
          </p:cNvPr>
          <p:cNvGraphicFramePr/>
          <p:nvPr>
            <p:extLst>
              <p:ext uri="{D42A27DB-BD31-4B8C-83A1-F6EECF244321}">
                <p14:modId xmlns:p14="http://schemas.microsoft.com/office/powerpoint/2010/main" val="1390094770"/>
              </p:ext>
            </p:extLst>
          </p:nvPr>
        </p:nvGraphicFramePr>
        <p:xfrm>
          <a:off x="3238500" y="1252672"/>
          <a:ext cx="8953500" cy="465773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a:extLst>
              <a:ext uri="{FF2B5EF4-FFF2-40B4-BE49-F238E27FC236}">
                <a16:creationId xmlns:a16="http://schemas.microsoft.com/office/drawing/2014/main" id="{85315876-E0DF-4647-9607-38902729265D}"/>
              </a:ext>
            </a:extLst>
          </p:cNvPr>
          <p:cNvSpPr txBox="1">
            <a:spLocks noChangeArrowheads="1"/>
          </p:cNvSpPr>
          <p:nvPr/>
        </p:nvSpPr>
        <p:spPr bwMode="gray">
          <a:xfrm>
            <a:off x="375496" y="1383427"/>
            <a:ext cx="2735037" cy="1650144"/>
          </a:xfrm>
          <a:prstGeom prst="rect">
            <a:avLst/>
          </a:prstGeom>
        </p:spPr>
        <p:txBody>
          <a:bodyPr vert="horz" lIns="85436" tIns="42717" rIns="85436" bIns="42717"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lvl="0" defTabSz="914377">
              <a:spcAft>
                <a:spcPts val="1200"/>
              </a:spcAft>
              <a:defRPr/>
            </a:pPr>
            <a:r>
              <a:rPr lang="fr-FR" sz="2800" dirty="0">
                <a:latin typeface="Marianne" panose="02000000000000000000" pitchFamily="50" charset="0"/>
              </a:rPr>
              <a:t>Champ d’application</a:t>
            </a:r>
          </a:p>
          <a:p>
            <a:pPr lvl="0" defTabSz="914377">
              <a:defRPr/>
            </a:pPr>
            <a:r>
              <a:rPr lang="fr-FR" sz="2400" b="0" dirty="0">
                <a:latin typeface="Marianne" panose="02000000000000000000" pitchFamily="50" charset="0"/>
              </a:rPr>
              <a:t>L’AM </a:t>
            </a:r>
            <a:r>
              <a:rPr lang="fr-FR" sz="2400" b="0" dirty="0">
                <a:latin typeface="Marianne" panose="02000000000000000000" pitchFamily="50" charset="0"/>
                <a:sym typeface="Wingdings" panose="05000000000000000000" pitchFamily="2" charset="2"/>
              </a:rPr>
              <a:t>couvre environ </a:t>
            </a:r>
            <a:r>
              <a:rPr lang="fr-FR" sz="2400" dirty="0">
                <a:solidFill>
                  <a:schemeClr val="accent1">
                    <a:lumMod val="75000"/>
                  </a:schemeClr>
                </a:solidFill>
                <a:latin typeface="Marianne" panose="02000000000000000000" pitchFamily="50" charset="0"/>
                <a:sym typeface="Wingdings" panose="05000000000000000000" pitchFamily="2" charset="2"/>
              </a:rPr>
              <a:t>75 %</a:t>
            </a:r>
            <a:r>
              <a:rPr lang="fr-FR" sz="2400" b="0" dirty="0">
                <a:latin typeface="Marianne" panose="02000000000000000000" pitchFamily="50" charset="0"/>
                <a:sym typeface="Wingdings" panose="05000000000000000000" pitchFamily="2" charset="2"/>
              </a:rPr>
              <a:t> </a:t>
            </a:r>
            <a:r>
              <a:rPr lang="fr-FR" sz="2400" b="0" dirty="0">
                <a:solidFill>
                  <a:schemeClr val="accent1">
                    <a:lumMod val="75000"/>
                  </a:schemeClr>
                </a:solidFill>
                <a:latin typeface="Marianne" panose="02000000000000000000" pitchFamily="50" charset="0"/>
                <a:sym typeface="Wingdings" panose="05000000000000000000" pitchFamily="2" charset="2"/>
              </a:rPr>
              <a:t>des prélèvements industriels d’eau douce </a:t>
            </a:r>
          </a:p>
          <a:p>
            <a:pPr lvl="0" defTabSz="914377">
              <a:defRPr/>
            </a:pPr>
            <a:r>
              <a:rPr lang="fr-FR" sz="2000" b="0" dirty="0">
                <a:latin typeface="Marianne" panose="02000000000000000000" pitchFamily="50" charset="0"/>
                <a:sym typeface="Wingdings" panose="05000000000000000000" pitchFamily="2" charset="2"/>
              </a:rPr>
              <a:t>(hors énergie) </a:t>
            </a:r>
          </a:p>
        </p:txBody>
      </p:sp>
      <p:sp>
        <p:nvSpPr>
          <p:cNvPr id="10" name="Titre 9">
            <a:extLst>
              <a:ext uri="{FF2B5EF4-FFF2-40B4-BE49-F238E27FC236}">
                <a16:creationId xmlns:a16="http://schemas.microsoft.com/office/drawing/2014/main" id="{3D2F965A-6C27-40AF-9180-B6B1701EE927}"/>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Application AM du 30 juin 2023</a:t>
            </a:r>
            <a:r>
              <a:rPr lang="fr-FR" sz="2800" dirty="0">
                <a:latin typeface="Marianne" panose="02000000000000000000" pitchFamily="50" charset="0"/>
              </a:rPr>
              <a:t> </a:t>
            </a:r>
            <a:r>
              <a:rPr lang="fr-FR" sz="2800" b="1" dirty="0">
                <a:latin typeface="Marianne" panose="02000000000000000000" pitchFamily="50" charset="0"/>
              </a:rPr>
              <a:t>– Premier REX</a:t>
            </a:r>
          </a:p>
        </p:txBody>
      </p:sp>
      <p:sp>
        <p:nvSpPr>
          <p:cNvPr id="11" name="ZoneTexte 10">
            <a:extLst>
              <a:ext uri="{FF2B5EF4-FFF2-40B4-BE49-F238E27FC236}">
                <a16:creationId xmlns:a16="http://schemas.microsoft.com/office/drawing/2014/main" id="{DA5531FE-6AE7-4FE6-83D3-9D169830A2BF}"/>
              </a:ext>
            </a:extLst>
          </p:cNvPr>
          <p:cNvSpPr txBox="1"/>
          <p:nvPr/>
        </p:nvSpPr>
        <p:spPr>
          <a:xfrm>
            <a:off x="5927271" y="1352767"/>
            <a:ext cx="5978979" cy="843116"/>
          </a:xfrm>
          <a:prstGeom prst="rect">
            <a:avLst/>
          </a:prstGeom>
          <a:solidFill>
            <a:schemeClr val="bg1"/>
          </a:solidFill>
        </p:spPr>
        <p:txBody>
          <a:bodyPr wrap="square" rtlCol="0">
            <a:spAutoFit/>
          </a:bodyPr>
          <a:lstStyle/>
          <a:p>
            <a:pPr lvl="0" algn="r" defTabSz="914377">
              <a:lnSpc>
                <a:spcPts val="2000"/>
              </a:lnSpc>
              <a:defRPr/>
            </a:pPr>
            <a:r>
              <a:rPr lang="fr-FR" sz="2000" b="1" dirty="0">
                <a:latin typeface="Marianne" panose="02000000000000000000" pitchFamily="50" charset="0"/>
              </a:rPr>
              <a:t>Part des prélèvements d’eau douce des </a:t>
            </a:r>
          </a:p>
          <a:p>
            <a:pPr lvl="0" algn="r" defTabSz="914377">
              <a:lnSpc>
                <a:spcPts val="2000"/>
              </a:lnSpc>
              <a:defRPr/>
            </a:pPr>
            <a:r>
              <a:rPr lang="fr-FR" sz="2000" b="1" dirty="0">
                <a:latin typeface="Marianne" panose="02000000000000000000" pitchFamily="50" charset="0"/>
              </a:rPr>
              <a:t>secteurs d’activités </a:t>
            </a:r>
            <a:r>
              <a:rPr lang="fr-FR" sz="2000" b="1" dirty="0">
                <a:solidFill>
                  <a:srgbClr val="F2B800"/>
                </a:solidFill>
                <a:latin typeface="Marianne" panose="02000000000000000000" pitchFamily="50" charset="0"/>
              </a:rPr>
              <a:t>exemptés</a:t>
            </a:r>
            <a:r>
              <a:rPr lang="fr-FR" sz="2000" b="1" dirty="0">
                <a:latin typeface="Marianne" panose="02000000000000000000" pitchFamily="50" charset="0"/>
              </a:rPr>
              <a:t> </a:t>
            </a:r>
            <a:r>
              <a:rPr lang="fr-FR" sz="2000" dirty="0">
                <a:latin typeface="Marianne" panose="02000000000000000000" pitchFamily="50" charset="0"/>
              </a:rPr>
              <a:t>(hors énergie)</a:t>
            </a:r>
          </a:p>
          <a:p>
            <a:pPr algn="r" defTabSz="914377">
              <a:lnSpc>
                <a:spcPts val="2000"/>
              </a:lnSpc>
              <a:defRPr/>
            </a:pPr>
            <a:r>
              <a:rPr lang="fr-FR" sz="1600" i="1" dirty="0">
                <a:latin typeface="Marianne" panose="02000000000000000000" pitchFamily="50" charset="0"/>
                <a:sym typeface="Wingdings" panose="05000000000000000000" pitchFamily="2" charset="2"/>
              </a:rPr>
              <a:t>Données GEREP déclarées sur 2003-2022 </a:t>
            </a:r>
            <a:endParaRPr lang="fr-FR" sz="1600" b="0" i="1" dirty="0">
              <a:latin typeface="Marianne" panose="02000000000000000000" pitchFamily="50" charset="0"/>
            </a:endParaRPr>
          </a:p>
        </p:txBody>
      </p:sp>
    </p:spTree>
    <p:extLst>
      <p:ext uri="{BB962C8B-B14F-4D97-AF65-F5344CB8AC3E}">
        <p14:creationId xmlns:p14="http://schemas.microsoft.com/office/powerpoint/2010/main" val="383634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59BE51D-E539-40F1-8768-D6269F9198C0}"/>
              </a:ext>
            </a:extLst>
          </p:cNvPr>
          <p:cNvSpPr>
            <a:spLocks noGrp="1"/>
          </p:cNvSpPr>
          <p:nvPr>
            <p:ph type="sldNum" sz="quarter" idx="12"/>
          </p:nvPr>
        </p:nvSpPr>
        <p:spPr/>
        <p:txBody>
          <a:bodyPr/>
          <a:lstStyle/>
          <a:p>
            <a:fld id="{587A0F32-4638-43A6-B792-22B1EF3848A9}" type="slidenum">
              <a:rPr lang="fr-FR" smtClean="0"/>
              <a:t>8</a:t>
            </a:fld>
            <a:endParaRPr lang="fr-FR"/>
          </a:p>
        </p:txBody>
      </p:sp>
      <p:sp>
        <p:nvSpPr>
          <p:cNvPr id="10" name="Titre 9">
            <a:extLst>
              <a:ext uri="{FF2B5EF4-FFF2-40B4-BE49-F238E27FC236}">
                <a16:creationId xmlns:a16="http://schemas.microsoft.com/office/drawing/2014/main" id="{3D2F965A-6C27-40AF-9180-B6B1701EE927}"/>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Application AM du 30 juin 2023</a:t>
            </a:r>
            <a:r>
              <a:rPr lang="fr-FR" sz="2800" dirty="0">
                <a:latin typeface="Marianne" panose="02000000000000000000" pitchFamily="50" charset="0"/>
              </a:rPr>
              <a:t> </a:t>
            </a:r>
            <a:r>
              <a:rPr lang="fr-FR" sz="2800" b="1" dirty="0">
                <a:latin typeface="Marianne" panose="02000000000000000000" pitchFamily="50" charset="0"/>
              </a:rPr>
              <a:t>– Action de l’inspection ICPE</a:t>
            </a:r>
          </a:p>
        </p:txBody>
      </p:sp>
      <p:sp>
        <p:nvSpPr>
          <p:cNvPr id="8" name="Espace réservé du contenu 11">
            <a:extLst>
              <a:ext uri="{FF2B5EF4-FFF2-40B4-BE49-F238E27FC236}">
                <a16:creationId xmlns:a16="http://schemas.microsoft.com/office/drawing/2014/main" id="{071C096B-12EB-4423-B47A-F28BA6A2D614}"/>
              </a:ext>
            </a:extLst>
          </p:cNvPr>
          <p:cNvSpPr txBox="1">
            <a:spLocks/>
          </p:cNvSpPr>
          <p:nvPr/>
        </p:nvSpPr>
        <p:spPr bwMode="gray">
          <a:xfrm>
            <a:off x="375496" y="1401923"/>
            <a:ext cx="10978304" cy="2660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0"/>
              </a:spcBef>
              <a:spcAft>
                <a:spcPts val="600"/>
              </a:spcAft>
              <a:defRPr/>
            </a:pPr>
            <a:r>
              <a:rPr lang="fr-FR" sz="2400" b="1" dirty="0">
                <a:solidFill>
                  <a:srgbClr val="002060"/>
                </a:solidFill>
                <a:latin typeface="Marianne" panose="02000000000000000000" pitchFamily="50" charset="0"/>
              </a:rPr>
              <a:t>2023 : action nationale « sécheresse » prioritaire de l’inspection</a:t>
            </a:r>
          </a:p>
          <a:p>
            <a:pPr lvl="1" algn="just">
              <a:lnSpc>
                <a:spcPct val="100000"/>
              </a:lnSpc>
              <a:spcBef>
                <a:spcPts val="600"/>
              </a:spcBef>
              <a:buFont typeface="Wingdings" panose="05000000000000000000" pitchFamily="2" charset="2"/>
              <a:buChar char="Ø"/>
              <a:defRPr/>
            </a:pPr>
            <a:r>
              <a:rPr lang="fr-FR" sz="2200" dirty="0">
                <a:solidFill>
                  <a:srgbClr val="000000"/>
                </a:solidFill>
                <a:latin typeface="Marianne" panose="02000000000000000000" pitchFamily="50" charset="0"/>
              </a:rPr>
              <a:t>Près de </a:t>
            </a:r>
            <a:r>
              <a:rPr lang="fr-FR" sz="2200" b="1" dirty="0">
                <a:solidFill>
                  <a:srgbClr val="000000"/>
                </a:solidFill>
                <a:latin typeface="Marianne" panose="02000000000000000000" pitchFamily="50" charset="0"/>
              </a:rPr>
              <a:t>900 inspections </a:t>
            </a:r>
            <a:r>
              <a:rPr lang="fr-FR" sz="2200" dirty="0">
                <a:solidFill>
                  <a:srgbClr val="000000"/>
                </a:solidFill>
                <a:latin typeface="Marianne" panose="02000000000000000000" pitchFamily="50" charset="0"/>
              </a:rPr>
              <a:t>réalisées : 69 % d’établissements conformes</a:t>
            </a:r>
          </a:p>
          <a:p>
            <a:pPr lvl="1" algn="just">
              <a:lnSpc>
                <a:spcPct val="100000"/>
              </a:lnSpc>
              <a:spcBef>
                <a:spcPts val="600"/>
              </a:spcBef>
              <a:spcAft>
                <a:spcPts val="600"/>
              </a:spcAft>
              <a:buFont typeface="Wingdings" panose="05000000000000000000" pitchFamily="2" charset="2"/>
              <a:buChar char="Ø"/>
            </a:pPr>
            <a:r>
              <a:rPr lang="fr-FR" sz="2200" b="1" dirty="0">
                <a:solidFill>
                  <a:srgbClr val="000000"/>
                </a:solidFill>
                <a:latin typeface="Marianne" panose="02000000000000000000" pitchFamily="50" charset="0"/>
              </a:rPr>
              <a:t>248 arrêtés préfectoraux </a:t>
            </a:r>
            <a:r>
              <a:rPr lang="fr-FR" sz="2200" dirty="0">
                <a:solidFill>
                  <a:srgbClr val="000000"/>
                </a:solidFill>
                <a:latin typeface="Marianne" panose="02000000000000000000" pitchFamily="50" charset="0"/>
              </a:rPr>
              <a:t>pris : permettant de fixer des dispositions adaptées aux circonstances locales</a:t>
            </a:r>
          </a:p>
          <a:p>
            <a:pPr>
              <a:lnSpc>
                <a:spcPct val="100000"/>
              </a:lnSpc>
              <a:spcBef>
                <a:spcPts val="600"/>
              </a:spcBef>
            </a:pPr>
            <a:r>
              <a:rPr lang="fr-FR" sz="2400" b="1" dirty="0">
                <a:solidFill>
                  <a:srgbClr val="002060"/>
                </a:solidFill>
                <a:latin typeface="Marianne" panose="02000000000000000000" pitchFamily="50" charset="0"/>
              </a:rPr>
              <a:t>2024 : action nationale « sécheresse » au choix </a:t>
            </a:r>
          </a:p>
          <a:p>
            <a:pPr marL="0" indent="0">
              <a:lnSpc>
                <a:spcPct val="100000"/>
              </a:lnSpc>
              <a:spcBef>
                <a:spcPts val="600"/>
              </a:spcBef>
              <a:buNone/>
            </a:pPr>
            <a:r>
              <a:rPr lang="fr-FR" sz="2200" b="0" i="1" u="none" strike="noStrike" baseline="0" dirty="0">
                <a:latin typeface="Marianne" panose="02000000000000000000" pitchFamily="50" charset="0"/>
              </a:rPr>
              <a:t>« L’action se décline en deux axes principaux :</a:t>
            </a:r>
          </a:p>
          <a:p>
            <a:pPr lvl="1" algn="just">
              <a:spcBef>
                <a:spcPts val="600"/>
              </a:spcBef>
              <a:buFont typeface="Wingdings" panose="05000000000000000000" pitchFamily="2" charset="2"/>
              <a:buChar char="Ø"/>
            </a:pPr>
            <a:r>
              <a:rPr lang="fr-FR" sz="2200" b="1" i="1" u="none" strike="noStrike" baseline="0" dirty="0">
                <a:latin typeface="Marianne" panose="02000000000000000000" pitchFamily="50" charset="0"/>
              </a:rPr>
              <a:t>la recherche des installations qui n’ont pas transmis à l’inspection les informations demandées par l’arrêté ministériel sécheresse et </a:t>
            </a:r>
            <a:r>
              <a:rPr lang="fr-FR" sz="2200" b="1" i="1" dirty="0">
                <a:latin typeface="Marianne" panose="02000000000000000000" pitchFamily="50" charset="0"/>
              </a:rPr>
              <a:t>ICPE ; </a:t>
            </a:r>
            <a:endParaRPr lang="fr-FR" sz="2200" b="1" i="1" u="none" strike="noStrike" baseline="0" dirty="0">
              <a:latin typeface="Marianne" panose="02000000000000000000" pitchFamily="50" charset="0"/>
            </a:endParaRPr>
          </a:p>
          <a:p>
            <a:pPr lvl="1" algn="just">
              <a:spcBef>
                <a:spcPts val="600"/>
              </a:spcBef>
              <a:buFont typeface="Wingdings" panose="05000000000000000000" pitchFamily="2" charset="2"/>
              <a:buChar char="Ø"/>
            </a:pPr>
            <a:r>
              <a:rPr lang="fr-FR" sz="2200" b="1" i="1" u="none" strike="noStrike" baseline="0" dirty="0">
                <a:latin typeface="Marianne" panose="02000000000000000000" pitchFamily="50" charset="0"/>
              </a:rPr>
              <a:t>la vérification du respect des restrictions d’eau </a:t>
            </a:r>
            <a:r>
              <a:rPr lang="fr-FR" sz="2200" b="0" i="1" u="none" strike="noStrike" baseline="0" dirty="0">
                <a:latin typeface="Marianne" panose="02000000000000000000" pitchFamily="50" charset="0"/>
              </a:rPr>
              <a:t>imposées aux installations.</a:t>
            </a:r>
          </a:p>
          <a:p>
            <a:pPr marL="0" indent="0" algn="just">
              <a:spcBef>
                <a:spcPts val="600"/>
              </a:spcBef>
              <a:buNone/>
            </a:pPr>
            <a:r>
              <a:rPr lang="fr-FR" sz="2200" b="0" i="1" u="none" strike="noStrike" baseline="0" dirty="0">
                <a:latin typeface="Marianne" panose="02000000000000000000" pitchFamily="50" charset="0"/>
              </a:rPr>
              <a:t>Cette action sera à considérer de manière plus prioritaire par les départements qui seraient fortement concernés par les situations de sécheresse. </a:t>
            </a:r>
            <a:r>
              <a:rPr lang="fr-FR" sz="2600" b="0" i="1" u="none" strike="noStrike" baseline="0" dirty="0">
                <a:latin typeface="Marianne" panose="02000000000000000000" pitchFamily="50" charset="0"/>
              </a:rPr>
              <a:t>»</a:t>
            </a:r>
            <a:endParaRPr lang="fr-FR" sz="2600" dirty="0">
              <a:solidFill>
                <a:srgbClr val="000000"/>
              </a:solidFill>
              <a:latin typeface="Marianne" panose="02000000000000000000" pitchFamily="50" charset="0"/>
            </a:endParaRPr>
          </a:p>
        </p:txBody>
      </p:sp>
    </p:spTree>
    <p:extLst>
      <p:ext uri="{BB962C8B-B14F-4D97-AF65-F5344CB8AC3E}">
        <p14:creationId xmlns:p14="http://schemas.microsoft.com/office/powerpoint/2010/main" val="3097879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011EE94-810E-4FDE-BFF6-A5BBC7656A3C}"/>
              </a:ext>
            </a:extLst>
          </p:cNvPr>
          <p:cNvSpPr>
            <a:spLocks noGrp="1"/>
          </p:cNvSpPr>
          <p:nvPr>
            <p:ph type="sldNum" sz="quarter" idx="12"/>
          </p:nvPr>
        </p:nvSpPr>
        <p:spPr/>
        <p:txBody>
          <a:bodyPr/>
          <a:lstStyle/>
          <a:p>
            <a:fld id="{587A0F32-4638-43A6-B792-22B1EF3848A9}" type="slidenum">
              <a:rPr lang="fr-FR" smtClean="0"/>
              <a:t>9</a:t>
            </a:fld>
            <a:endParaRPr lang="fr-FR"/>
          </a:p>
        </p:txBody>
      </p:sp>
      <p:sp>
        <p:nvSpPr>
          <p:cNvPr id="6" name="Rectangle 2">
            <a:extLst>
              <a:ext uri="{FF2B5EF4-FFF2-40B4-BE49-F238E27FC236}">
                <a16:creationId xmlns:a16="http://schemas.microsoft.com/office/drawing/2014/main" id="{37858F27-1A0E-4191-9D05-3E6DBD33AF66}"/>
              </a:ext>
            </a:extLst>
          </p:cNvPr>
          <p:cNvSpPr txBox="1">
            <a:spLocks noChangeArrowheads="1"/>
          </p:cNvSpPr>
          <p:nvPr/>
        </p:nvSpPr>
        <p:spPr bwMode="gray">
          <a:xfrm>
            <a:off x="375496" y="1211248"/>
            <a:ext cx="11441008" cy="4181791"/>
          </a:xfrm>
          <a:prstGeom prst="rect">
            <a:avLst/>
          </a:prstGeom>
        </p:spPr>
        <p:txBody>
          <a:bodyPr vert="horz" lIns="85436" tIns="42717" rIns="36000" bIns="42717"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defTabSz="914377">
              <a:spcAft>
                <a:spcPts val="600"/>
              </a:spcAft>
              <a:defRPr/>
            </a:pPr>
            <a:r>
              <a:rPr lang="fr-FR" sz="2400" b="0" dirty="0">
                <a:latin typeface="Marianne"/>
              </a:rPr>
              <a:t>Objectif : </a:t>
            </a:r>
            <a:r>
              <a:rPr lang="fr-FR" sz="2400" dirty="0">
                <a:latin typeface="Marianne"/>
              </a:rPr>
              <a:t>Simplifier et uniformiser son application sur le territoire national</a:t>
            </a:r>
          </a:p>
          <a:p>
            <a:pPr defTabSz="914377">
              <a:spcBef>
                <a:spcPts val="1200"/>
              </a:spcBef>
              <a:spcAft>
                <a:spcPts val="600"/>
              </a:spcAft>
              <a:defRPr/>
            </a:pPr>
            <a:r>
              <a:rPr lang="fr-FR" sz="2800" b="1" dirty="0">
                <a:solidFill>
                  <a:schemeClr val="accent1"/>
                </a:solidFill>
                <a:latin typeface="Marianne" panose="02000000000000000000" pitchFamily="50" charset="0"/>
              </a:rPr>
              <a:t>Article 1 </a:t>
            </a:r>
          </a:p>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lang="fr-FR" sz="2400" dirty="0">
                <a:latin typeface="Marianne" panose="02000000000000000000" pitchFamily="50" charset="0"/>
              </a:rPr>
              <a:t>Champ d’application </a:t>
            </a:r>
            <a:r>
              <a:rPr lang="fr-FR" sz="2800" b="0" dirty="0">
                <a:latin typeface="Marianne" panose="02000000000000000000" pitchFamily="50" charset="0"/>
              </a:rPr>
              <a:t>		</a:t>
            </a:r>
          </a:p>
          <a:p>
            <a:pPr marL="285750" indent="-285750" algn="just">
              <a:lnSpc>
                <a:spcPct val="100000"/>
              </a:lnSpc>
              <a:buFont typeface="Wingdings" panose="05000000000000000000" pitchFamily="2" charset="2"/>
              <a:buChar char="Ø"/>
            </a:pPr>
            <a:r>
              <a:rPr lang="fr-FR" sz="2000" b="0" dirty="0">
                <a:latin typeface="Marianne" panose="02000000000000000000" pitchFamily="50" charset="0"/>
              </a:rPr>
              <a:t>Concerne les ICPE relevant de l’autorisation et de l’enregistrement, dont le prélèvement annuel est supérieur à 10 000 m</a:t>
            </a:r>
            <a:r>
              <a:rPr lang="fr-FR" sz="2000" b="0" baseline="30000" dirty="0">
                <a:latin typeface="Marianne" panose="02000000000000000000" pitchFamily="50" charset="0"/>
              </a:rPr>
              <a:t>3</a:t>
            </a:r>
            <a:r>
              <a:rPr lang="fr-FR" sz="2000" b="0" dirty="0">
                <a:latin typeface="Marianne" panose="02000000000000000000" pitchFamily="50" charset="0"/>
              </a:rPr>
              <a:t>/an</a:t>
            </a:r>
          </a:p>
          <a:p>
            <a:pPr marL="285750" indent="-285750" algn="just">
              <a:lnSpc>
                <a:spcPct val="100000"/>
              </a:lnSpc>
              <a:spcBef>
                <a:spcPts val="1800"/>
              </a:spcBef>
              <a:buFont typeface="Wingdings" panose="05000000000000000000" pitchFamily="2" charset="2"/>
              <a:buChar char="Ø"/>
            </a:pPr>
            <a:r>
              <a:rPr lang="fr-FR" sz="2000" b="0" dirty="0">
                <a:latin typeface="Marianne" panose="02000000000000000000" pitchFamily="50" charset="0"/>
              </a:rPr>
              <a:t>S’applique en complément des arrêtés d’orientation, des arrêtés cadres, des arrêtés de restriction temporaires des usages de l’eau et des arrêtés préfectoraux ICPE</a:t>
            </a:r>
          </a:p>
          <a:p>
            <a:pPr defTabSz="914377">
              <a:spcAft>
                <a:spcPts val="600"/>
              </a:spcAft>
              <a:defRPr/>
            </a:pPr>
            <a:endParaRPr lang="fr-FR" sz="2400" dirty="0">
              <a:solidFill>
                <a:srgbClr val="000000"/>
              </a:solidFill>
              <a:latin typeface="Marianne"/>
            </a:endParaRPr>
          </a:p>
          <a:p>
            <a:pPr defTabSz="914377">
              <a:spcAft>
                <a:spcPts val="600"/>
              </a:spcAft>
              <a:defRPr/>
            </a:pPr>
            <a:r>
              <a:rPr lang="fr-FR" sz="2400" dirty="0">
                <a:solidFill>
                  <a:srgbClr val="000000"/>
                </a:solidFill>
                <a:latin typeface="Marianne"/>
              </a:rPr>
              <a:t>Remarque : </a:t>
            </a:r>
            <a:r>
              <a:rPr lang="fr-FR" sz="2400" b="0" dirty="0">
                <a:solidFill>
                  <a:srgbClr val="000000"/>
                </a:solidFill>
                <a:latin typeface="Marianne"/>
              </a:rPr>
              <a:t>pas de modification du champ d’application ou des modalités d’exemption</a:t>
            </a:r>
            <a:endParaRPr lang="fr-FR" sz="1800" dirty="0">
              <a:solidFill>
                <a:srgbClr val="000000"/>
              </a:solidFill>
              <a:latin typeface="Marianne"/>
            </a:endParaRPr>
          </a:p>
          <a:p>
            <a:pPr defTabSz="914377">
              <a:defRPr/>
            </a:pPr>
            <a:endParaRPr lang="fr-FR" sz="1800" dirty="0">
              <a:solidFill>
                <a:srgbClr val="000000"/>
              </a:solidFill>
              <a:latin typeface="Marianne"/>
            </a:endParaRPr>
          </a:p>
          <a:p>
            <a:pPr marL="342900" indent="-342900" defTabSz="914377">
              <a:buFont typeface="Arial" panose="020B0604020202020204" pitchFamily="34" charset="0"/>
              <a:buChar char="•"/>
              <a:defRPr/>
            </a:pPr>
            <a:endParaRPr lang="fr-FR" sz="1800" dirty="0">
              <a:solidFill>
                <a:srgbClr val="000000"/>
              </a:solidFill>
              <a:latin typeface="Marianne"/>
            </a:endParaRPr>
          </a:p>
        </p:txBody>
      </p:sp>
      <p:sp>
        <p:nvSpPr>
          <p:cNvPr id="5" name="Titre 9">
            <a:extLst>
              <a:ext uri="{FF2B5EF4-FFF2-40B4-BE49-F238E27FC236}">
                <a16:creationId xmlns:a16="http://schemas.microsoft.com/office/drawing/2014/main" id="{9EBA1E1D-8903-4B3E-B37D-AE2D851B6AC8}"/>
              </a:ext>
            </a:extLst>
          </p:cNvPr>
          <p:cNvSpPr txBox="1">
            <a:spLocks/>
          </p:cNvSpPr>
          <p:nvPr/>
        </p:nvSpPr>
        <p:spPr bwMode="gray">
          <a:xfrm>
            <a:off x="375496" y="251248"/>
            <a:ext cx="11530754" cy="96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Gill Sans MT" panose="020B0502020104020203" pitchFamily="34" charset="0"/>
                <a:ea typeface="+mj-ea"/>
                <a:cs typeface="+mj-cs"/>
              </a:defRPr>
            </a:lvl1pPr>
          </a:lstStyle>
          <a:p>
            <a:r>
              <a:rPr lang="fr-FR" sz="3200" dirty="0">
                <a:latin typeface="Marianne" panose="02000000000000000000" pitchFamily="50" charset="0"/>
              </a:rPr>
              <a:t>Projet de modification de l’AM « Sécheresse/ICPE »</a:t>
            </a:r>
          </a:p>
          <a:p>
            <a:r>
              <a:rPr lang="fr-FR" sz="2800" b="1" dirty="0">
                <a:latin typeface="Marianne" panose="02000000000000000000" pitchFamily="50" charset="0"/>
              </a:rPr>
              <a:t>Dispositions de l’AM du 30 juin 2023 et modifications envisagées</a:t>
            </a:r>
          </a:p>
        </p:txBody>
      </p:sp>
    </p:spTree>
    <p:extLst>
      <p:ext uri="{BB962C8B-B14F-4D97-AF65-F5344CB8AC3E}">
        <p14:creationId xmlns:p14="http://schemas.microsoft.com/office/powerpoint/2010/main" val="861504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DGPR 2020.potx" id="{9B874842-8B72-4CAD-A4F3-B2F2F161F862}" vid="{02F87B70-D510-4C3D-AD90-4AC7160B81A2}"/>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DGPR 2020.potx" id="{9B874842-8B72-4CAD-A4F3-B2F2F161F862}" vid="{B185B772-B4A6-4E04-A8B1-C0C9DEC96BED}"/>
    </a:ext>
  </a:ext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DGPR 2020.potx" id="{9B874842-8B72-4CAD-A4F3-B2F2F161F862}" vid="{B185B772-B4A6-4E04-A8B1-C0C9DEC96BED}"/>
    </a:ext>
  </a:extLst>
</a:theme>
</file>

<file path=ppt/theme/theme5.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C545A6A02C7C4D8326DCF2F009DAC8" ma:contentTypeVersion="1693" ma:contentTypeDescription="Crée un document." ma:contentTypeScope="" ma:versionID="192fea8aa05b0af60c2cbb04e6b0d1e4">
  <xsd:schema xmlns:xsd="http://www.w3.org/2001/XMLSchema" xmlns:xs="http://www.w3.org/2001/XMLSchema" xmlns:p="http://schemas.microsoft.com/office/2006/metadata/properties" xmlns:ns2="9a9f515c-7464-4ddd-9cc4-95ff74bd6cfe" xmlns:ns3="b36c2a49-1196-43e0-b46f-fa0ad7cc0483" targetNamespace="http://schemas.microsoft.com/office/2006/metadata/properties" ma:root="true" ma:fieldsID="1ab6107533b3b3d0eda2d76114027212" ns2:_="" ns3:_="">
    <xsd:import namespace="9a9f515c-7464-4ddd-9cc4-95ff74bd6cfe"/>
    <xsd:import namespace="b36c2a49-1196-43e0-b46f-fa0ad7cc048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f515c-7464-4ddd-9cc4-95ff74bd6cfe"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530044d6-6d27-4eb3-8047-35ecbd8a0d0b}" ma:internalName="TaxCatchAll" ma:showField="CatchAllData" ma:web="9a9f515c-7464-4ddd-9cc4-95ff74bd6cf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6c2a49-1196-43e0-b46f-fa0ad7cc048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56393384-626c-4851-ab33-1a92ab3d8d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9a9f515c-7464-4ddd-9cc4-95ff74bd6cfe">XSXSSA54FZXC-4587250-2212701</_dlc_DocId>
    <_dlc_DocIdUrl xmlns="9a9f515c-7464-4ddd-9cc4-95ff74bd6cfe">
      <Url>https://medefnational.sharepoint.com/sites/MEDEF-Commun/_layouts/15/DocIdRedir.aspx?ID=XSXSSA54FZXC-4587250-2212701</Url>
      <Description>XSXSSA54FZXC-4587250-2212701</Description>
    </_dlc_DocIdUrl>
    <lcf76f155ced4ddcb4097134ff3c332f xmlns="b36c2a49-1196-43e0-b46f-fa0ad7cc0483">
      <Terms xmlns="http://schemas.microsoft.com/office/infopath/2007/PartnerControls"/>
    </lcf76f155ced4ddcb4097134ff3c332f>
    <TaxCatchAll xmlns="9a9f515c-7464-4ddd-9cc4-95ff74bd6cf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AFC9C6D-D476-4ED8-893F-802B2332E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f515c-7464-4ddd-9cc4-95ff74bd6cfe"/>
    <ds:schemaRef ds:uri="b36c2a49-1196-43e0-b46f-fa0ad7cc0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77C4EE-8038-4155-A7CD-2A641ED7C511}">
  <ds:schemaRefs>
    <ds:schemaRef ds:uri="http://schemas.microsoft.com/office/2006/metadata/properties"/>
    <ds:schemaRef ds:uri="http://schemas.microsoft.com/office/infopath/2007/PartnerControls"/>
    <ds:schemaRef ds:uri="9a9f515c-7464-4ddd-9cc4-95ff74bd6cfe"/>
    <ds:schemaRef ds:uri="b36c2a49-1196-43e0-b46f-fa0ad7cc0483"/>
  </ds:schemaRefs>
</ds:datastoreItem>
</file>

<file path=customXml/itemProps3.xml><?xml version="1.0" encoding="utf-8"?>
<ds:datastoreItem xmlns:ds="http://schemas.openxmlformats.org/officeDocument/2006/customXml" ds:itemID="{064DDE94-AD9A-4C7D-AF09-CD683D29ABB9}">
  <ds:schemaRefs>
    <ds:schemaRef ds:uri="http://schemas.microsoft.com/sharepoint/v3/contenttype/forms"/>
  </ds:schemaRefs>
</ds:datastoreItem>
</file>

<file path=customXml/itemProps4.xml><?xml version="1.0" encoding="utf-8"?>
<ds:datastoreItem xmlns:ds="http://schemas.openxmlformats.org/officeDocument/2006/customXml" ds:itemID="{4B34EE3B-B547-44DD-BA88-E2AE84E5CDB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2386</TotalTime>
  <Words>3222</Words>
  <Application>Microsoft Office PowerPoint</Application>
  <PresentationFormat>Grand écran</PresentationFormat>
  <Paragraphs>316</Paragraphs>
  <Slides>26</Slides>
  <Notes>13</Notes>
  <HiddenSlides>0</HiddenSlides>
  <MMClips>0</MMClips>
  <ScaleCrop>false</ScaleCrop>
  <HeadingPairs>
    <vt:vector size="6" baseType="variant">
      <vt:variant>
        <vt:lpstr>Polices utilisées</vt:lpstr>
      </vt:variant>
      <vt:variant>
        <vt:i4>7</vt:i4>
      </vt:variant>
      <vt:variant>
        <vt:lpstr>Thème</vt:lpstr>
      </vt:variant>
      <vt:variant>
        <vt:i4>5</vt:i4>
      </vt:variant>
      <vt:variant>
        <vt:lpstr>Titres des diapositives</vt:lpstr>
      </vt:variant>
      <vt:variant>
        <vt:i4>26</vt:i4>
      </vt:variant>
    </vt:vector>
  </HeadingPairs>
  <TitlesOfParts>
    <vt:vector size="38" baseType="lpstr">
      <vt:lpstr>Arial</vt:lpstr>
      <vt:lpstr>Calibri</vt:lpstr>
      <vt:lpstr>Calibri Light</vt:lpstr>
      <vt:lpstr>Gill Sans MT</vt:lpstr>
      <vt:lpstr>Marianne</vt:lpstr>
      <vt:lpstr>Times New Roman</vt:lpstr>
      <vt:lpstr>Wingdings</vt:lpstr>
      <vt:lpstr>Thème Office</vt:lpstr>
      <vt:lpstr>Conception personnalisée</vt:lpstr>
      <vt:lpstr>1_Conception personnalisée</vt:lpstr>
      <vt:lpstr>2_Conception personnalisée</vt:lpstr>
      <vt:lpstr>MINISTÈRIEL</vt:lpstr>
      <vt:lpstr> CSPRT Projet d’arrêté modifiant l’arrêté ministériel du 30 juin 2023  relatif aux mesures de restriction, en période de sécheresse, portant sur le prélèvement d’eau et la consommation d’eau des installations classées pour la protection de l’environnement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Activités exemptées</vt:lpstr>
      <vt:lpstr>Présentation PowerPoint</vt:lpstr>
      <vt:lpstr>Présentation PowerPoint</vt:lpstr>
      <vt:lpstr>Présentation PowerPoint</vt:lpstr>
      <vt:lpstr>Présentation PowerPoint</vt:lpstr>
      <vt:lpstr>Présentation PowerPoint</vt:lpstr>
    </vt:vector>
  </TitlesOfParts>
  <Company>MTES\MCTRCT - 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CSPRT Projet d’arrêté ministériel  relatif aux mesures de restriction, en période de sécheresse, portant sur le prélèvement d’eau et la consommation d’eau des installations classées pour la protection de l’environnement</dc:title>
  <dc:creator>SERRANO-ALARCON Malcolm</dc:creator>
  <cp:lastModifiedBy>Aurore FRIES FENARIVE</cp:lastModifiedBy>
  <cp:revision>115</cp:revision>
  <cp:lastPrinted>2023-06-19T15:31:39Z</cp:lastPrinted>
  <dcterms:created xsi:type="dcterms:W3CDTF">2023-06-12T08:49:09Z</dcterms:created>
  <dcterms:modified xsi:type="dcterms:W3CDTF">2024-07-19T11:00:55Z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0x01010029C545A6A02C7C4D8326DCF2F009DAC8</vt:lpwstr>
  </property>
  <property fmtid="{D5CDD505-2E9C-101B-9397-08002B2CF9AE}" pid="3" name="_dlc_DocIdItemGuid">
    <vt:lpwstr>0f6fba72-530e-4438-9d03-5301a3693a82</vt:lpwstr>
  </property>
</Properties>
</file>