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8"/>
  </p:notesMasterIdLst>
  <p:sldIdLst>
    <p:sldId id="272" r:id="rId2"/>
    <p:sldId id="271" r:id="rId3"/>
    <p:sldId id="274" r:id="rId4"/>
    <p:sldId id="273" r:id="rId5"/>
    <p:sldId id="275" r:id="rId6"/>
    <p:sldId id="277" r:id="rId7"/>
    <p:sldId id="260" r:id="rId8"/>
    <p:sldId id="264" r:id="rId9"/>
    <p:sldId id="265" r:id="rId10"/>
    <p:sldId id="269" r:id="rId11"/>
    <p:sldId id="266" r:id="rId12"/>
    <p:sldId id="270" r:id="rId13"/>
    <p:sldId id="263" r:id="rId14"/>
    <p:sldId id="261" r:id="rId15"/>
    <p:sldId id="279" r:id="rId16"/>
    <p:sldId id="278" r:id="rId17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708" userDrawn="1">
          <p15:clr>
            <a:srgbClr val="A4A3A4"/>
          </p15:clr>
        </p15:guide>
        <p15:guide id="2" pos="960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7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22DFFE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28" y="108"/>
      </p:cViewPr>
      <p:guideLst>
        <p:guide pos="1708"/>
        <p:guide pos="960"/>
        <p:guide orient="horz" pos="1842"/>
        <p:guide orient="horz" pos="7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CEE66-ED76-41F1-95B7-6E3D5A692DEF}" type="datetimeFigureOut">
              <a:rPr lang="fr-FR" smtClean="0"/>
              <a:t>17/10/2024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87E9A-5DD5-40DE-B707-0E7140C19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45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87E9A-5DD5-40DE-B707-0E7140C1958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912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87E9A-5DD5-40DE-B707-0E7140C1958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64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87E9A-5DD5-40DE-B707-0E7140C1958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388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Slide full option avec pilotage </a:t>
            </a:r>
            <a:r>
              <a:rPr lang="fr-FR"/>
              <a:t>interne interface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87E9A-5DD5-40DE-B707-0E7140C1958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264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1714F-4249-4779-870A-97B35D17344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874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87E9A-5DD5-40DE-B707-0E7140C1958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91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BAD4-F615-4B86-B29B-5281EC258E97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7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D2FD-B62A-4C10-810F-EB317A4F3661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9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943C-50DE-4560-89CF-FC99E9ADBA55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9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3E5F-A81F-48BE-92FF-0205405F4BED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3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1AB03-FDD9-4FFB-8DB1-6AA1D28153A2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4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440A-F51D-4B8A-BA4C-F096F2DAD87D}" type="datetime1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0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9278-CBA3-4D00-BA90-7E52CE3C47C6}" type="datetime1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2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692C-9D6F-4031-B9C6-DF95E7E0D9FA}" type="datetime1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2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AEE-1ABE-41A3-A56C-A4BE55FBEF2A}" type="datetime1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3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9FC7A-3E66-4F7B-B680-59187442ED21}" type="datetime1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9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D9FC-74B7-4B30-B7AB-78AE58E2FC3E}" type="datetime1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17B1E66-3E3A-4C4A-A70A-87831040E86F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543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5" r:id="rId6"/>
    <p:sldLayoutId id="2147483730" r:id="rId7"/>
    <p:sldLayoutId id="2147483731" r:id="rId8"/>
    <p:sldLayoutId id="2147483732" r:id="rId9"/>
    <p:sldLayoutId id="2147483734" r:id="rId10"/>
    <p:sldLayoutId id="2147483733" r:id="rId11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microsoft.com/office/2017/06/relationships/model3d" Target="../media/model3d2.glb"/><Relationship Id="rId18" Type="http://schemas.openxmlformats.org/officeDocument/2006/relationships/image" Target="../media/image53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jpe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svg"/><Relationship Id="rId15" Type="http://schemas.microsoft.com/office/2017/06/relationships/model3d" Target="../media/model3d1.glb"/><Relationship Id="rId10" Type="http://schemas.openxmlformats.org/officeDocument/2006/relationships/image" Target="../media/image47.png"/><Relationship Id="rId19" Type="http://schemas.openxmlformats.org/officeDocument/2006/relationships/image" Target="../media/image54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2.glb"/><Relationship Id="rId5" Type="http://schemas.openxmlformats.org/officeDocument/2006/relationships/image" Target="../media/image33.png"/><Relationship Id="rId4" Type="http://schemas.microsoft.com/office/2017/06/relationships/model3d" Target="../media/model3d1.glb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9AB6180-4A12-41C3-BEA3-1FCAC152C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18CC6EE-76AC-3215-A30D-1B2081173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1882" y="4106093"/>
            <a:ext cx="4464424" cy="2113732"/>
          </a:xfrm>
        </p:spPr>
        <p:txBody>
          <a:bodyPr>
            <a:normAutofit/>
          </a:bodyPr>
          <a:lstStyle/>
          <a:p>
            <a:pPr algn="r"/>
            <a:r>
              <a:rPr lang="fr-FR" dirty="0"/>
              <a:t>’’GT DATA’’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3870CA-FCBF-2203-B6CD-66B8920DB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9748" y="1057090"/>
            <a:ext cx="3262252" cy="3048520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/>
              <a:t>Conseil D’Administration</a:t>
            </a:r>
          </a:p>
          <a:p>
            <a:pPr algn="ctr"/>
            <a:r>
              <a:rPr lang="fr-FR" sz="2400" b="1" dirty="0"/>
              <a:t>17 Octobre 2024</a:t>
            </a:r>
          </a:p>
          <a:p>
            <a:pPr algn="ctr"/>
            <a:r>
              <a:rPr lang="fr-FR" sz="2000" b="1" dirty="0"/>
              <a:t>14h00 17h00</a:t>
            </a:r>
          </a:p>
        </p:txBody>
      </p:sp>
      <p:sp>
        <p:nvSpPr>
          <p:cNvPr id="74" name="Freeform: Shape 45">
            <a:extLst>
              <a:ext uri="{FF2B5EF4-FFF2-40B4-BE49-F238E27FC236}">
                <a16:creationId xmlns:a16="http://schemas.microsoft.com/office/drawing/2014/main" id="{163D40B2-31FE-4BD0-8190-729C959EA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24" y="915626"/>
            <a:ext cx="6887361" cy="5942857"/>
          </a:xfrm>
          <a:custGeom>
            <a:avLst/>
            <a:gdLst>
              <a:gd name="connsiteX0" fmla="*/ 5830728 w 6164778"/>
              <a:gd name="connsiteY0" fmla="*/ 0 h 5942857"/>
              <a:gd name="connsiteX1" fmla="*/ 6164778 w 6164778"/>
              <a:gd name="connsiteY1" fmla="*/ 5942857 h 5942857"/>
              <a:gd name="connsiteX2" fmla="*/ 0 w 6164778"/>
              <a:gd name="connsiteY2" fmla="*/ 5942857 h 5942857"/>
              <a:gd name="connsiteX3" fmla="*/ 0 w 6164778"/>
              <a:gd name="connsiteY3" fmla="*/ 327748 h 5942857"/>
              <a:gd name="connsiteX0" fmla="*/ 5818421 w 6164778"/>
              <a:gd name="connsiteY0" fmla="*/ 0 h 5938273"/>
              <a:gd name="connsiteX1" fmla="*/ 6164778 w 6164778"/>
              <a:gd name="connsiteY1" fmla="*/ 5938273 h 5938273"/>
              <a:gd name="connsiteX2" fmla="*/ 0 w 6164778"/>
              <a:gd name="connsiteY2" fmla="*/ 5938273 h 5938273"/>
              <a:gd name="connsiteX3" fmla="*/ 0 w 6164778"/>
              <a:gd name="connsiteY3" fmla="*/ 323164 h 5938273"/>
              <a:gd name="connsiteX4" fmla="*/ 5818421 w 6164778"/>
              <a:gd name="connsiteY4" fmla="*/ 0 h 5938273"/>
              <a:gd name="connsiteX0" fmla="*/ 5814319 w 6164778"/>
              <a:gd name="connsiteY0" fmla="*/ 0 h 5942857"/>
              <a:gd name="connsiteX1" fmla="*/ 6164778 w 6164778"/>
              <a:gd name="connsiteY1" fmla="*/ 5942857 h 5942857"/>
              <a:gd name="connsiteX2" fmla="*/ 0 w 6164778"/>
              <a:gd name="connsiteY2" fmla="*/ 5942857 h 5942857"/>
              <a:gd name="connsiteX3" fmla="*/ 0 w 6164778"/>
              <a:gd name="connsiteY3" fmla="*/ 327748 h 5942857"/>
              <a:gd name="connsiteX4" fmla="*/ 5814319 w 6164778"/>
              <a:gd name="connsiteY4" fmla="*/ 0 h 594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78" h="5942857">
                <a:moveTo>
                  <a:pt x="5814319" y="0"/>
                </a:moveTo>
                <a:lnTo>
                  <a:pt x="6164778" y="5942857"/>
                </a:lnTo>
                <a:lnTo>
                  <a:pt x="0" y="5942857"/>
                </a:lnTo>
                <a:lnTo>
                  <a:pt x="0" y="327748"/>
                </a:lnTo>
                <a:lnTo>
                  <a:pt x="5814319" y="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47">
            <a:extLst>
              <a:ext uri="{FF2B5EF4-FFF2-40B4-BE49-F238E27FC236}">
                <a16:creationId xmlns:a16="http://schemas.microsoft.com/office/drawing/2014/main" id="{D7FDB486-00A7-4EAA-B4DA-094FD9976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24" y="1052750"/>
            <a:ext cx="6753030" cy="5805733"/>
          </a:xfrm>
          <a:custGeom>
            <a:avLst/>
            <a:gdLst>
              <a:gd name="connsiteX0" fmla="*/ 5686915 w 6007617"/>
              <a:gd name="connsiteY0" fmla="*/ 0 h 5805733"/>
              <a:gd name="connsiteX1" fmla="*/ 5977795 w 6007617"/>
              <a:gd name="connsiteY1" fmla="*/ 5296201 h 5805733"/>
              <a:gd name="connsiteX2" fmla="*/ 6006825 w 6007617"/>
              <a:gd name="connsiteY2" fmla="*/ 5794585 h 5805733"/>
              <a:gd name="connsiteX3" fmla="*/ 6007617 w 6007617"/>
              <a:gd name="connsiteY3" fmla="*/ 5805733 h 5805733"/>
              <a:gd name="connsiteX4" fmla="*/ 0 w 6007617"/>
              <a:gd name="connsiteY4" fmla="*/ 5805733 h 5805733"/>
              <a:gd name="connsiteX5" fmla="*/ 0 w 6007617"/>
              <a:gd name="connsiteY5" fmla="*/ 319664 h 5805733"/>
              <a:gd name="connsiteX0" fmla="*/ 5686915 w 6007617"/>
              <a:gd name="connsiteY0" fmla="*/ 0 h 5805733"/>
              <a:gd name="connsiteX1" fmla="*/ 6006825 w 6007617"/>
              <a:gd name="connsiteY1" fmla="*/ 5794585 h 5805733"/>
              <a:gd name="connsiteX2" fmla="*/ 6007617 w 6007617"/>
              <a:gd name="connsiteY2" fmla="*/ 5805733 h 5805733"/>
              <a:gd name="connsiteX3" fmla="*/ 0 w 6007617"/>
              <a:gd name="connsiteY3" fmla="*/ 5805733 h 5805733"/>
              <a:gd name="connsiteX4" fmla="*/ 0 w 6007617"/>
              <a:gd name="connsiteY4" fmla="*/ 319664 h 5805733"/>
              <a:gd name="connsiteX5" fmla="*/ 5686915 w 6007617"/>
              <a:gd name="connsiteY5" fmla="*/ 0 h 5805733"/>
              <a:gd name="connsiteX0" fmla="*/ 5686915 w 6007617"/>
              <a:gd name="connsiteY0" fmla="*/ 0 h 5865318"/>
              <a:gd name="connsiteX1" fmla="*/ 6006825 w 6007617"/>
              <a:gd name="connsiteY1" fmla="*/ 5794585 h 5865318"/>
              <a:gd name="connsiteX2" fmla="*/ 6007617 w 6007617"/>
              <a:gd name="connsiteY2" fmla="*/ 5865318 h 5865318"/>
              <a:gd name="connsiteX3" fmla="*/ 0 w 6007617"/>
              <a:gd name="connsiteY3" fmla="*/ 5805733 h 5865318"/>
              <a:gd name="connsiteX4" fmla="*/ 0 w 6007617"/>
              <a:gd name="connsiteY4" fmla="*/ 319664 h 5865318"/>
              <a:gd name="connsiteX5" fmla="*/ 5686915 w 6007617"/>
              <a:gd name="connsiteY5" fmla="*/ 0 h 5865318"/>
              <a:gd name="connsiteX0" fmla="*/ 5686915 w 6007617"/>
              <a:gd name="connsiteY0" fmla="*/ 0 h 5865318"/>
              <a:gd name="connsiteX1" fmla="*/ 6007617 w 6007617"/>
              <a:gd name="connsiteY1" fmla="*/ 5865318 h 5865318"/>
              <a:gd name="connsiteX2" fmla="*/ 0 w 6007617"/>
              <a:gd name="connsiteY2" fmla="*/ 5805733 h 5865318"/>
              <a:gd name="connsiteX3" fmla="*/ 0 w 6007617"/>
              <a:gd name="connsiteY3" fmla="*/ 319664 h 5865318"/>
              <a:gd name="connsiteX4" fmla="*/ 5686915 w 6007617"/>
              <a:gd name="connsiteY4" fmla="*/ 0 h 5865318"/>
              <a:gd name="connsiteX0" fmla="*/ 5686915 w 6048642"/>
              <a:gd name="connsiteY0" fmla="*/ 0 h 5805733"/>
              <a:gd name="connsiteX1" fmla="*/ 6048642 w 6048642"/>
              <a:gd name="connsiteY1" fmla="*/ 5805733 h 5805733"/>
              <a:gd name="connsiteX2" fmla="*/ 0 w 6048642"/>
              <a:gd name="connsiteY2" fmla="*/ 5805733 h 5805733"/>
              <a:gd name="connsiteX3" fmla="*/ 0 w 6048642"/>
              <a:gd name="connsiteY3" fmla="*/ 319664 h 5805733"/>
              <a:gd name="connsiteX4" fmla="*/ 5686915 w 6048642"/>
              <a:gd name="connsiteY4" fmla="*/ 0 h 5805733"/>
              <a:gd name="connsiteX0" fmla="*/ 5686915 w 6044540"/>
              <a:gd name="connsiteY0" fmla="*/ 0 h 5805733"/>
              <a:gd name="connsiteX1" fmla="*/ 6044540 w 6044540"/>
              <a:gd name="connsiteY1" fmla="*/ 5805733 h 5805733"/>
              <a:gd name="connsiteX2" fmla="*/ 0 w 6044540"/>
              <a:gd name="connsiteY2" fmla="*/ 5805733 h 5805733"/>
              <a:gd name="connsiteX3" fmla="*/ 0 w 6044540"/>
              <a:gd name="connsiteY3" fmla="*/ 319664 h 5805733"/>
              <a:gd name="connsiteX4" fmla="*/ 5686915 w 6044540"/>
              <a:gd name="connsiteY4" fmla="*/ 0 h 580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4540" h="5805733">
                <a:moveTo>
                  <a:pt x="5686915" y="0"/>
                </a:moveTo>
                <a:lnTo>
                  <a:pt x="6044540" y="5805733"/>
                </a:lnTo>
                <a:lnTo>
                  <a:pt x="0" y="5805733"/>
                </a:lnTo>
                <a:lnTo>
                  <a:pt x="0" y="319664"/>
                </a:lnTo>
                <a:lnTo>
                  <a:pt x="5686915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Un concept génétique abstrait">
            <a:extLst>
              <a:ext uri="{FF2B5EF4-FFF2-40B4-BE49-F238E27FC236}">
                <a16:creationId xmlns:a16="http://schemas.microsoft.com/office/drawing/2014/main" id="{F0A19E6E-4B59-80BA-B7BB-9E1E14DB8C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1052750"/>
            <a:ext cx="6751072" cy="5805250"/>
          </a:xfrm>
          <a:custGeom>
            <a:avLst/>
            <a:gdLst/>
            <a:ahLst/>
            <a:cxnLst/>
            <a:rect l="l" t="t" r="r" b="b"/>
            <a:pathLst>
              <a:path w="6751072" h="5805250">
                <a:moveTo>
                  <a:pt x="6351562" y="0"/>
                </a:moveTo>
                <a:lnTo>
                  <a:pt x="6751072" y="5805250"/>
                </a:lnTo>
                <a:lnTo>
                  <a:pt x="0" y="5805250"/>
                </a:lnTo>
                <a:lnTo>
                  <a:pt x="0" y="319567"/>
                </a:lnTo>
                <a:close/>
              </a:path>
            </a:pathLst>
          </a:custGeom>
        </p:spPr>
      </p:pic>
      <p:sp>
        <p:nvSpPr>
          <p:cNvPr id="76" name="Freeform: Shape 49">
            <a:extLst>
              <a:ext uri="{FF2B5EF4-FFF2-40B4-BE49-F238E27FC236}">
                <a16:creationId xmlns:a16="http://schemas.microsoft.com/office/drawing/2014/main" id="{64269A8F-A62D-46A6-BB75-F1CD43FFB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951649">
            <a:off x="1818669" y="293628"/>
            <a:ext cx="444795" cy="1615844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51">
            <a:extLst>
              <a:ext uri="{FF2B5EF4-FFF2-40B4-BE49-F238E27FC236}">
                <a16:creationId xmlns:a16="http://schemas.microsoft.com/office/drawing/2014/main" id="{EE52EBD6-8D10-4D04-B6BB-F31ED384C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92158">
            <a:off x="3224819" y="-17338"/>
            <a:ext cx="5844641" cy="3821559"/>
          </a:xfrm>
          <a:custGeom>
            <a:avLst/>
            <a:gdLst>
              <a:gd name="connsiteX0" fmla="*/ 205764 w 5842434"/>
              <a:gd name="connsiteY0" fmla="*/ 0 h 3805426"/>
              <a:gd name="connsiteX1" fmla="*/ 5842434 w 5842434"/>
              <a:gd name="connsiteY1" fmla="*/ 0 h 3805426"/>
              <a:gd name="connsiteX2" fmla="*/ 5616949 w 5842434"/>
              <a:gd name="connsiteY2" fmla="*/ 3805426 h 3805426"/>
              <a:gd name="connsiteX3" fmla="*/ 0 w 5842434"/>
              <a:gd name="connsiteY3" fmla="*/ 3472601 h 380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2434" h="3805426">
                <a:moveTo>
                  <a:pt x="205764" y="0"/>
                </a:moveTo>
                <a:lnTo>
                  <a:pt x="5842434" y="0"/>
                </a:lnTo>
                <a:lnTo>
                  <a:pt x="5616949" y="3805426"/>
                </a:lnTo>
                <a:lnTo>
                  <a:pt x="0" y="3472601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BF57ECF2-3B6A-465E-9F02-622CFD7D8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384604" flipH="1">
            <a:off x="4314292" y="-1020234"/>
            <a:ext cx="3678312" cy="5362903"/>
          </a:xfrm>
          <a:custGeom>
            <a:avLst/>
            <a:gdLst>
              <a:gd name="connsiteX0" fmla="*/ 317771 w 3678312"/>
              <a:gd name="connsiteY0" fmla="*/ 0 h 5362903"/>
              <a:gd name="connsiteX1" fmla="*/ 0 w 3678312"/>
              <a:gd name="connsiteY1" fmla="*/ 5362903 h 5362903"/>
              <a:gd name="connsiteX2" fmla="*/ 3677565 w 3678312"/>
              <a:gd name="connsiteY2" fmla="*/ 5362903 h 5362903"/>
              <a:gd name="connsiteX3" fmla="*/ 3677568 w 3678312"/>
              <a:gd name="connsiteY3" fmla="*/ 5360180 h 5362903"/>
              <a:gd name="connsiteX4" fmla="*/ 3673019 w 3678312"/>
              <a:gd name="connsiteY4" fmla="*/ 42168 h 5362903"/>
              <a:gd name="connsiteX5" fmla="*/ 3630675 w 3678312"/>
              <a:gd name="connsiteY5" fmla="*/ 0 h 5362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8312" h="5362903">
                <a:moveTo>
                  <a:pt x="317771" y="0"/>
                </a:moveTo>
                <a:lnTo>
                  <a:pt x="0" y="5362903"/>
                </a:lnTo>
                <a:lnTo>
                  <a:pt x="3677565" y="5362903"/>
                </a:lnTo>
                <a:lnTo>
                  <a:pt x="3677568" y="5360180"/>
                </a:lnTo>
                <a:cubicBezTo>
                  <a:pt x="3679387" y="3444391"/>
                  <a:pt x="3677872" y="884542"/>
                  <a:pt x="3673019" y="42168"/>
                </a:cubicBezTo>
                <a:cubicBezTo>
                  <a:pt x="3672960" y="18907"/>
                  <a:pt x="3654037" y="67"/>
                  <a:pt x="3630675" y="0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BAE3611-14BB-6F0E-39DA-90B1EED6EA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7511" y="821417"/>
            <a:ext cx="2716977" cy="1797708"/>
          </a:xfrm>
          <a:custGeom>
            <a:avLst/>
            <a:gdLst/>
            <a:ahLst/>
            <a:cxnLst/>
            <a:rect l="l" t="t" r="r" b="b"/>
            <a:pathLst>
              <a:path w="5550100" h="3672264">
                <a:moveTo>
                  <a:pt x="5550100" y="0"/>
                </a:moveTo>
                <a:lnTo>
                  <a:pt x="5352713" y="3672264"/>
                </a:lnTo>
                <a:lnTo>
                  <a:pt x="5349994" y="3672121"/>
                </a:lnTo>
                <a:cubicBezTo>
                  <a:pt x="3436869" y="3571111"/>
                  <a:pt x="880791" y="3432202"/>
                  <a:pt x="39892" y="3382143"/>
                </a:cubicBezTo>
                <a:cubicBezTo>
                  <a:pt x="16667" y="3380836"/>
                  <a:pt x="-1130" y="3360929"/>
                  <a:pt x="57" y="3337597"/>
                </a:cubicBezTo>
                <a:lnTo>
                  <a:pt x="177872" y="29468"/>
                </a:lnTo>
                <a:close/>
              </a:path>
            </a:pathLst>
          </a:custGeom>
        </p:spPr>
      </p:pic>
      <p:grpSp>
        <p:nvGrpSpPr>
          <p:cNvPr id="78" name="Group 55">
            <a:extLst>
              <a:ext uri="{FF2B5EF4-FFF2-40B4-BE49-F238E27FC236}">
                <a16:creationId xmlns:a16="http://schemas.microsoft.com/office/drawing/2014/main" id="{A10D3C03-F66B-4277-9A30-0A5DF84DD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5605AAF-6D5C-4A9B-8D42-0CCA6E377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6D2D05B-4BD5-4C26-A729-7C73F0449B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E0EDF19-3788-494B-8BDD-A53B0D1A43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Oval 57">
              <a:extLst>
                <a:ext uri="{FF2B5EF4-FFF2-40B4-BE49-F238E27FC236}">
                  <a16:creationId xmlns:a16="http://schemas.microsoft.com/office/drawing/2014/main" id="{B893E53A-8ABA-4691-AE93-15ACEF4D0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668DC1-E42F-4A4E-AF8E-6CAAB889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1</a:t>
            </a:fld>
            <a:endParaRPr lang="en-US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84DBCEE-CC40-45CA-9C57-CA882BB0D5AE}"/>
              </a:ext>
            </a:extLst>
          </p:cNvPr>
          <p:cNvSpPr txBox="1"/>
          <p:nvPr/>
        </p:nvSpPr>
        <p:spPr>
          <a:xfrm>
            <a:off x="6996544" y="4557115"/>
            <a:ext cx="48525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b="1" i="1" dirty="0"/>
              <a:t>Présentation : Dimitri Meunier, </a:t>
            </a:r>
            <a:r>
              <a:rPr lang="fr-FR" b="1" i="1" dirty="0" err="1"/>
              <a:t>OiEau</a:t>
            </a:r>
            <a:endParaRPr lang="fr-FR" b="1" i="1" dirty="0"/>
          </a:p>
          <a:p>
            <a:pPr algn="r"/>
            <a:r>
              <a:rPr lang="fr-FR" b="1" i="1" dirty="0"/>
              <a:t>Aurore FRIES, FENARIVE</a:t>
            </a:r>
          </a:p>
        </p:txBody>
      </p:sp>
    </p:spTree>
    <p:extLst>
      <p:ext uri="{BB962C8B-B14F-4D97-AF65-F5344CB8AC3E}">
        <p14:creationId xmlns:p14="http://schemas.microsoft.com/office/powerpoint/2010/main" val="2821830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B05B5-13C9-E9C0-B28A-157CF074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82772"/>
            <a:ext cx="9493249" cy="777691"/>
          </a:xfrm>
        </p:spPr>
        <p:txBody>
          <a:bodyPr/>
          <a:lstStyle/>
          <a:p>
            <a:r>
              <a:rPr lang="fr-FR" dirty="0"/>
              <a:t>Portail « GT DATA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8F1050-786F-0C2B-B60D-A80CCE33A9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692" y="0"/>
            <a:ext cx="2696308" cy="2012912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520A3B4-66BE-4C0A-9A3A-6CDB09360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25" y="2021261"/>
            <a:ext cx="9765308" cy="2012912"/>
          </a:xfrm>
        </p:spPr>
        <p:txBody>
          <a:bodyPr>
            <a:normAutofit/>
          </a:bodyPr>
          <a:lstStyle/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r>
              <a:rPr lang="fr-FR" sz="1800" b="1" i="1" cap="small" dirty="0"/>
              <a:t>Carte pour la visualisation des entreprises, points de rejet, et stations de mesures amont et aval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9D943A-D163-46CA-9493-322054F459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2475" flipH="1">
            <a:off x="745430" y="1997071"/>
            <a:ext cx="1530749" cy="1530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6481877-B8AE-4DFF-9096-FF2B5C77225A}"/>
              </a:ext>
            </a:extLst>
          </p:cNvPr>
          <p:cNvSpPr txBox="1"/>
          <p:nvPr/>
        </p:nvSpPr>
        <p:spPr>
          <a:xfrm>
            <a:off x="1998921" y="2846748"/>
            <a:ext cx="9579935" cy="878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r>
              <a:rPr lang="fr-FR" b="1" i="1" cap="small" dirty="0"/>
              <a:t>Mise en forme conditionnelle des données selon les seuils réglementaires et d’alertes*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6679BE7-3C40-4F4B-855B-851A24CE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10</a:t>
            </a:fld>
            <a:endParaRPr lang="en-US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0CFEABE-887B-4284-9F67-0308D6C48101}"/>
              </a:ext>
            </a:extLst>
          </p:cNvPr>
          <p:cNvSpPr txBox="1"/>
          <p:nvPr/>
        </p:nvSpPr>
        <p:spPr>
          <a:xfrm>
            <a:off x="10948" y="1524313"/>
            <a:ext cx="3117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2400" i="1" cap="small" dirty="0">
                <a:latin typeface="+mj-lt"/>
              </a:rPr>
              <a:t>Une vue d’ensemble :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931A1D8-DE5A-4A70-B863-F68610DB6A6E}"/>
              </a:ext>
            </a:extLst>
          </p:cNvPr>
          <p:cNvSpPr txBox="1"/>
          <p:nvPr/>
        </p:nvSpPr>
        <p:spPr>
          <a:xfrm>
            <a:off x="-521" y="3661780"/>
            <a:ext cx="3117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i="1" cap="small" dirty="0">
                <a:latin typeface="+mj-lt"/>
              </a:rPr>
              <a:t>Analyse des données :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9BE92CF-6ADE-4A6E-90B6-13A84497E43D}"/>
              </a:ext>
            </a:extLst>
          </p:cNvPr>
          <p:cNvSpPr txBox="1"/>
          <p:nvPr/>
        </p:nvSpPr>
        <p:spPr>
          <a:xfrm>
            <a:off x="1998921" y="3999864"/>
            <a:ext cx="9962565" cy="2540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r>
              <a:rPr lang="fr-FR" sz="1800" b="1" i="1" cap="small" dirty="0"/>
              <a:t>Choix des périodes de données</a:t>
            </a:r>
          </a:p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r>
              <a:rPr lang="fr-FR" sz="1800" b="1" i="1" cap="small" dirty="0"/>
              <a:t>Données des stations de mesure visualisées sous forme de graphiques interactifs</a:t>
            </a:r>
          </a:p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r>
              <a:rPr lang="fr-FR" sz="1800" b="1" i="1" cap="small" dirty="0"/>
              <a:t>Tableau récapitulatif des données critiques, courbes et bilans </a:t>
            </a:r>
          </a:p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r>
              <a:rPr lang="fr-FR" sz="1800" b="1" i="1" cap="small" dirty="0"/>
              <a:t>Création d’états ou rapports spécifiques pour chaque période</a:t>
            </a:r>
          </a:p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r>
              <a:rPr lang="fr-FR" sz="1800" b="1" i="1" cap="small" dirty="0"/>
              <a:t>Export vers un Excel préformaté contenant les données pour une analyse approfondie*</a:t>
            </a:r>
          </a:p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r>
              <a:rPr lang="fr-FR" sz="1800" b="1" i="1" cap="small" dirty="0"/>
              <a:t>Mises en relation des arrêtés de rejets avec les résultats des stations de mesure*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BB92109-FCF5-451A-AC58-406B0E4BE3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">
            <a:off x="558084" y="4479900"/>
            <a:ext cx="1655109" cy="1655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92B0B9F-EF59-4300-AA95-FEB7A2F45816}"/>
              </a:ext>
            </a:extLst>
          </p:cNvPr>
          <p:cNvSpPr txBox="1"/>
          <p:nvPr/>
        </p:nvSpPr>
        <p:spPr>
          <a:xfrm>
            <a:off x="948613" y="6356350"/>
            <a:ext cx="1112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dirty="0"/>
              <a:t>*option</a:t>
            </a:r>
          </a:p>
        </p:txBody>
      </p:sp>
    </p:spTree>
    <p:extLst>
      <p:ext uri="{BB962C8B-B14F-4D97-AF65-F5344CB8AC3E}">
        <p14:creationId xmlns:p14="http://schemas.microsoft.com/office/powerpoint/2010/main" val="3166180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B05B5-13C9-E9C0-B28A-157CF074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82772"/>
            <a:ext cx="9493249" cy="777691"/>
          </a:xfrm>
        </p:spPr>
        <p:txBody>
          <a:bodyPr/>
          <a:lstStyle/>
          <a:p>
            <a:r>
              <a:rPr lang="fr-FR" dirty="0"/>
              <a:t>Portail « GT DATA » option 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8F1050-786F-0C2B-B60D-A80CCE33A9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692" y="0"/>
            <a:ext cx="2696308" cy="2012912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520A3B4-66BE-4C0A-9A3A-6CDB09360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4072" y="2557306"/>
            <a:ext cx="10242326" cy="3917921"/>
          </a:xfrm>
        </p:spPr>
        <p:txBody>
          <a:bodyPr>
            <a:normAutofit/>
          </a:bodyPr>
          <a:lstStyle/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r>
              <a:rPr lang="fr-FR" sz="1800" b="1" i="1" cap="small" dirty="0"/>
              <a:t>Affichage des risques « portail </a:t>
            </a:r>
            <a:r>
              <a:rPr lang="fr-FR" sz="1800" b="1" i="1" cap="small" dirty="0" err="1"/>
              <a:t>Géorisque</a:t>
            </a:r>
            <a:r>
              <a:rPr lang="fr-FR" sz="1800" b="1" i="1" cap="small" dirty="0"/>
              <a:t> » et des installations classées (ICPE) dans la zone de l'entreprise</a:t>
            </a:r>
          </a:p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endParaRPr lang="fr-FR" sz="1800" b="1" i="1" cap="small" dirty="0"/>
          </a:p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r>
              <a:rPr lang="fr-FR" sz="1800" b="1" i="1" cap="small" dirty="0"/>
              <a:t>Intégration de données hydrologiques et météorologiques (débits moyens journaliers, hauteurs d’eau, limite d’étiage, précipitations)</a:t>
            </a:r>
          </a:p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endParaRPr lang="fr-FR" sz="1800" b="1" i="1" cap="small" dirty="0"/>
          </a:p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r>
              <a:rPr lang="fr-FR" sz="1800" b="1" i="1" cap="small" dirty="0"/>
              <a:t>Projection explore2 : modélisation des tendances hydro-climatiques</a:t>
            </a:r>
          </a:p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endParaRPr lang="fr-FR" sz="1800" b="1" i="1" cap="small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9D943A-D163-46CA-9493-322054F459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2475" flipH="1">
            <a:off x="435861" y="3121047"/>
            <a:ext cx="1963986" cy="1963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6679BE7-3C40-4F4B-855B-851A24CE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11</a:t>
            </a:fld>
            <a:endParaRPr lang="en-US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0CFEABE-887B-4284-9F67-0308D6C48101}"/>
              </a:ext>
            </a:extLst>
          </p:cNvPr>
          <p:cNvSpPr txBox="1"/>
          <p:nvPr/>
        </p:nvSpPr>
        <p:spPr>
          <a:xfrm>
            <a:off x="10948" y="1949630"/>
            <a:ext cx="3457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2400" i="1" cap="small" dirty="0">
                <a:latin typeface="+mj-lt"/>
              </a:rPr>
              <a:t>Ajout d’informations :</a:t>
            </a:r>
          </a:p>
        </p:txBody>
      </p:sp>
    </p:spTree>
    <p:extLst>
      <p:ext uri="{BB962C8B-B14F-4D97-AF65-F5344CB8AC3E}">
        <p14:creationId xmlns:p14="http://schemas.microsoft.com/office/powerpoint/2010/main" val="2285518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B05B5-13C9-E9C0-B28A-157CF074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82772"/>
            <a:ext cx="9493249" cy="777691"/>
          </a:xfrm>
        </p:spPr>
        <p:txBody>
          <a:bodyPr/>
          <a:lstStyle/>
          <a:p>
            <a:r>
              <a:rPr lang="fr-FR" dirty="0"/>
              <a:t>Portail « GT DATA » option 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8F1050-786F-0C2B-B60D-A80CCE33A9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692" y="0"/>
            <a:ext cx="2696308" cy="2012912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520A3B4-66BE-4C0A-9A3A-6CDB09360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4072" y="2557306"/>
            <a:ext cx="9701112" cy="4015509"/>
          </a:xfrm>
        </p:spPr>
        <p:txBody>
          <a:bodyPr>
            <a:normAutofit/>
          </a:bodyPr>
          <a:lstStyle/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r>
              <a:rPr lang="fr-FR" sz="1800" b="1" i="1" cap="small" dirty="0"/>
              <a:t>Passerelle de téléchargement : Fusion des données du portail avec celles de l’entreprise sur un fichier (</a:t>
            </a:r>
            <a:r>
              <a:rPr lang="fr-FR" sz="1800" b="1" i="1" cap="small" dirty="0" err="1"/>
              <a:t>excel</a:t>
            </a:r>
            <a:r>
              <a:rPr lang="fr-FR" sz="1800" b="1" i="1" cap="small" dirty="0"/>
              <a:t> formaté) unique et résident dans l’entreprise</a:t>
            </a:r>
          </a:p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r>
              <a:rPr lang="fr-FR" sz="1800" b="1" i="1" cap="small" dirty="0"/>
              <a:t>Traitements et analyses: </a:t>
            </a:r>
          </a:p>
          <a:p>
            <a:pPr marL="1123950" lvl="1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fr-FR" sz="1800" b="1" i="1" cap="small" dirty="0"/>
              <a:t>intégration des données d’auto-contrôles de l’entreprise</a:t>
            </a:r>
          </a:p>
          <a:p>
            <a:pPr marL="1123950" lvl="1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fr-FR" sz="1800" b="1" i="1" cap="small" dirty="0"/>
              <a:t>Détermination de seuils d’alertes en fonction des différentes entrées de données</a:t>
            </a:r>
          </a:p>
          <a:p>
            <a:pPr marL="1123950" lvl="1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fr-FR" sz="1800" b="1" i="1" cap="small" dirty="0"/>
              <a:t>Création d’états de synthèses en temps réel pour des actions proactives</a:t>
            </a:r>
          </a:p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r>
              <a:rPr lang="fr-FR" sz="1800" b="1" i="1" cap="small" dirty="0"/>
              <a:t>Intégration de définitions et d’hypothèses de défaillances en fonction de paramètres préétablis avec l’entreprise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6679BE7-3C40-4F4B-855B-851A24CE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12</a:t>
            </a:fld>
            <a:endParaRPr lang="en-US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0CFEABE-887B-4284-9F67-0308D6C48101}"/>
              </a:ext>
            </a:extLst>
          </p:cNvPr>
          <p:cNvSpPr txBox="1"/>
          <p:nvPr/>
        </p:nvSpPr>
        <p:spPr>
          <a:xfrm>
            <a:off x="0" y="1959273"/>
            <a:ext cx="5348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2400" i="1" cap="small" dirty="0" err="1">
                <a:latin typeface="+mj-lt"/>
              </a:rPr>
              <a:t>Dashbord</a:t>
            </a:r>
            <a:r>
              <a:rPr lang="fr-FR" sz="2400" i="1" cap="small" dirty="0">
                <a:latin typeface="+mj-lt"/>
              </a:rPr>
              <a:t> et traitement intelligent </a:t>
            </a:r>
          </a:p>
        </p:txBody>
      </p:sp>
      <p:sp>
        <p:nvSpPr>
          <p:cNvPr id="9" name="Flèche : droite rayée 8">
            <a:extLst>
              <a:ext uri="{FF2B5EF4-FFF2-40B4-BE49-F238E27FC236}">
                <a16:creationId xmlns:a16="http://schemas.microsoft.com/office/drawing/2014/main" id="{084102C7-25CC-43FB-8921-E07F2C65AB56}"/>
              </a:ext>
            </a:extLst>
          </p:cNvPr>
          <p:cNvSpPr/>
          <p:nvPr/>
        </p:nvSpPr>
        <p:spPr>
          <a:xfrm rot="16200000">
            <a:off x="-385075" y="4327178"/>
            <a:ext cx="3888000" cy="108000"/>
          </a:xfrm>
          <a:prstGeom prst="stripedRightArrow">
            <a:avLst>
              <a:gd name="adj1" fmla="val 50000"/>
              <a:gd name="adj2" fmla="val 85870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333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F39E6D-2FBA-4B1D-BB26-0A047198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13</a:t>
            </a:fld>
            <a:endParaRPr lang="en-US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F5765C3-7F8E-4D42-B438-F48D1AFA6FEF}"/>
              </a:ext>
            </a:extLst>
          </p:cNvPr>
          <p:cNvSpPr txBox="1">
            <a:spLocks/>
          </p:cNvSpPr>
          <p:nvPr/>
        </p:nvSpPr>
        <p:spPr>
          <a:xfrm>
            <a:off x="1219200" y="382772"/>
            <a:ext cx="9493249" cy="7776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Portail « GT DATA » illustrations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D3774D7-D429-4295-B916-D6C22C9CA0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692" y="0"/>
            <a:ext cx="2696308" cy="201291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E064861-004C-4181-A2B6-674796805C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31" y="2073373"/>
            <a:ext cx="7501812" cy="4219770"/>
          </a:xfrm>
          <a:prstGeom prst="rect">
            <a:avLst/>
          </a:prstGeom>
        </p:spPr>
      </p:pic>
      <p:sp>
        <p:nvSpPr>
          <p:cNvPr id="7" name="Légende : encadrée à une bordure 6">
            <a:extLst>
              <a:ext uri="{FF2B5EF4-FFF2-40B4-BE49-F238E27FC236}">
                <a16:creationId xmlns:a16="http://schemas.microsoft.com/office/drawing/2014/main" id="{2C5DC35E-F86C-4F45-8A26-6953C1B4D3B1}"/>
              </a:ext>
            </a:extLst>
          </p:cNvPr>
          <p:cNvSpPr/>
          <p:nvPr/>
        </p:nvSpPr>
        <p:spPr>
          <a:xfrm>
            <a:off x="3584574" y="1636326"/>
            <a:ext cx="3124136" cy="52515"/>
          </a:xfrm>
          <a:prstGeom prst="accentCallout1">
            <a:avLst>
              <a:gd name="adj1" fmla="val 18750"/>
              <a:gd name="adj2" fmla="val -8333"/>
              <a:gd name="adj3" fmla="val 1835325"/>
              <a:gd name="adj4" fmla="val -37930"/>
            </a:avLst>
          </a:pr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Choix des périodes des données</a:t>
            </a:r>
          </a:p>
        </p:txBody>
      </p:sp>
      <p:sp>
        <p:nvSpPr>
          <p:cNvPr id="9" name="Légende : encadrée à une bordure 8">
            <a:extLst>
              <a:ext uri="{FF2B5EF4-FFF2-40B4-BE49-F238E27FC236}">
                <a16:creationId xmlns:a16="http://schemas.microsoft.com/office/drawing/2014/main" id="{F6BF49B6-6F68-4791-A535-0DB78666776F}"/>
              </a:ext>
            </a:extLst>
          </p:cNvPr>
          <p:cNvSpPr/>
          <p:nvPr/>
        </p:nvSpPr>
        <p:spPr>
          <a:xfrm>
            <a:off x="9080273" y="2108459"/>
            <a:ext cx="2601654" cy="875832"/>
          </a:xfrm>
          <a:prstGeom prst="accentCallout1">
            <a:avLst>
              <a:gd name="adj1" fmla="val 18750"/>
              <a:gd name="adj2" fmla="val -8333"/>
              <a:gd name="adj3" fmla="val 82993"/>
              <a:gd name="adj4" fmla="val -30425"/>
            </a:avLst>
          </a:pr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Ouverture d’onglets spécifiques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Fenêtres dédiées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Plus de contenus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Capacité de sélection avancées</a:t>
            </a:r>
          </a:p>
        </p:txBody>
      </p:sp>
      <p:sp>
        <p:nvSpPr>
          <p:cNvPr id="11" name="Légende : encadrée à une bordure 10">
            <a:extLst>
              <a:ext uri="{FF2B5EF4-FFF2-40B4-BE49-F238E27FC236}">
                <a16:creationId xmlns:a16="http://schemas.microsoft.com/office/drawing/2014/main" id="{4360D522-DB35-4EFA-9443-A34AFDF49448}"/>
              </a:ext>
            </a:extLst>
          </p:cNvPr>
          <p:cNvSpPr/>
          <p:nvPr/>
        </p:nvSpPr>
        <p:spPr>
          <a:xfrm>
            <a:off x="9080273" y="3087939"/>
            <a:ext cx="2601654" cy="812279"/>
          </a:xfrm>
          <a:prstGeom prst="accentCallout1">
            <a:avLst>
              <a:gd name="adj1" fmla="val 18750"/>
              <a:gd name="adj2" fmla="val -8333"/>
              <a:gd name="adj3" fmla="val 20696"/>
              <a:gd name="adj4" fmla="val -223814"/>
            </a:avLst>
          </a:pr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Carte interactive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Positionnement des éléments choisis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Fiche identité des éléments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Données directes si disponibles</a:t>
            </a:r>
          </a:p>
        </p:txBody>
      </p:sp>
      <p:sp>
        <p:nvSpPr>
          <p:cNvPr id="12" name="Légende : encadrée à une bordure 11">
            <a:extLst>
              <a:ext uri="{FF2B5EF4-FFF2-40B4-BE49-F238E27FC236}">
                <a16:creationId xmlns:a16="http://schemas.microsoft.com/office/drawing/2014/main" id="{7F2FF634-B627-431F-99B2-F37538033A1C}"/>
              </a:ext>
            </a:extLst>
          </p:cNvPr>
          <p:cNvSpPr/>
          <p:nvPr/>
        </p:nvSpPr>
        <p:spPr>
          <a:xfrm>
            <a:off x="9080273" y="4122797"/>
            <a:ext cx="2601654" cy="1038451"/>
          </a:xfrm>
          <a:prstGeom prst="accentCallout1">
            <a:avLst>
              <a:gd name="adj1" fmla="val 18750"/>
              <a:gd name="adj2" fmla="val -8333"/>
              <a:gd name="adj3" fmla="val -9853"/>
              <a:gd name="adj4" fmla="val -171094"/>
            </a:avLst>
          </a:pr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Sélecteur de paramètres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Choix multiples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Fiche identité des éléments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Données directes si disponibles</a:t>
            </a:r>
          </a:p>
        </p:txBody>
      </p:sp>
      <p:sp>
        <p:nvSpPr>
          <p:cNvPr id="13" name="Légende : encadrée à une bordure 12">
            <a:extLst>
              <a:ext uri="{FF2B5EF4-FFF2-40B4-BE49-F238E27FC236}">
                <a16:creationId xmlns:a16="http://schemas.microsoft.com/office/drawing/2014/main" id="{C9243FA6-4F76-4A6C-AE65-0ABEDB30A605}"/>
              </a:ext>
            </a:extLst>
          </p:cNvPr>
          <p:cNvSpPr/>
          <p:nvPr/>
        </p:nvSpPr>
        <p:spPr>
          <a:xfrm>
            <a:off x="9108266" y="5256795"/>
            <a:ext cx="2834919" cy="444210"/>
          </a:xfrm>
          <a:prstGeom prst="accentCallout1">
            <a:avLst>
              <a:gd name="adj1" fmla="val 18750"/>
              <a:gd name="adj2" fmla="val -8333"/>
              <a:gd name="adj3" fmla="val -9853"/>
              <a:gd name="adj4" fmla="val -112635"/>
            </a:avLst>
          </a:pr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Affichage des données 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 la période</a:t>
            </a:r>
          </a:p>
          <a:p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Alerte de dépassement de seuils</a:t>
            </a:r>
          </a:p>
        </p:txBody>
      </p:sp>
      <p:sp>
        <p:nvSpPr>
          <p:cNvPr id="14" name="Légende : encadrée à une bordure 13">
            <a:extLst>
              <a:ext uri="{FF2B5EF4-FFF2-40B4-BE49-F238E27FC236}">
                <a16:creationId xmlns:a16="http://schemas.microsoft.com/office/drawing/2014/main" id="{08346866-FF94-4C4E-99F1-2DE6B64B4B0A}"/>
              </a:ext>
            </a:extLst>
          </p:cNvPr>
          <p:cNvSpPr/>
          <p:nvPr/>
        </p:nvSpPr>
        <p:spPr>
          <a:xfrm>
            <a:off x="9108265" y="5909892"/>
            <a:ext cx="2834919" cy="237570"/>
          </a:xfrm>
          <a:prstGeom prst="accentCallout1">
            <a:avLst>
              <a:gd name="adj1" fmla="val 18750"/>
              <a:gd name="adj2" fmla="val -8333"/>
              <a:gd name="adj3" fmla="val -23626"/>
              <a:gd name="adj4" fmla="val -34960"/>
            </a:avLst>
          </a:pr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Veuille dédiée 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pour l’entreprise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B3AA1CB-6764-4FC6-A064-581FD055175D}"/>
              </a:ext>
            </a:extLst>
          </p:cNvPr>
          <p:cNvCxnSpPr>
            <a:cxnSpLocks/>
          </p:cNvCxnSpPr>
          <p:nvPr/>
        </p:nvCxnSpPr>
        <p:spPr>
          <a:xfrm flipH="1">
            <a:off x="6708711" y="2273587"/>
            <a:ext cx="2145458" cy="6471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03486C9-43DC-467A-9F6B-1626A040FCCC}"/>
              </a:ext>
            </a:extLst>
          </p:cNvPr>
          <p:cNvCxnSpPr>
            <a:cxnSpLocks/>
          </p:cNvCxnSpPr>
          <p:nvPr/>
        </p:nvCxnSpPr>
        <p:spPr>
          <a:xfrm flipH="1">
            <a:off x="5076825" y="2273587"/>
            <a:ext cx="3777344" cy="6471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767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ZoneTexte 163">
            <a:extLst>
              <a:ext uri="{FF2B5EF4-FFF2-40B4-BE49-F238E27FC236}">
                <a16:creationId xmlns:a16="http://schemas.microsoft.com/office/drawing/2014/main" id="{DBC32075-B3B6-4216-837A-89ADB0605F08}"/>
              </a:ext>
            </a:extLst>
          </p:cNvPr>
          <p:cNvSpPr txBox="1"/>
          <p:nvPr/>
        </p:nvSpPr>
        <p:spPr>
          <a:xfrm>
            <a:off x="9846188" y="1329223"/>
            <a:ext cx="2198880" cy="491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15 octobre 2024</a:t>
            </a:r>
          </a:p>
          <a:p>
            <a:pPr>
              <a:lnSpc>
                <a:spcPct val="150000"/>
              </a:lnSpc>
            </a:pPr>
            <a:r>
              <a:rPr lang="fr-FR" sz="1000" b="1" i="1" u="sng" dirty="0">
                <a:solidFill>
                  <a:srgbClr val="0070C0"/>
                </a:solidFill>
                <a:latin typeface="Consolas" panose="020B0609020204030204" pitchFamily="49" charset="0"/>
              </a:rPr>
              <a:t>Arrêté portant adaptation exceptionnelle des mesures liées à la sécheresse</a:t>
            </a:r>
          </a:p>
          <a:p>
            <a:pPr>
              <a:lnSpc>
                <a:spcPct val="150000"/>
              </a:lnSpc>
            </a:pPr>
            <a:endParaRPr lang="fr-FR" sz="1000" b="1" i="1" u="sng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fr-FR" sz="1000" b="1" dirty="0">
                <a:latin typeface="Consolas" panose="020B0609020204030204" pitchFamily="49" charset="0"/>
              </a:rPr>
              <a:t>30 septembre 2024</a:t>
            </a:r>
            <a:endParaRPr lang="fr-FR" sz="1000" b="1" i="1" u="sng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fr-FR" sz="1000" b="1" i="1" u="sng" dirty="0">
                <a:solidFill>
                  <a:srgbClr val="0070C0"/>
                </a:solidFill>
                <a:latin typeface="Consolas" panose="020B0609020204030204" pitchFamily="49" charset="0"/>
              </a:rPr>
              <a:t>Obligation de formation à la sécurité environnementale pour les cadres opérationnels</a:t>
            </a:r>
          </a:p>
          <a:p>
            <a:pPr>
              <a:lnSpc>
                <a:spcPct val="150000"/>
              </a:lnSpc>
            </a:pPr>
            <a:endParaRPr lang="fr-FR" sz="1000" b="1" i="1" u="sng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fr-F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20 septembre 2024</a:t>
            </a:r>
          </a:p>
          <a:p>
            <a:pPr>
              <a:lnSpc>
                <a:spcPct val="150000"/>
              </a:lnSpc>
            </a:pPr>
            <a:r>
              <a:rPr lang="fr-FR" sz="1000" b="1" i="1" u="sng" dirty="0">
                <a:solidFill>
                  <a:srgbClr val="0070C0"/>
                </a:solidFill>
                <a:latin typeface="Consolas" panose="020B0609020204030204" pitchFamily="49" charset="0"/>
              </a:rPr>
              <a:t>Un nouvel arrêté impose des contrôles environnementaux plus stricts pour les installations industrielles.</a:t>
            </a:r>
          </a:p>
          <a:p>
            <a:pPr>
              <a:lnSpc>
                <a:spcPct val="150000"/>
              </a:lnSpc>
            </a:pPr>
            <a:endParaRPr lang="fr-FR" sz="1000" b="1" dirty="0"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fr-FR" sz="1000" b="1" dirty="0">
                <a:latin typeface="Consolas" panose="020B0609020204030204" pitchFamily="49" charset="0"/>
              </a:rPr>
              <a:t>10 août 2024</a:t>
            </a:r>
            <a:endParaRPr lang="fr-FR" sz="1000" b="1" i="1" u="sng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fr-FR" sz="1000" b="1" i="1" u="sng" dirty="0">
                <a:solidFill>
                  <a:srgbClr val="0070C0"/>
                </a:solidFill>
                <a:latin typeface="Consolas" panose="020B0609020204030204" pitchFamily="49" charset="0"/>
              </a:rPr>
              <a:t>Mise à jour des normes ISO 14001 : conformité environnementale requise</a:t>
            </a:r>
          </a:p>
        </p:txBody>
      </p:sp>
      <p:pic>
        <p:nvPicPr>
          <p:cNvPr id="199" name="Image 198">
            <a:extLst>
              <a:ext uri="{FF2B5EF4-FFF2-40B4-BE49-F238E27FC236}">
                <a16:creationId xmlns:a16="http://schemas.microsoft.com/office/drawing/2014/main" id="{E28F74A0-3752-49EF-B454-C031A7AA6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150"/>
            <a:ext cx="12192000" cy="903475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3FFA6A6F-D86E-4BA3-8696-0C18D76977A1}"/>
              </a:ext>
            </a:extLst>
          </p:cNvPr>
          <p:cNvSpPr/>
          <p:nvPr/>
        </p:nvSpPr>
        <p:spPr>
          <a:xfrm>
            <a:off x="7103265" y="1272674"/>
            <a:ext cx="2466862" cy="492452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6DF7BAC5-D5AA-4EA6-BF33-97C3A308DD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770" y="340149"/>
            <a:ext cx="883103" cy="636214"/>
          </a:xfrm>
          <a:prstGeom prst="rect">
            <a:avLst/>
          </a:prstGeom>
        </p:spPr>
      </p:pic>
      <p:pic>
        <p:nvPicPr>
          <p:cNvPr id="132" name="Image 131">
            <a:extLst>
              <a:ext uri="{FF2B5EF4-FFF2-40B4-BE49-F238E27FC236}">
                <a16:creationId xmlns:a16="http://schemas.microsoft.com/office/drawing/2014/main" id="{871ADB2B-84A9-4065-8225-052038CD069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1687" y="4648097"/>
            <a:ext cx="2366650" cy="1282789"/>
          </a:xfrm>
          <a:prstGeom prst="rect">
            <a:avLst/>
          </a:prstGeom>
        </p:spPr>
      </p:pic>
      <p:pic>
        <p:nvPicPr>
          <p:cNvPr id="157" name="Image 156">
            <a:extLst>
              <a:ext uri="{FF2B5EF4-FFF2-40B4-BE49-F238E27FC236}">
                <a16:creationId xmlns:a16="http://schemas.microsoft.com/office/drawing/2014/main" id="{94BE26CA-3BD1-41A4-A8BA-1A83ED21D32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24" y="3170452"/>
            <a:ext cx="2347739" cy="1282789"/>
          </a:xfrm>
          <a:prstGeom prst="rect">
            <a:avLst/>
          </a:prstGeom>
        </p:spPr>
      </p:pic>
      <p:sp>
        <p:nvSpPr>
          <p:cNvPr id="158" name="ZoneTexte 157">
            <a:extLst>
              <a:ext uri="{FF2B5EF4-FFF2-40B4-BE49-F238E27FC236}">
                <a16:creationId xmlns:a16="http://schemas.microsoft.com/office/drawing/2014/main" id="{A91033AF-E935-4A2E-9BC3-97766150845C}"/>
              </a:ext>
            </a:extLst>
          </p:cNvPr>
          <p:cNvSpPr txBox="1"/>
          <p:nvPr/>
        </p:nvSpPr>
        <p:spPr>
          <a:xfrm>
            <a:off x="7841147" y="5924902"/>
            <a:ext cx="10077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u="sng" dirty="0">
                <a:solidFill>
                  <a:srgbClr val="0070C0"/>
                </a:solidFill>
              </a:rPr>
              <a:t>Export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0D875B68-B552-46DE-9477-7C186BEDFF43}"/>
              </a:ext>
            </a:extLst>
          </p:cNvPr>
          <p:cNvSpPr/>
          <p:nvPr/>
        </p:nvSpPr>
        <p:spPr>
          <a:xfrm>
            <a:off x="7181702" y="1763982"/>
            <a:ext cx="2309985" cy="12232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Nombre de dépassements</a:t>
            </a:r>
          </a:p>
          <a:p>
            <a:pPr algn="ctr"/>
            <a:endParaRPr lang="fr-FR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  <a:p>
            <a:pPr algn="ctr"/>
            <a:endParaRPr lang="fr-FR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  <a:p>
            <a:pPr algn="ctr"/>
            <a:endParaRPr lang="fr-FR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  <a:p>
            <a:pPr algn="ctr"/>
            <a:endParaRPr lang="fr-FR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161" name="Tableau 161">
            <a:extLst>
              <a:ext uri="{FF2B5EF4-FFF2-40B4-BE49-F238E27FC236}">
                <a16:creationId xmlns:a16="http://schemas.microsoft.com/office/drawing/2014/main" id="{DF16B240-C156-4F7D-B855-DE87C882BDA7}"/>
              </a:ext>
            </a:extLst>
          </p:cNvPr>
          <p:cNvGraphicFramePr>
            <a:graphicFrameLocks noGrp="1"/>
          </p:cNvGraphicFramePr>
          <p:nvPr/>
        </p:nvGraphicFramePr>
        <p:xfrm>
          <a:off x="7283884" y="2216651"/>
          <a:ext cx="848557" cy="6245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5735">
                  <a:extLst>
                    <a:ext uri="{9D8B030D-6E8A-4147-A177-3AD203B41FA5}">
                      <a16:colId xmlns:a16="http://schemas.microsoft.com/office/drawing/2014/main" val="2620053272"/>
                    </a:ext>
                  </a:extLst>
                </a:gridCol>
                <a:gridCol w="392822">
                  <a:extLst>
                    <a:ext uri="{9D8B030D-6E8A-4147-A177-3AD203B41FA5}">
                      <a16:colId xmlns:a16="http://schemas.microsoft.com/office/drawing/2014/main" val="1636900970"/>
                    </a:ext>
                  </a:extLst>
                </a:gridCol>
              </a:tblGrid>
              <a:tr h="312295">
                <a:tc>
                  <a:txBody>
                    <a:bodyPr/>
                    <a:lstStyle/>
                    <a:p>
                      <a:pPr algn="ctr"/>
                      <a:r>
                        <a:rPr lang="el-GR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χ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90030"/>
                  </a:ext>
                </a:extLst>
              </a:tr>
              <a:tr h="3122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</a:t>
                      </a:r>
                      <a:r>
                        <a:rPr lang="fr-FR" sz="1000" baseline="-25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  <a:endParaRPr lang="el-GR" sz="1000" baseline="-25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  <a:endParaRPr lang="fr-FR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421957"/>
                  </a:ext>
                </a:extLst>
              </a:tr>
            </a:tbl>
          </a:graphicData>
        </a:graphic>
      </p:graphicFrame>
      <p:graphicFrame>
        <p:nvGraphicFramePr>
          <p:cNvPr id="162" name="Tableau 161">
            <a:extLst>
              <a:ext uri="{FF2B5EF4-FFF2-40B4-BE49-F238E27FC236}">
                <a16:creationId xmlns:a16="http://schemas.microsoft.com/office/drawing/2014/main" id="{C9464C88-34E6-491B-AAA7-BE67245E8DD0}"/>
              </a:ext>
            </a:extLst>
          </p:cNvPr>
          <p:cNvGraphicFramePr>
            <a:graphicFrameLocks noGrp="1"/>
          </p:cNvGraphicFramePr>
          <p:nvPr/>
        </p:nvGraphicFramePr>
        <p:xfrm>
          <a:off x="8403089" y="2216651"/>
          <a:ext cx="891576" cy="6245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5735">
                  <a:extLst>
                    <a:ext uri="{9D8B030D-6E8A-4147-A177-3AD203B41FA5}">
                      <a16:colId xmlns:a16="http://schemas.microsoft.com/office/drawing/2014/main" val="2620053272"/>
                    </a:ext>
                  </a:extLst>
                </a:gridCol>
                <a:gridCol w="435841">
                  <a:extLst>
                    <a:ext uri="{9D8B030D-6E8A-4147-A177-3AD203B41FA5}">
                      <a16:colId xmlns:a16="http://schemas.microsoft.com/office/drawing/2014/main" val="1636900970"/>
                    </a:ext>
                  </a:extLst>
                </a:gridCol>
              </a:tblGrid>
              <a:tr h="312295"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149370"/>
                  </a:ext>
                </a:extLst>
              </a:tr>
              <a:tr h="3122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848355"/>
                  </a:ext>
                </a:extLst>
              </a:tr>
            </a:tbl>
          </a:graphicData>
        </a:graphic>
      </p:graphicFrame>
      <p:pic>
        <p:nvPicPr>
          <p:cNvPr id="176" name="Image 175">
            <a:extLst>
              <a:ext uri="{FF2B5EF4-FFF2-40B4-BE49-F238E27FC236}">
                <a16:creationId xmlns:a16="http://schemas.microsoft.com/office/drawing/2014/main" id="{8C431C18-F362-4464-9C01-AAA33BF1079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919" y="-57150"/>
            <a:ext cx="900081" cy="90008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1C4CCE19-E180-4D21-871D-36706A13667F}"/>
              </a:ext>
            </a:extLst>
          </p:cNvPr>
          <p:cNvSpPr/>
          <p:nvPr/>
        </p:nvSpPr>
        <p:spPr>
          <a:xfrm>
            <a:off x="-2660562" y="-2398385"/>
            <a:ext cx="8391650" cy="1207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77" name="Groupe 176">
            <a:extLst>
              <a:ext uri="{FF2B5EF4-FFF2-40B4-BE49-F238E27FC236}">
                <a16:creationId xmlns:a16="http://schemas.microsoft.com/office/drawing/2014/main" id="{C13E9099-6192-41EC-A9D5-EAD1F9713C74}"/>
              </a:ext>
            </a:extLst>
          </p:cNvPr>
          <p:cNvGrpSpPr/>
          <p:nvPr/>
        </p:nvGrpSpPr>
        <p:grpSpPr>
          <a:xfrm>
            <a:off x="11957370" y="1387431"/>
            <a:ext cx="111663" cy="4856855"/>
            <a:chOff x="3297939" y="2300172"/>
            <a:chExt cx="216000" cy="1770482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99871B19-219C-4F8C-89EE-562931825BEE}"/>
                </a:ext>
              </a:extLst>
            </p:cNvPr>
            <p:cNvSpPr/>
            <p:nvPr/>
          </p:nvSpPr>
          <p:spPr>
            <a:xfrm>
              <a:off x="3297939" y="2300172"/>
              <a:ext cx="216000" cy="17704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8F055616-1411-45C5-A851-1135E7807D8D}"/>
                </a:ext>
              </a:extLst>
            </p:cNvPr>
            <p:cNvSpPr/>
            <p:nvPr/>
          </p:nvSpPr>
          <p:spPr>
            <a:xfrm>
              <a:off x="3297939" y="2810490"/>
              <a:ext cx="216000" cy="2028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0" name="Triangle isocèle 179">
              <a:extLst>
                <a:ext uri="{FF2B5EF4-FFF2-40B4-BE49-F238E27FC236}">
                  <a16:creationId xmlns:a16="http://schemas.microsoft.com/office/drawing/2014/main" id="{9E7E9DED-FA82-4C48-912E-40D6F92DC0EF}"/>
                </a:ext>
              </a:extLst>
            </p:cNvPr>
            <p:cNvSpPr/>
            <p:nvPr/>
          </p:nvSpPr>
          <p:spPr>
            <a:xfrm rot="10800000" flipV="1">
              <a:off x="3360195" y="2337536"/>
              <a:ext cx="91488" cy="78869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1" name="Triangle isocèle 180">
              <a:extLst>
                <a:ext uri="{FF2B5EF4-FFF2-40B4-BE49-F238E27FC236}">
                  <a16:creationId xmlns:a16="http://schemas.microsoft.com/office/drawing/2014/main" id="{938056F3-F54A-4EFD-8AD6-4562777CD22E}"/>
                </a:ext>
              </a:extLst>
            </p:cNvPr>
            <p:cNvSpPr/>
            <p:nvPr/>
          </p:nvSpPr>
          <p:spPr>
            <a:xfrm rot="10800000">
              <a:off x="3360196" y="3954255"/>
              <a:ext cx="91488" cy="78869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7" name="ZoneTexte 56">
            <a:extLst>
              <a:ext uri="{FF2B5EF4-FFF2-40B4-BE49-F238E27FC236}">
                <a16:creationId xmlns:a16="http://schemas.microsoft.com/office/drawing/2014/main" id="{175CD49C-4730-495E-B6C2-EBD357DF3BAC}"/>
              </a:ext>
            </a:extLst>
          </p:cNvPr>
          <p:cNvSpPr txBox="1"/>
          <p:nvPr/>
        </p:nvSpPr>
        <p:spPr>
          <a:xfrm>
            <a:off x="9870154" y="1110432"/>
            <a:ext cx="1968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Actualités spécifique</a:t>
            </a:r>
          </a:p>
        </p:txBody>
      </p:sp>
      <p:pic>
        <p:nvPicPr>
          <p:cNvPr id="184" name="Image 183">
            <a:extLst>
              <a:ext uri="{FF2B5EF4-FFF2-40B4-BE49-F238E27FC236}">
                <a16:creationId xmlns:a16="http://schemas.microsoft.com/office/drawing/2014/main" id="{6220A4E5-3CFD-4CD9-8D76-212E093FA9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5002" y="-2323538"/>
            <a:ext cx="258227" cy="266723"/>
          </a:xfrm>
          <a:prstGeom prst="rect">
            <a:avLst/>
          </a:prstGeom>
        </p:spPr>
      </p:pic>
      <p:grpSp>
        <p:nvGrpSpPr>
          <p:cNvPr id="196" name="Groupe 195">
            <a:extLst>
              <a:ext uri="{FF2B5EF4-FFF2-40B4-BE49-F238E27FC236}">
                <a16:creationId xmlns:a16="http://schemas.microsoft.com/office/drawing/2014/main" id="{17301C1D-C1E6-4865-B17D-A5A5E39448FB}"/>
              </a:ext>
            </a:extLst>
          </p:cNvPr>
          <p:cNvGrpSpPr/>
          <p:nvPr/>
        </p:nvGrpSpPr>
        <p:grpSpPr>
          <a:xfrm>
            <a:off x="4917829" y="1272674"/>
            <a:ext cx="2108946" cy="4924523"/>
            <a:chOff x="57387" y="2123104"/>
            <a:chExt cx="1814607" cy="465985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21063B3-15BB-497E-B7B3-26A0E727E67D}"/>
                </a:ext>
              </a:extLst>
            </p:cNvPr>
            <p:cNvSpPr/>
            <p:nvPr/>
          </p:nvSpPr>
          <p:spPr>
            <a:xfrm>
              <a:off x="57387" y="2124114"/>
              <a:ext cx="1814607" cy="46588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ECAFA235-3213-43B6-ACD4-0581C5FEEC5A}"/>
                </a:ext>
              </a:extLst>
            </p:cNvPr>
            <p:cNvGrpSpPr/>
            <p:nvPr/>
          </p:nvGrpSpPr>
          <p:grpSpPr>
            <a:xfrm>
              <a:off x="155759" y="2142010"/>
              <a:ext cx="1573094" cy="486898"/>
              <a:chOff x="102435" y="1877218"/>
              <a:chExt cx="1573094" cy="486898"/>
            </a:xfrm>
          </p:grpSpPr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57CC4FB3-D059-47D7-89D6-0676CB401652}"/>
                  </a:ext>
                </a:extLst>
              </p:cNvPr>
              <p:cNvGrpSpPr/>
              <p:nvPr/>
            </p:nvGrpSpPr>
            <p:grpSpPr>
              <a:xfrm>
                <a:off x="102435" y="2132674"/>
                <a:ext cx="1573094" cy="231442"/>
                <a:chOff x="2238375" y="1199422"/>
                <a:chExt cx="3076575" cy="429358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689D563A-C42D-485F-8090-EEC94767892A}"/>
                    </a:ext>
                  </a:extLst>
                </p:cNvPr>
                <p:cNvSpPr/>
                <p:nvPr/>
              </p:nvSpPr>
              <p:spPr>
                <a:xfrm>
                  <a:off x="2238375" y="1199422"/>
                  <a:ext cx="3076575" cy="429358"/>
                </a:xfrm>
                <a:prstGeom prst="rect">
                  <a:avLst/>
                </a:prstGeom>
                <a:solidFill>
                  <a:srgbClr val="F2F2F2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" name="Ellipse 10">
                  <a:extLst>
                    <a:ext uri="{FF2B5EF4-FFF2-40B4-BE49-F238E27FC236}">
                      <a16:creationId xmlns:a16="http://schemas.microsoft.com/office/drawing/2014/main" id="{DC2BA614-071E-484C-9064-86658EAB1650}"/>
                    </a:ext>
                  </a:extLst>
                </p:cNvPr>
                <p:cNvSpPr/>
                <p:nvPr/>
              </p:nvSpPr>
              <p:spPr>
                <a:xfrm>
                  <a:off x="4669280" y="1217111"/>
                  <a:ext cx="393970" cy="39397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" name="Croix 11">
                  <a:extLst>
                    <a:ext uri="{FF2B5EF4-FFF2-40B4-BE49-F238E27FC236}">
                      <a16:creationId xmlns:a16="http://schemas.microsoft.com/office/drawing/2014/main" id="{D85A4C64-BF29-4AE7-AF8A-DC6CC78360E1}"/>
                    </a:ext>
                  </a:extLst>
                </p:cNvPr>
                <p:cNvSpPr/>
                <p:nvPr/>
              </p:nvSpPr>
              <p:spPr>
                <a:xfrm rot="18900000" flipH="1">
                  <a:off x="4751204" y="1299036"/>
                  <a:ext cx="230120" cy="230120"/>
                </a:xfrm>
                <a:prstGeom prst="plus">
                  <a:avLst>
                    <a:gd name="adj" fmla="val 4772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" name="Flèche : chevron 12">
                  <a:extLst>
                    <a:ext uri="{FF2B5EF4-FFF2-40B4-BE49-F238E27FC236}">
                      <a16:creationId xmlns:a16="http://schemas.microsoft.com/office/drawing/2014/main" id="{EEDE7A2C-0134-464D-BE7A-1D7A74D9EBDA}"/>
                    </a:ext>
                  </a:extLst>
                </p:cNvPr>
                <p:cNvSpPr/>
                <p:nvPr/>
              </p:nvSpPr>
              <p:spPr>
                <a:xfrm rot="5400000">
                  <a:off x="5140461" y="1353877"/>
                  <a:ext cx="97277" cy="120438"/>
                </a:xfrm>
                <a:prstGeom prst="chevron">
                  <a:avLst>
                    <a:gd name="adj" fmla="val 7381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" name="Connecteur droit 13">
                  <a:extLst>
                    <a:ext uri="{FF2B5EF4-FFF2-40B4-BE49-F238E27FC236}">
                      <a16:creationId xmlns:a16="http://schemas.microsoft.com/office/drawing/2014/main" id="{A3F34EFC-4AD0-4304-B60C-96E3C4425C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82517" y="1527242"/>
                  <a:ext cx="15640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1B2074AE-F650-4765-B135-D699572366D2}"/>
                  </a:ext>
                </a:extLst>
              </p:cNvPr>
              <p:cNvSpPr txBox="1"/>
              <p:nvPr/>
            </p:nvSpPr>
            <p:spPr>
              <a:xfrm>
                <a:off x="102435" y="1877218"/>
                <a:ext cx="103425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nsolas" panose="020B0609020204030204" pitchFamily="49" charset="0"/>
                  </a:rPr>
                  <a:t>Paramètres</a:t>
                </a:r>
              </a:p>
            </p:txBody>
          </p:sp>
        </p:grpSp>
        <p:grpSp>
          <p:nvGrpSpPr>
            <p:cNvPr id="174" name="Groupe 173">
              <a:extLst>
                <a:ext uri="{FF2B5EF4-FFF2-40B4-BE49-F238E27FC236}">
                  <a16:creationId xmlns:a16="http://schemas.microsoft.com/office/drawing/2014/main" id="{A8641245-2F2D-4C34-B6EA-AFAD4DE32208}"/>
                </a:ext>
              </a:extLst>
            </p:cNvPr>
            <p:cNvGrpSpPr/>
            <p:nvPr/>
          </p:nvGrpSpPr>
          <p:grpSpPr>
            <a:xfrm>
              <a:off x="102493" y="4177146"/>
              <a:ext cx="1750211" cy="2575244"/>
              <a:chOff x="90847" y="3093612"/>
              <a:chExt cx="1750211" cy="2575244"/>
            </a:xfrm>
          </p:grpSpPr>
          <p:grpSp>
            <p:nvGrpSpPr>
              <p:cNvPr id="155" name="Groupe 154">
                <a:extLst>
                  <a:ext uri="{FF2B5EF4-FFF2-40B4-BE49-F238E27FC236}">
                    <a16:creationId xmlns:a16="http://schemas.microsoft.com/office/drawing/2014/main" id="{1EDC97D7-E500-4332-9EBF-4AD3E1347C14}"/>
                  </a:ext>
                </a:extLst>
              </p:cNvPr>
              <p:cNvGrpSpPr/>
              <p:nvPr/>
            </p:nvGrpSpPr>
            <p:grpSpPr>
              <a:xfrm>
                <a:off x="90847" y="3093612"/>
                <a:ext cx="1750211" cy="2532645"/>
                <a:chOff x="100438" y="3902990"/>
                <a:chExt cx="1750211" cy="2532645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1C221952-2F76-401C-A29A-CA7E51DC4207}"/>
                    </a:ext>
                  </a:extLst>
                </p:cNvPr>
                <p:cNvSpPr/>
                <p:nvPr/>
              </p:nvSpPr>
              <p:spPr>
                <a:xfrm>
                  <a:off x="100438" y="3912531"/>
                  <a:ext cx="1728000" cy="252310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64" name="Groupe 63">
                  <a:extLst>
                    <a:ext uri="{FF2B5EF4-FFF2-40B4-BE49-F238E27FC236}">
                      <a16:creationId xmlns:a16="http://schemas.microsoft.com/office/drawing/2014/main" id="{B5BFE820-E113-459A-BBC7-46C213DC0E33}"/>
                    </a:ext>
                  </a:extLst>
                </p:cNvPr>
                <p:cNvGrpSpPr/>
                <p:nvPr/>
              </p:nvGrpSpPr>
              <p:grpSpPr>
                <a:xfrm>
                  <a:off x="1048955" y="4166103"/>
                  <a:ext cx="724120" cy="496614"/>
                  <a:chOff x="4671069" y="3799125"/>
                  <a:chExt cx="1116623" cy="765800"/>
                </a:xfrm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grpSpPr>
              <p:pic>
                <p:nvPicPr>
                  <p:cNvPr id="65" name="Image 64">
                    <a:extLst>
                      <a:ext uri="{FF2B5EF4-FFF2-40B4-BE49-F238E27FC236}">
                        <a16:creationId xmlns:a16="http://schemas.microsoft.com/office/drawing/2014/main" id="{5BF4F109-7820-4C8F-B93C-D811B45769B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671069" y="3799125"/>
                    <a:ext cx="1116623" cy="587919"/>
                  </a:xfrm>
                  <a:prstGeom prst="rect">
                    <a:avLst/>
                  </a:prstGeom>
                </p:spPr>
              </p:pic>
              <p:sp>
                <p:nvSpPr>
                  <p:cNvPr id="66" name="ZoneTexte 65">
                    <a:extLst>
                      <a:ext uri="{FF2B5EF4-FFF2-40B4-BE49-F238E27FC236}">
                        <a16:creationId xmlns:a16="http://schemas.microsoft.com/office/drawing/2014/main" id="{D586C89D-C3BB-46ED-A691-1B036382A6BD}"/>
                      </a:ext>
                    </a:extLst>
                  </p:cNvPr>
                  <p:cNvSpPr txBox="1"/>
                  <p:nvPr/>
                </p:nvSpPr>
                <p:spPr>
                  <a:xfrm>
                    <a:off x="4893229" y="4232701"/>
                    <a:ext cx="672301" cy="3322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800" dirty="0"/>
                      <a:t>Aval</a:t>
                    </a:r>
                    <a:endParaRPr lang="fr-FR" sz="1100" dirty="0"/>
                  </a:p>
                </p:txBody>
              </p:sp>
            </p:grpSp>
            <p:sp>
              <p:nvSpPr>
                <p:cNvPr id="70" name="ZoneTexte 69">
                  <a:extLst>
                    <a:ext uri="{FF2B5EF4-FFF2-40B4-BE49-F238E27FC236}">
                      <a16:creationId xmlns:a16="http://schemas.microsoft.com/office/drawing/2014/main" id="{D0A0444C-614B-469A-B2FC-73FC08D89970}"/>
                    </a:ext>
                  </a:extLst>
                </p:cNvPr>
                <p:cNvSpPr txBox="1"/>
                <p:nvPr/>
              </p:nvSpPr>
              <p:spPr>
                <a:xfrm>
                  <a:off x="278097" y="3902990"/>
                  <a:ext cx="139326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/>
                    <a:t>Aujourd’hui</a:t>
                  </a:r>
                </a:p>
              </p:txBody>
            </p:sp>
            <p:grpSp>
              <p:nvGrpSpPr>
                <p:cNvPr id="71" name="Groupe 70">
                  <a:extLst>
                    <a:ext uri="{FF2B5EF4-FFF2-40B4-BE49-F238E27FC236}">
                      <a16:creationId xmlns:a16="http://schemas.microsoft.com/office/drawing/2014/main" id="{C84E0408-E7A1-4FA1-A9DC-9C31BCCC17CF}"/>
                    </a:ext>
                  </a:extLst>
                </p:cNvPr>
                <p:cNvGrpSpPr/>
                <p:nvPr/>
              </p:nvGrpSpPr>
              <p:grpSpPr>
                <a:xfrm>
                  <a:off x="212048" y="4738679"/>
                  <a:ext cx="562708" cy="266599"/>
                  <a:chOff x="6400801" y="3607307"/>
                  <a:chExt cx="562708" cy="266599"/>
                </a:xfrm>
              </p:grpSpPr>
              <p:grpSp>
                <p:nvGrpSpPr>
                  <p:cNvPr id="72" name="Groupe 71">
                    <a:extLst>
                      <a:ext uri="{FF2B5EF4-FFF2-40B4-BE49-F238E27FC236}">
                        <a16:creationId xmlns:a16="http://schemas.microsoft.com/office/drawing/2014/main" id="{499656BB-C16C-4200-B247-A9FC5A8C63C7}"/>
                      </a:ext>
                    </a:extLst>
                  </p:cNvPr>
                  <p:cNvGrpSpPr/>
                  <p:nvPr/>
                </p:nvGrpSpPr>
                <p:grpSpPr>
                  <a:xfrm>
                    <a:off x="6400801" y="3607307"/>
                    <a:ext cx="562708" cy="266436"/>
                    <a:chOff x="6400800" y="3390166"/>
                    <a:chExt cx="953968" cy="483578"/>
                  </a:xfrm>
                </p:grpSpPr>
                <p:sp>
                  <p:nvSpPr>
                    <p:cNvPr id="74" name="Rectangle : coins arrondis 73">
                      <a:extLst>
                        <a:ext uri="{FF2B5EF4-FFF2-40B4-BE49-F238E27FC236}">
                          <a16:creationId xmlns:a16="http://schemas.microsoft.com/office/drawing/2014/main" id="{56B2FDE0-D772-4FEC-87A6-09397C2B27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7422" y="3390167"/>
                      <a:ext cx="747346" cy="483577"/>
                    </a:xfrm>
                    <a:prstGeom prst="round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75" name="Ellipse 74">
                      <a:extLst>
                        <a:ext uri="{FF2B5EF4-FFF2-40B4-BE49-F238E27FC236}">
                          <a16:creationId xmlns:a16="http://schemas.microsoft.com/office/drawing/2014/main" id="{4FEA32D9-7F98-4564-A437-7DE6B3032D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0800" y="3390166"/>
                      <a:ext cx="483577" cy="483577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5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73" name="ZoneTexte 72">
                    <a:extLst>
                      <a:ext uri="{FF2B5EF4-FFF2-40B4-BE49-F238E27FC236}">
                        <a16:creationId xmlns:a16="http://schemas.microsoft.com/office/drawing/2014/main" id="{DC90BDDD-F8D1-43D4-AA01-A0737ED7DB2F}"/>
                      </a:ext>
                    </a:extLst>
                  </p:cNvPr>
                  <p:cNvSpPr txBox="1"/>
                  <p:nvPr/>
                </p:nvSpPr>
                <p:spPr>
                  <a:xfrm>
                    <a:off x="6408664" y="3612296"/>
                    <a:ext cx="378562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100" dirty="0"/>
                      <a:t>T°</a:t>
                    </a:r>
                  </a:p>
                </p:txBody>
              </p:sp>
            </p:grpSp>
            <p:grpSp>
              <p:nvGrpSpPr>
                <p:cNvPr id="76" name="Groupe 75">
                  <a:extLst>
                    <a:ext uri="{FF2B5EF4-FFF2-40B4-BE49-F238E27FC236}">
                      <a16:creationId xmlns:a16="http://schemas.microsoft.com/office/drawing/2014/main" id="{EEE0C310-D668-4565-A91C-EDE895C77FD1}"/>
                    </a:ext>
                  </a:extLst>
                </p:cNvPr>
                <p:cNvGrpSpPr/>
                <p:nvPr/>
              </p:nvGrpSpPr>
              <p:grpSpPr>
                <a:xfrm>
                  <a:off x="186141" y="5184177"/>
                  <a:ext cx="588615" cy="275090"/>
                  <a:chOff x="6374893" y="3942664"/>
                  <a:chExt cx="588615" cy="275090"/>
                </a:xfrm>
              </p:grpSpPr>
              <p:grpSp>
                <p:nvGrpSpPr>
                  <p:cNvPr id="77" name="Groupe 76">
                    <a:extLst>
                      <a:ext uri="{FF2B5EF4-FFF2-40B4-BE49-F238E27FC236}">
                        <a16:creationId xmlns:a16="http://schemas.microsoft.com/office/drawing/2014/main" id="{06350FAB-3E84-4BA6-BA61-5F9FD063D34A}"/>
                      </a:ext>
                    </a:extLst>
                  </p:cNvPr>
                  <p:cNvGrpSpPr/>
                  <p:nvPr/>
                </p:nvGrpSpPr>
                <p:grpSpPr>
                  <a:xfrm>
                    <a:off x="6400800" y="3951318"/>
                    <a:ext cx="562708" cy="266436"/>
                    <a:chOff x="6400800" y="3390166"/>
                    <a:chExt cx="953968" cy="483578"/>
                  </a:xfrm>
                </p:grpSpPr>
                <p:sp>
                  <p:nvSpPr>
                    <p:cNvPr id="79" name="Rectangle : coins arrondis 78">
                      <a:extLst>
                        <a:ext uri="{FF2B5EF4-FFF2-40B4-BE49-F238E27FC236}">
                          <a16:creationId xmlns:a16="http://schemas.microsoft.com/office/drawing/2014/main" id="{EB7B698C-FDC9-4FA4-AA64-A6DA39B7E3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7422" y="3390167"/>
                      <a:ext cx="747346" cy="483577"/>
                    </a:xfrm>
                    <a:prstGeom prst="round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80" name="Ellipse 79">
                      <a:extLst>
                        <a:ext uri="{FF2B5EF4-FFF2-40B4-BE49-F238E27FC236}">
                          <a16:creationId xmlns:a16="http://schemas.microsoft.com/office/drawing/2014/main" id="{A8D260B1-320C-4802-B9B9-B2926B8A7F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0800" y="3390166"/>
                      <a:ext cx="483577" cy="483577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5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78" name="ZoneTexte 77">
                    <a:extLst>
                      <a:ext uri="{FF2B5EF4-FFF2-40B4-BE49-F238E27FC236}">
                        <a16:creationId xmlns:a16="http://schemas.microsoft.com/office/drawing/2014/main" id="{53EA6F3A-DDE6-4240-B188-C33814ED9698}"/>
                      </a:ext>
                    </a:extLst>
                  </p:cNvPr>
                  <p:cNvSpPr txBox="1"/>
                  <p:nvPr/>
                </p:nvSpPr>
                <p:spPr>
                  <a:xfrm>
                    <a:off x="6374893" y="3942664"/>
                    <a:ext cx="378562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100" dirty="0"/>
                      <a:t>pH</a:t>
                    </a:r>
                  </a:p>
                </p:txBody>
              </p:sp>
            </p:grpSp>
            <p:grpSp>
              <p:nvGrpSpPr>
                <p:cNvPr id="81" name="Groupe 80">
                  <a:extLst>
                    <a:ext uri="{FF2B5EF4-FFF2-40B4-BE49-F238E27FC236}">
                      <a16:creationId xmlns:a16="http://schemas.microsoft.com/office/drawing/2014/main" id="{F690EEA3-720F-42B8-901C-BA63696AC8B4}"/>
                    </a:ext>
                  </a:extLst>
                </p:cNvPr>
                <p:cNvGrpSpPr/>
                <p:nvPr/>
              </p:nvGrpSpPr>
              <p:grpSpPr>
                <a:xfrm>
                  <a:off x="154315" y="5991500"/>
                  <a:ext cx="620441" cy="278485"/>
                  <a:chOff x="6343067" y="4277264"/>
                  <a:chExt cx="620441" cy="278485"/>
                </a:xfrm>
              </p:grpSpPr>
              <p:grpSp>
                <p:nvGrpSpPr>
                  <p:cNvPr id="82" name="Groupe 81">
                    <a:extLst>
                      <a:ext uri="{FF2B5EF4-FFF2-40B4-BE49-F238E27FC236}">
                        <a16:creationId xmlns:a16="http://schemas.microsoft.com/office/drawing/2014/main" id="{296A734F-118B-49EA-9AC6-293BDF6D7BC4}"/>
                      </a:ext>
                    </a:extLst>
                  </p:cNvPr>
                  <p:cNvGrpSpPr/>
                  <p:nvPr/>
                </p:nvGrpSpPr>
                <p:grpSpPr>
                  <a:xfrm>
                    <a:off x="6400800" y="4289313"/>
                    <a:ext cx="562708" cy="266436"/>
                    <a:chOff x="6400800" y="3390166"/>
                    <a:chExt cx="953968" cy="483578"/>
                  </a:xfrm>
                </p:grpSpPr>
                <p:sp>
                  <p:nvSpPr>
                    <p:cNvPr id="84" name="Rectangle : coins arrondis 83">
                      <a:extLst>
                        <a:ext uri="{FF2B5EF4-FFF2-40B4-BE49-F238E27FC236}">
                          <a16:creationId xmlns:a16="http://schemas.microsoft.com/office/drawing/2014/main" id="{C888E1C7-8135-4585-8E44-0DE3D51560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7422" y="3390167"/>
                      <a:ext cx="747346" cy="483577"/>
                    </a:xfrm>
                    <a:prstGeom prst="roundRect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85" name="Ellipse 84">
                      <a:extLst>
                        <a:ext uri="{FF2B5EF4-FFF2-40B4-BE49-F238E27FC236}">
                          <a16:creationId xmlns:a16="http://schemas.microsoft.com/office/drawing/2014/main" id="{796B19C8-20DE-479E-A682-04EE70506A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0800" y="3390166"/>
                      <a:ext cx="483577" cy="483577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5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83" name="ZoneTexte 82">
                    <a:extLst>
                      <a:ext uri="{FF2B5EF4-FFF2-40B4-BE49-F238E27FC236}">
                        <a16:creationId xmlns:a16="http://schemas.microsoft.com/office/drawing/2014/main" id="{AE32FCE7-3B2F-40D1-891A-67067C798F6C}"/>
                      </a:ext>
                    </a:extLst>
                  </p:cNvPr>
                  <p:cNvSpPr txBox="1"/>
                  <p:nvPr/>
                </p:nvSpPr>
                <p:spPr>
                  <a:xfrm>
                    <a:off x="6343067" y="4277264"/>
                    <a:ext cx="440108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100" dirty="0"/>
                      <a:t>PO</a:t>
                    </a:r>
                    <a:r>
                      <a:rPr lang="fr-FR" sz="1100" baseline="-25000" dirty="0"/>
                      <a:t>2</a:t>
                    </a:r>
                  </a:p>
                </p:txBody>
              </p:sp>
            </p:grpSp>
            <p:grpSp>
              <p:nvGrpSpPr>
                <p:cNvPr id="86" name="Groupe 85">
                  <a:extLst>
                    <a:ext uri="{FF2B5EF4-FFF2-40B4-BE49-F238E27FC236}">
                      <a16:creationId xmlns:a16="http://schemas.microsoft.com/office/drawing/2014/main" id="{6A0A3A67-BAFB-4562-B121-19CB21DCD809}"/>
                    </a:ext>
                  </a:extLst>
                </p:cNvPr>
                <p:cNvGrpSpPr/>
                <p:nvPr/>
              </p:nvGrpSpPr>
              <p:grpSpPr>
                <a:xfrm>
                  <a:off x="211844" y="5561986"/>
                  <a:ext cx="562708" cy="278485"/>
                  <a:chOff x="6400800" y="4277264"/>
                  <a:chExt cx="562708" cy="278485"/>
                </a:xfrm>
              </p:grpSpPr>
              <p:grpSp>
                <p:nvGrpSpPr>
                  <p:cNvPr id="87" name="Groupe 86">
                    <a:extLst>
                      <a:ext uri="{FF2B5EF4-FFF2-40B4-BE49-F238E27FC236}">
                        <a16:creationId xmlns:a16="http://schemas.microsoft.com/office/drawing/2014/main" id="{333AC05D-5E29-4D46-8CF7-057682550FDB}"/>
                      </a:ext>
                    </a:extLst>
                  </p:cNvPr>
                  <p:cNvGrpSpPr/>
                  <p:nvPr/>
                </p:nvGrpSpPr>
                <p:grpSpPr>
                  <a:xfrm>
                    <a:off x="6400800" y="4289313"/>
                    <a:ext cx="562708" cy="266436"/>
                    <a:chOff x="6400800" y="3390166"/>
                    <a:chExt cx="953968" cy="483578"/>
                  </a:xfrm>
                </p:grpSpPr>
                <p:sp>
                  <p:nvSpPr>
                    <p:cNvPr id="89" name="Rectangle : coins arrondis 88">
                      <a:extLst>
                        <a:ext uri="{FF2B5EF4-FFF2-40B4-BE49-F238E27FC236}">
                          <a16:creationId xmlns:a16="http://schemas.microsoft.com/office/drawing/2014/main" id="{B4C6A8A0-11F0-4CC2-9D65-12536549F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7422" y="3390167"/>
                      <a:ext cx="747346" cy="483577"/>
                    </a:xfrm>
                    <a:prstGeom prst="roundRect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90" name="Ellipse 89">
                      <a:extLst>
                        <a:ext uri="{FF2B5EF4-FFF2-40B4-BE49-F238E27FC236}">
                          <a16:creationId xmlns:a16="http://schemas.microsoft.com/office/drawing/2014/main" id="{B4E8FE3F-5330-4213-A806-7FD556AD5C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0800" y="3390166"/>
                      <a:ext cx="483577" cy="483577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5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88" name="ZoneTexte 87">
                    <a:extLst>
                      <a:ext uri="{FF2B5EF4-FFF2-40B4-BE49-F238E27FC236}">
                        <a16:creationId xmlns:a16="http://schemas.microsoft.com/office/drawing/2014/main" id="{CCD86961-C985-4BC9-98E2-00915A133702}"/>
                      </a:ext>
                    </a:extLst>
                  </p:cNvPr>
                  <p:cNvSpPr txBox="1"/>
                  <p:nvPr/>
                </p:nvSpPr>
                <p:spPr>
                  <a:xfrm>
                    <a:off x="6412079" y="4277264"/>
                    <a:ext cx="440108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100" dirty="0"/>
                      <a:t>χ</a:t>
                    </a:r>
                    <a:endParaRPr lang="fr-FR" sz="1100" baseline="-25000" dirty="0"/>
                  </a:p>
                </p:txBody>
              </p:sp>
            </p:grpSp>
            <p:grpSp>
              <p:nvGrpSpPr>
                <p:cNvPr id="91" name="Groupe 90">
                  <a:extLst>
                    <a:ext uri="{FF2B5EF4-FFF2-40B4-BE49-F238E27FC236}">
                      <a16:creationId xmlns:a16="http://schemas.microsoft.com/office/drawing/2014/main" id="{8FABAC81-5FA0-45A9-9731-0C8C9F3E7B89}"/>
                    </a:ext>
                  </a:extLst>
                </p:cNvPr>
                <p:cNvGrpSpPr/>
                <p:nvPr/>
              </p:nvGrpSpPr>
              <p:grpSpPr>
                <a:xfrm>
                  <a:off x="128975" y="4058752"/>
                  <a:ext cx="724119" cy="577207"/>
                  <a:chOff x="4649606" y="3312706"/>
                  <a:chExt cx="1020619" cy="813553"/>
                </a:xfrm>
              </p:grpSpPr>
              <p:sp>
                <p:nvSpPr>
                  <p:cNvPr id="69" name="ZoneTexte 68">
                    <a:extLst>
                      <a:ext uri="{FF2B5EF4-FFF2-40B4-BE49-F238E27FC236}">
                        <a16:creationId xmlns:a16="http://schemas.microsoft.com/office/drawing/2014/main" id="{95CCAF37-0D44-420F-98FC-5A231CADD283}"/>
                      </a:ext>
                    </a:extLst>
                  </p:cNvPr>
                  <p:cNvSpPr txBox="1"/>
                  <p:nvPr/>
                </p:nvSpPr>
                <p:spPr>
                  <a:xfrm>
                    <a:off x="4859788" y="3822598"/>
                    <a:ext cx="672300" cy="3036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800" dirty="0"/>
                      <a:t>Amont</a:t>
                    </a:r>
                    <a:endParaRPr lang="fr-FR" sz="1100" dirty="0"/>
                  </a:p>
                </p:txBody>
              </p:sp>
              <p:pic>
                <p:nvPicPr>
                  <p:cNvPr id="53" name="Image 52">
                    <a:extLst>
                      <a:ext uri="{FF2B5EF4-FFF2-40B4-BE49-F238E27FC236}">
                        <a16:creationId xmlns:a16="http://schemas.microsoft.com/office/drawing/2014/main" id="{B5DEDAAA-2948-4518-8B56-4A19081802F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1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649606" y="3312706"/>
                    <a:ext cx="1020619" cy="705235"/>
                  </a:xfrm>
                  <a:prstGeom prst="rect">
                    <a:avLst/>
                  </a:prstGeom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p:grpSp>
            <p:grpSp>
              <p:nvGrpSpPr>
                <p:cNvPr id="112" name="Groupe 111">
                  <a:extLst>
                    <a:ext uri="{FF2B5EF4-FFF2-40B4-BE49-F238E27FC236}">
                      <a16:creationId xmlns:a16="http://schemas.microsoft.com/office/drawing/2014/main" id="{2F649C11-C8B6-46CC-AC55-B7F49BA09C14}"/>
                    </a:ext>
                  </a:extLst>
                </p:cNvPr>
                <p:cNvGrpSpPr/>
                <p:nvPr/>
              </p:nvGrpSpPr>
              <p:grpSpPr>
                <a:xfrm flipH="1">
                  <a:off x="1190016" y="4762728"/>
                  <a:ext cx="660353" cy="266599"/>
                  <a:chOff x="6303156" y="3607307"/>
                  <a:chExt cx="660353" cy="266599"/>
                </a:xfrm>
              </p:grpSpPr>
              <p:grpSp>
                <p:nvGrpSpPr>
                  <p:cNvPr id="113" name="Groupe 112">
                    <a:extLst>
                      <a:ext uri="{FF2B5EF4-FFF2-40B4-BE49-F238E27FC236}">
                        <a16:creationId xmlns:a16="http://schemas.microsoft.com/office/drawing/2014/main" id="{8A57D940-D500-4D9C-831B-3D8D87899E51}"/>
                      </a:ext>
                    </a:extLst>
                  </p:cNvPr>
                  <p:cNvGrpSpPr/>
                  <p:nvPr/>
                </p:nvGrpSpPr>
                <p:grpSpPr>
                  <a:xfrm>
                    <a:off x="6400801" y="3607307"/>
                    <a:ext cx="562708" cy="266436"/>
                    <a:chOff x="6400800" y="3390166"/>
                    <a:chExt cx="953968" cy="483578"/>
                  </a:xfrm>
                </p:grpSpPr>
                <p:sp>
                  <p:nvSpPr>
                    <p:cNvPr id="115" name="Rectangle : coins arrondis 114">
                      <a:extLst>
                        <a:ext uri="{FF2B5EF4-FFF2-40B4-BE49-F238E27FC236}">
                          <a16:creationId xmlns:a16="http://schemas.microsoft.com/office/drawing/2014/main" id="{1D27EA04-7FBF-4204-AF12-00BE524755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7422" y="3390167"/>
                      <a:ext cx="747346" cy="483577"/>
                    </a:xfrm>
                    <a:prstGeom prst="round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16" name="Ellipse 115">
                      <a:extLst>
                        <a:ext uri="{FF2B5EF4-FFF2-40B4-BE49-F238E27FC236}">
                          <a16:creationId xmlns:a16="http://schemas.microsoft.com/office/drawing/2014/main" id="{982CEC41-5BDC-4F2B-9C47-C3EC1A406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0800" y="3390166"/>
                      <a:ext cx="483577" cy="483577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5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14" name="ZoneTexte 113">
                    <a:extLst>
                      <a:ext uri="{FF2B5EF4-FFF2-40B4-BE49-F238E27FC236}">
                        <a16:creationId xmlns:a16="http://schemas.microsoft.com/office/drawing/2014/main" id="{0845A69E-7963-4A7E-BB3A-F00E6FA4D550}"/>
                      </a:ext>
                    </a:extLst>
                  </p:cNvPr>
                  <p:cNvSpPr txBox="1"/>
                  <p:nvPr/>
                </p:nvSpPr>
                <p:spPr>
                  <a:xfrm>
                    <a:off x="6303156" y="3612296"/>
                    <a:ext cx="378562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100" dirty="0"/>
                      <a:t>T°</a:t>
                    </a:r>
                  </a:p>
                </p:txBody>
              </p:sp>
            </p:grpSp>
            <p:grpSp>
              <p:nvGrpSpPr>
                <p:cNvPr id="117" name="Groupe 116">
                  <a:extLst>
                    <a:ext uri="{FF2B5EF4-FFF2-40B4-BE49-F238E27FC236}">
                      <a16:creationId xmlns:a16="http://schemas.microsoft.com/office/drawing/2014/main" id="{F07A5258-8D11-4A64-90AF-E60AA792D985}"/>
                    </a:ext>
                  </a:extLst>
                </p:cNvPr>
                <p:cNvGrpSpPr/>
                <p:nvPr/>
              </p:nvGrpSpPr>
              <p:grpSpPr>
                <a:xfrm flipH="1">
                  <a:off x="1190016" y="5208226"/>
                  <a:ext cx="623783" cy="275090"/>
                  <a:chOff x="6339725" y="3942664"/>
                  <a:chExt cx="623783" cy="275090"/>
                </a:xfrm>
              </p:grpSpPr>
              <p:grpSp>
                <p:nvGrpSpPr>
                  <p:cNvPr id="118" name="Groupe 117">
                    <a:extLst>
                      <a:ext uri="{FF2B5EF4-FFF2-40B4-BE49-F238E27FC236}">
                        <a16:creationId xmlns:a16="http://schemas.microsoft.com/office/drawing/2014/main" id="{F8BB46E8-8FD5-4BE3-BC4A-86A96E3714DD}"/>
                      </a:ext>
                    </a:extLst>
                  </p:cNvPr>
                  <p:cNvGrpSpPr/>
                  <p:nvPr/>
                </p:nvGrpSpPr>
                <p:grpSpPr>
                  <a:xfrm>
                    <a:off x="6400800" y="3951318"/>
                    <a:ext cx="562708" cy="266436"/>
                    <a:chOff x="6400800" y="3390166"/>
                    <a:chExt cx="953968" cy="483578"/>
                  </a:xfrm>
                </p:grpSpPr>
                <p:sp>
                  <p:nvSpPr>
                    <p:cNvPr id="120" name="Rectangle : coins arrondis 119">
                      <a:extLst>
                        <a:ext uri="{FF2B5EF4-FFF2-40B4-BE49-F238E27FC236}">
                          <a16:creationId xmlns:a16="http://schemas.microsoft.com/office/drawing/2014/main" id="{3DF57F46-B5DF-4D35-ACCF-9F49E4412E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7422" y="3390167"/>
                      <a:ext cx="747346" cy="483577"/>
                    </a:xfrm>
                    <a:prstGeom prst="round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21" name="Ellipse 120">
                      <a:extLst>
                        <a:ext uri="{FF2B5EF4-FFF2-40B4-BE49-F238E27FC236}">
                          <a16:creationId xmlns:a16="http://schemas.microsoft.com/office/drawing/2014/main" id="{EC4A2B18-E6EE-4B82-BCDC-FEBBCCFB52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0800" y="3390166"/>
                      <a:ext cx="483577" cy="483577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5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19" name="ZoneTexte 118">
                    <a:extLst>
                      <a:ext uri="{FF2B5EF4-FFF2-40B4-BE49-F238E27FC236}">
                        <a16:creationId xmlns:a16="http://schemas.microsoft.com/office/drawing/2014/main" id="{C25B2780-AD2A-4ADE-815E-086624974A78}"/>
                      </a:ext>
                    </a:extLst>
                  </p:cNvPr>
                  <p:cNvSpPr txBox="1"/>
                  <p:nvPr/>
                </p:nvSpPr>
                <p:spPr>
                  <a:xfrm>
                    <a:off x="6339725" y="3942664"/>
                    <a:ext cx="378562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100" dirty="0"/>
                      <a:t>pH</a:t>
                    </a:r>
                  </a:p>
                </p:txBody>
              </p:sp>
            </p:grpSp>
            <p:grpSp>
              <p:nvGrpSpPr>
                <p:cNvPr id="122" name="Groupe 121">
                  <a:extLst>
                    <a:ext uri="{FF2B5EF4-FFF2-40B4-BE49-F238E27FC236}">
                      <a16:creationId xmlns:a16="http://schemas.microsoft.com/office/drawing/2014/main" id="{6BC9F29F-3A0F-45EB-BF8E-43AEA115C1DE}"/>
                    </a:ext>
                  </a:extLst>
                </p:cNvPr>
                <p:cNvGrpSpPr/>
                <p:nvPr/>
              </p:nvGrpSpPr>
              <p:grpSpPr>
                <a:xfrm flipH="1">
                  <a:off x="1190016" y="6015549"/>
                  <a:ext cx="660633" cy="278485"/>
                  <a:chOff x="6302875" y="4277264"/>
                  <a:chExt cx="660633" cy="278485"/>
                </a:xfrm>
              </p:grpSpPr>
              <p:grpSp>
                <p:nvGrpSpPr>
                  <p:cNvPr id="123" name="Groupe 122">
                    <a:extLst>
                      <a:ext uri="{FF2B5EF4-FFF2-40B4-BE49-F238E27FC236}">
                        <a16:creationId xmlns:a16="http://schemas.microsoft.com/office/drawing/2014/main" id="{E2D5409B-F96E-42E8-A271-F0B646EE5A1A}"/>
                      </a:ext>
                    </a:extLst>
                  </p:cNvPr>
                  <p:cNvGrpSpPr/>
                  <p:nvPr/>
                </p:nvGrpSpPr>
                <p:grpSpPr>
                  <a:xfrm>
                    <a:off x="6400800" y="4289313"/>
                    <a:ext cx="562708" cy="266436"/>
                    <a:chOff x="6400800" y="3390166"/>
                    <a:chExt cx="953968" cy="483578"/>
                  </a:xfrm>
                </p:grpSpPr>
                <p:sp>
                  <p:nvSpPr>
                    <p:cNvPr id="125" name="Rectangle : coins arrondis 124">
                      <a:extLst>
                        <a:ext uri="{FF2B5EF4-FFF2-40B4-BE49-F238E27FC236}">
                          <a16:creationId xmlns:a16="http://schemas.microsoft.com/office/drawing/2014/main" id="{20E9A1CE-9429-4735-B38A-32B01B948F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7422" y="3390167"/>
                      <a:ext cx="747346" cy="483577"/>
                    </a:xfrm>
                    <a:prstGeom prst="round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126" name="Ellipse 125">
                      <a:extLst>
                        <a:ext uri="{FF2B5EF4-FFF2-40B4-BE49-F238E27FC236}">
                          <a16:creationId xmlns:a16="http://schemas.microsoft.com/office/drawing/2014/main" id="{6030FD46-2433-4DF2-A992-FC53E093E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0800" y="3390166"/>
                      <a:ext cx="483577" cy="483577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5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24" name="ZoneTexte 123">
                    <a:extLst>
                      <a:ext uri="{FF2B5EF4-FFF2-40B4-BE49-F238E27FC236}">
                        <a16:creationId xmlns:a16="http://schemas.microsoft.com/office/drawing/2014/main" id="{C80D3FC7-BF74-4175-A13A-E78C79348BEC}"/>
                      </a:ext>
                    </a:extLst>
                  </p:cNvPr>
                  <p:cNvSpPr txBox="1"/>
                  <p:nvPr/>
                </p:nvSpPr>
                <p:spPr>
                  <a:xfrm>
                    <a:off x="6302875" y="4277264"/>
                    <a:ext cx="440108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100" dirty="0"/>
                      <a:t>PO</a:t>
                    </a:r>
                    <a:r>
                      <a:rPr lang="fr-FR" sz="1100" baseline="-25000" dirty="0"/>
                      <a:t>2</a:t>
                    </a:r>
                  </a:p>
                </p:txBody>
              </p:sp>
            </p:grpSp>
            <p:grpSp>
              <p:nvGrpSpPr>
                <p:cNvPr id="127" name="Groupe 126">
                  <a:extLst>
                    <a:ext uri="{FF2B5EF4-FFF2-40B4-BE49-F238E27FC236}">
                      <a16:creationId xmlns:a16="http://schemas.microsoft.com/office/drawing/2014/main" id="{76578362-7AB2-4695-8F2A-A571254D1CA5}"/>
                    </a:ext>
                  </a:extLst>
                </p:cNvPr>
                <p:cNvGrpSpPr/>
                <p:nvPr/>
              </p:nvGrpSpPr>
              <p:grpSpPr>
                <a:xfrm flipH="1">
                  <a:off x="1190016" y="5586035"/>
                  <a:ext cx="562708" cy="278485"/>
                  <a:chOff x="6400800" y="4277264"/>
                  <a:chExt cx="562708" cy="278485"/>
                </a:xfrm>
              </p:grpSpPr>
              <p:grpSp>
                <p:nvGrpSpPr>
                  <p:cNvPr id="128" name="Groupe 127">
                    <a:extLst>
                      <a:ext uri="{FF2B5EF4-FFF2-40B4-BE49-F238E27FC236}">
                        <a16:creationId xmlns:a16="http://schemas.microsoft.com/office/drawing/2014/main" id="{F4BFF7EA-B8D1-4B5F-8179-B58E4BB8299E}"/>
                      </a:ext>
                    </a:extLst>
                  </p:cNvPr>
                  <p:cNvGrpSpPr/>
                  <p:nvPr/>
                </p:nvGrpSpPr>
                <p:grpSpPr>
                  <a:xfrm>
                    <a:off x="6400800" y="4289313"/>
                    <a:ext cx="562708" cy="266436"/>
                    <a:chOff x="6400800" y="3390166"/>
                    <a:chExt cx="953968" cy="483578"/>
                  </a:xfrm>
                </p:grpSpPr>
                <p:sp>
                  <p:nvSpPr>
                    <p:cNvPr id="130" name="Rectangle : coins arrondis 129">
                      <a:extLst>
                        <a:ext uri="{FF2B5EF4-FFF2-40B4-BE49-F238E27FC236}">
                          <a16:creationId xmlns:a16="http://schemas.microsoft.com/office/drawing/2014/main" id="{92C7116D-F7CC-4A03-9BAA-01E8EA108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7422" y="3390167"/>
                      <a:ext cx="747346" cy="483577"/>
                    </a:xfrm>
                    <a:prstGeom prst="round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31" name="Ellipse 130">
                      <a:extLst>
                        <a:ext uri="{FF2B5EF4-FFF2-40B4-BE49-F238E27FC236}">
                          <a16:creationId xmlns:a16="http://schemas.microsoft.com/office/drawing/2014/main" id="{56035F3E-08FF-42D5-9B52-A170BB88C7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0800" y="3390166"/>
                      <a:ext cx="483577" cy="483577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5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29" name="ZoneTexte 128">
                    <a:extLst>
                      <a:ext uri="{FF2B5EF4-FFF2-40B4-BE49-F238E27FC236}">
                        <a16:creationId xmlns:a16="http://schemas.microsoft.com/office/drawing/2014/main" id="{57E204AA-15B6-41A0-9FE7-0E92EC4A2AC6}"/>
                      </a:ext>
                    </a:extLst>
                  </p:cNvPr>
                  <p:cNvSpPr txBox="1"/>
                  <p:nvPr/>
                </p:nvSpPr>
                <p:spPr>
                  <a:xfrm>
                    <a:off x="6400800" y="4277264"/>
                    <a:ext cx="270517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100" dirty="0"/>
                      <a:t>χ</a:t>
                    </a:r>
                    <a:endParaRPr lang="fr-FR" sz="1100" baseline="-25000" dirty="0"/>
                  </a:p>
                </p:txBody>
              </p:sp>
            </p:grpSp>
          </p:grpSp>
          <p:sp>
            <p:nvSpPr>
              <p:cNvPr id="156" name="ZoneTexte 155">
                <a:extLst>
                  <a:ext uri="{FF2B5EF4-FFF2-40B4-BE49-F238E27FC236}">
                    <a16:creationId xmlns:a16="http://schemas.microsoft.com/office/drawing/2014/main" id="{D7190DB6-6A15-4925-AE21-C8F4B902ACA0}"/>
                  </a:ext>
                </a:extLst>
              </p:cNvPr>
              <p:cNvSpPr txBox="1"/>
              <p:nvPr/>
            </p:nvSpPr>
            <p:spPr>
              <a:xfrm>
                <a:off x="445985" y="5407246"/>
                <a:ext cx="100773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100" u="sng" dirty="0">
                    <a:solidFill>
                      <a:srgbClr val="0070C0"/>
                    </a:solidFill>
                  </a:rPr>
                  <a:t>Export</a:t>
                </a:r>
              </a:p>
            </p:txBody>
          </p:sp>
        </p:grpSp>
        <p:grpSp>
          <p:nvGrpSpPr>
            <p:cNvPr id="191" name="Groupe 190">
              <a:extLst>
                <a:ext uri="{FF2B5EF4-FFF2-40B4-BE49-F238E27FC236}">
                  <a16:creationId xmlns:a16="http://schemas.microsoft.com/office/drawing/2014/main" id="{171058D5-3B2A-47DF-A2CE-7938D87FF1F6}"/>
                </a:ext>
              </a:extLst>
            </p:cNvPr>
            <p:cNvGrpSpPr/>
            <p:nvPr/>
          </p:nvGrpSpPr>
          <p:grpSpPr>
            <a:xfrm>
              <a:off x="163334" y="2636452"/>
              <a:ext cx="1566428" cy="1090411"/>
              <a:chOff x="149416" y="2627089"/>
              <a:chExt cx="3078361" cy="1771375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96777A40-DCD7-4F4E-BC6D-D9793D12417A}"/>
                  </a:ext>
                </a:extLst>
              </p:cNvPr>
              <p:cNvSpPr/>
              <p:nvPr/>
            </p:nvSpPr>
            <p:spPr>
              <a:xfrm>
                <a:off x="149416" y="2627982"/>
                <a:ext cx="3076575" cy="1770482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86" name="Groupe 185">
                <a:extLst>
                  <a:ext uri="{FF2B5EF4-FFF2-40B4-BE49-F238E27FC236}">
                    <a16:creationId xmlns:a16="http://schemas.microsoft.com/office/drawing/2014/main" id="{29FBF346-3880-4E10-BCE5-AC3DCC2996B8}"/>
                  </a:ext>
                </a:extLst>
              </p:cNvPr>
              <p:cNvGrpSpPr/>
              <p:nvPr/>
            </p:nvGrpSpPr>
            <p:grpSpPr>
              <a:xfrm>
                <a:off x="3007098" y="2627089"/>
                <a:ext cx="220679" cy="1770482"/>
                <a:chOff x="3297939" y="2304039"/>
                <a:chExt cx="220679" cy="1770482"/>
              </a:xfrm>
            </p:grpSpPr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D215044A-A64A-4E83-BA91-B892867AFBDD}"/>
                    </a:ext>
                  </a:extLst>
                </p:cNvPr>
                <p:cNvSpPr/>
                <p:nvPr/>
              </p:nvSpPr>
              <p:spPr>
                <a:xfrm>
                  <a:off x="3302618" y="2304039"/>
                  <a:ext cx="216000" cy="17704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FEAFF468-85FB-4579-8C64-A0CB83AA87C1}"/>
                    </a:ext>
                  </a:extLst>
                </p:cNvPr>
                <p:cNvSpPr/>
                <p:nvPr/>
              </p:nvSpPr>
              <p:spPr>
                <a:xfrm>
                  <a:off x="3297939" y="2810490"/>
                  <a:ext cx="216000" cy="202834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9" name="Triangle isocèle 188">
                  <a:extLst>
                    <a:ext uri="{FF2B5EF4-FFF2-40B4-BE49-F238E27FC236}">
                      <a16:creationId xmlns:a16="http://schemas.microsoft.com/office/drawing/2014/main" id="{6CB1D8AA-EFC3-4E99-A528-BE5EC9CA3288}"/>
                    </a:ext>
                  </a:extLst>
                </p:cNvPr>
                <p:cNvSpPr/>
                <p:nvPr/>
              </p:nvSpPr>
              <p:spPr>
                <a:xfrm rot="10800000" flipV="1">
                  <a:off x="3360195" y="2337536"/>
                  <a:ext cx="91488" cy="78869"/>
                </a:xfrm>
                <a:prstGeom prst="triangl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0" name="Triangle isocèle 189">
                  <a:extLst>
                    <a:ext uri="{FF2B5EF4-FFF2-40B4-BE49-F238E27FC236}">
                      <a16:creationId xmlns:a16="http://schemas.microsoft.com/office/drawing/2014/main" id="{E349C796-2196-4465-8F05-F72AEB256334}"/>
                    </a:ext>
                  </a:extLst>
                </p:cNvPr>
                <p:cNvSpPr/>
                <p:nvPr/>
              </p:nvSpPr>
              <p:spPr>
                <a:xfrm rot="10800000">
                  <a:off x="3360196" y="3954255"/>
                  <a:ext cx="91488" cy="78869"/>
                </a:xfrm>
                <a:prstGeom prst="triangl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192" name="ZoneTexte 191">
              <a:extLst>
                <a:ext uri="{FF2B5EF4-FFF2-40B4-BE49-F238E27FC236}">
                  <a16:creationId xmlns:a16="http://schemas.microsoft.com/office/drawing/2014/main" id="{E20A9AA0-0C88-4C74-8E0B-32680099A527}"/>
                </a:ext>
              </a:extLst>
            </p:cNvPr>
            <p:cNvSpPr txBox="1"/>
            <p:nvPr/>
          </p:nvSpPr>
          <p:spPr>
            <a:xfrm>
              <a:off x="193684" y="2660816"/>
              <a:ext cx="1229138" cy="1047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87425">
                <a:lnSpc>
                  <a:spcPct val="150000"/>
                </a:lnSpc>
                <a:tabLst>
                  <a:tab pos="898525" algn="l"/>
                </a:tabLst>
              </a:pPr>
              <a:r>
                <a:rPr lang="fr-FR" sz="600" dirty="0"/>
                <a:t>pH	</a:t>
              </a:r>
              <a:r>
                <a:rPr lang="fr-FR" sz="600" dirty="0">
                  <a:sym typeface="Wingdings" panose="05000000000000000000" pitchFamily="2" charset="2"/>
                </a:rPr>
                <a:t></a:t>
              </a:r>
              <a:endParaRPr lang="fr-FR" sz="600" dirty="0"/>
            </a:p>
            <a:p>
              <a:pPr>
                <a:lnSpc>
                  <a:spcPct val="150000"/>
                </a:lnSpc>
              </a:pPr>
              <a:r>
                <a:rPr lang="fr-FR" sz="600" dirty="0"/>
                <a:t>Température (°C)</a:t>
              </a:r>
            </a:p>
            <a:p>
              <a:pPr>
                <a:lnSpc>
                  <a:spcPct val="150000"/>
                </a:lnSpc>
              </a:pPr>
              <a:r>
                <a:rPr lang="fr-FR" sz="600" dirty="0"/>
                <a:t>Turbidité (NTU)	</a:t>
              </a:r>
              <a:r>
                <a:rPr lang="fr-FR" sz="600" dirty="0">
                  <a:sym typeface="Wingdings" panose="05000000000000000000" pitchFamily="2" charset="2"/>
                </a:rPr>
                <a:t></a:t>
              </a:r>
              <a:endParaRPr lang="fr-FR" sz="600" dirty="0"/>
            </a:p>
            <a:p>
              <a:pPr>
                <a:lnSpc>
                  <a:spcPct val="150000"/>
                </a:lnSpc>
              </a:pPr>
              <a:r>
                <a:rPr lang="fr-FR" sz="600" dirty="0"/>
                <a:t>Oxygène dissous (mg/L)</a:t>
              </a:r>
            </a:p>
            <a:p>
              <a:pPr>
                <a:lnSpc>
                  <a:spcPct val="150000"/>
                </a:lnSpc>
              </a:pPr>
              <a:r>
                <a:rPr lang="fr-FR" sz="600" dirty="0"/>
                <a:t>Conductivité (µS/cm)</a:t>
              </a:r>
            </a:p>
            <a:p>
              <a:pPr>
                <a:lnSpc>
                  <a:spcPct val="150000"/>
                </a:lnSpc>
              </a:pPr>
              <a:r>
                <a:rPr lang="fr-FR" sz="600" dirty="0"/>
                <a:t>Hauteur d’eau (m)</a:t>
              </a:r>
            </a:p>
            <a:p>
              <a:pPr>
                <a:lnSpc>
                  <a:spcPct val="150000"/>
                </a:lnSpc>
              </a:pPr>
              <a:r>
                <a:rPr lang="fr-FR" sz="600" dirty="0"/>
                <a:t>Débit (m/s)</a:t>
              </a:r>
            </a:p>
          </p:txBody>
        </p:sp>
        <p:pic>
          <p:nvPicPr>
            <p:cNvPr id="193" name="Image 192">
              <a:extLst>
                <a:ext uri="{FF2B5EF4-FFF2-40B4-BE49-F238E27FC236}">
                  <a16:creationId xmlns:a16="http://schemas.microsoft.com/office/drawing/2014/main" id="{4E5B89B8-B33F-4A6A-B830-8BB585594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81285" y="2123104"/>
              <a:ext cx="289585" cy="266723"/>
            </a:xfrm>
            <a:prstGeom prst="rect">
              <a:avLst/>
            </a:prstGeom>
          </p:spPr>
        </p:pic>
      </p:grpSp>
      <p:grpSp>
        <p:nvGrpSpPr>
          <p:cNvPr id="195" name="Groupe 194">
            <a:extLst>
              <a:ext uri="{FF2B5EF4-FFF2-40B4-BE49-F238E27FC236}">
                <a16:creationId xmlns:a16="http://schemas.microsoft.com/office/drawing/2014/main" id="{7264F0C6-799F-4050-9E34-5F5AD051E31A}"/>
              </a:ext>
            </a:extLst>
          </p:cNvPr>
          <p:cNvGrpSpPr/>
          <p:nvPr/>
        </p:nvGrpSpPr>
        <p:grpSpPr>
          <a:xfrm>
            <a:off x="178129" y="1272674"/>
            <a:ext cx="4689231" cy="4888093"/>
            <a:chOff x="3337504" y="1218656"/>
            <a:chExt cx="5319860" cy="5545466"/>
          </a:xfrm>
        </p:grpSpPr>
        <p:pic>
          <p:nvPicPr>
            <p:cNvPr id="137" name="Image 136">
              <a:extLst>
                <a:ext uri="{FF2B5EF4-FFF2-40B4-BE49-F238E27FC236}">
                  <a16:creationId xmlns:a16="http://schemas.microsoft.com/office/drawing/2014/main" id="{C505893A-CF8F-4D2B-80A1-AC815EB7D3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7504" y="1218656"/>
              <a:ext cx="5319860" cy="5545466"/>
            </a:xfrm>
            <a:prstGeom prst="rect">
              <a:avLst/>
            </a:prstGeom>
          </p:spPr>
        </p:pic>
        <p:sp>
          <p:nvSpPr>
            <p:cNvPr id="140" name="Larme 139">
              <a:extLst>
                <a:ext uri="{FF2B5EF4-FFF2-40B4-BE49-F238E27FC236}">
                  <a16:creationId xmlns:a16="http://schemas.microsoft.com/office/drawing/2014/main" id="{2D562989-A31A-4314-BD00-6E82D12300AC}"/>
                </a:ext>
              </a:extLst>
            </p:cNvPr>
            <p:cNvSpPr/>
            <p:nvPr/>
          </p:nvSpPr>
          <p:spPr>
            <a:xfrm rot="11700000" flipH="1">
              <a:off x="6656955" y="5306675"/>
              <a:ext cx="57264" cy="86842"/>
            </a:xfrm>
            <a:prstGeom prst="teardrop">
              <a:avLst>
                <a:gd name="adj" fmla="val 20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41" name="Modèle 3D 140" descr="Cône">
                  <a:extLst>
                    <a:ext uri="{FF2B5EF4-FFF2-40B4-BE49-F238E27FC236}">
                      <a16:creationId xmlns:a16="http://schemas.microsoft.com/office/drawing/2014/main" id="{B65B301D-D66B-4F9F-BBB9-CD2128AEECC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 rot="11700000">
                <a:off x="6414946" y="5248009"/>
                <a:ext cx="174123" cy="156077"/>
              </p:xfrm>
              <a:graphic>
                <a:graphicData uri="http://schemas.microsoft.com/office/drawing/2017/model3d">
                  <am3d:model3d r:embed="rId13">
                    <am3d:spPr>
                      <a:xfrm rot="11700000">
                        <a:off x="0" y="0"/>
                        <a:ext cx="174123" cy="156077"/>
                      </a:xfrm>
                      <a:prstGeom prst="rect">
                        <a:avLst/>
                      </a:prstGeom>
                    </am3d:spPr>
                    <am3d:camera>
                      <am3d:pos x="0" y="0" z="79877068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6704480" d="1000000"/>
                      <am3d:preTrans dx="2" dy="-16922770" dz="-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-2374098" ay="2213484" az="-1583032"/>
                      <am3d:postTrans dx="0" dy="0" dz="0"/>
                    </am3d:trans>
                    <am3d:raster rName="Office3DRenderer" rVer="16.0.8326">
                      <am3d:blip r:embed="rId14"/>
                    </am3d:raster>
                    <am3d:objViewport viewportSz="192836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41" name="Modèle 3D 140" descr="Cône">
                  <a:extLst>
                    <a:ext uri="{FF2B5EF4-FFF2-40B4-BE49-F238E27FC236}">
                      <a16:creationId xmlns:a16="http://schemas.microsoft.com/office/drawing/2014/main" id="{B65B301D-D66B-4F9F-BBB9-CD2128AEECC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 rot="11700000">
                  <a:off x="2890764" y="4824378"/>
                  <a:ext cx="153482" cy="1375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42" name="Modèle 3D 141" descr="Cône rouge">
                  <a:extLst>
                    <a:ext uri="{FF2B5EF4-FFF2-40B4-BE49-F238E27FC236}">
                      <a16:creationId xmlns:a16="http://schemas.microsoft.com/office/drawing/2014/main" id="{480575C0-73B5-4789-80B5-B2829C794717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6946291" y="5520992"/>
                <a:ext cx="153916" cy="130084"/>
              </p:xfrm>
              <a:graphic>
                <a:graphicData uri="http://schemas.microsoft.com/office/drawing/2017/model3d">
                  <am3d:model3d r:embed="rId15">
                    <am3d:spPr>
                      <a:xfrm>
                        <a:off x="0" y="0"/>
                        <a:ext cx="153916" cy="130084"/>
                      </a:xfrm>
                      <a:prstGeom prst="rect">
                        <a:avLst/>
                      </a:prstGeom>
                    </am3d:spPr>
                    <am3d:camera>
                      <am3d:pos x="0" y="0" z="79877068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6704480" d="1000000"/>
                      <am3d:preTrans dx="2" dy="-16922770" dz="-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-8373570" ay="1410504" az="1126569"/>
                      <am3d:postTrans dx="0" dy="0" dz="0"/>
                    </am3d:trans>
                    <am3d:raster rName="Office3DRenderer" rVer="16.0.8326">
                      <am3d:blip r:embed="rId16"/>
                    </am3d:raster>
                    <am3d:objViewport viewportSz="147424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42" name="Modèle 3D 141" descr="Cône rouge">
                  <a:extLst>
                    <a:ext uri="{FF2B5EF4-FFF2-40B4-BE49-F238E27FC236}">
                      <a16:creationId xmlns:a16="http://schemas.microsoft.com/office/drawing/2014/main" id="{480575C0-73B5-4789-80B5-B2829C79471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59122" y="5065001"/>
                  <a:ext cx="135670" cy="114664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43" name="Larme 142">
              <a:extLst>
                <a:ext uri="{FF2B5EF4-FFF2-40B4-BE49-F238E27FC236}">
                  <a16:creationId xmlns:a16="http://schemas.microsoft.com/office/drawing/2014/main" id="{D8C1EC73-53A4-4EBA-ACED-E39A2AFDD00D}"/>
                </a:ext>
              </a:extLst>
            </p:cNvPr>
            <p:cNvSpPr/>
            <p:nvPr/>
          </p:nvSpPr>
          <p:spPr>
            <a:xfrm rot="9900000">
              <a:off x="6571444" y="5254784"/>
              <a:ext cx="47857" cy="84159"/>
            </a:xfrm>
            <a:prstGeom prst="teardrop">
              <a:avLst>
                <a:gd name="adj" fmla="val 200000"/>
              </a:avLst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Larme 143">
              <a:extLst>
                <a:ext uri="{FF2B5EF4-FFF2-40B4-BE49-F238E27FC236}">
                  <a16:creationId xmlns:a16="http://schemas.microsoft.com/office/drawing/2014/main" id="{890B915D-B1E3-436D-816D-83789824EA9C}"/>
                </a:ext>
              </a:extLst>
            </p:cNvPr>
            <p:cNvSpPr/>
            <p:nvPr/>
          </p:nvSpPr>
          <p:spPr>
            <a:xfrm rot="11700000" flipH="1">
              <a:off x="6364754" y="5214157"/>
              <a:ext cx="57264" cy="86842"/>
            </a:xfrm>
            <a:prstGeom prst="teardrop">
              <a:avLst>
                <a:gd name="adj" fmla="val 20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Larme 144">
              <a:extLst>
                <a:ext uri="{FF2B5EF4-FFF2-40B4-BE49-F238E27FC236}">
                  <a16:creationId xmlns:a16="http://schemas.microsoft.com/office/drawing/2014/main" id="{71476F11-1077-4E59-88D3-44DDCCDECAEA}"/>
                </a:ext>
              </a:extLst>
            </p:cNvPr>
            <p:cNvSpPr/>
            <p:nvPr/>
          </p:nvSpPr>
          <p:spPr>
            <a:xfrm rot="11700000" flipH="1">
              <a:off x="6244586" y="5036248"/>
              <a:ext cx="57264" cy="86842"/>
            </a:xfrm>
            <a:prstGeom prst="teardrop">
              <a:avLst>
                <a:gd name="adj" fmla="val 20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Larme 145">
              <a:extLst>
                <a:ext uri="{FF2B5EF4-FFF2-40B4-BE49-F238E27FC236}">
                  <a16:creationId xmlns:a16="http://schemas.microsoft.com/office/drawing/2014/main" id="{8AF59F80-8171-44DF-9B6E-CFF4CA5C3FE5}"/>
                </a:ext>
              </a:extLst>
            </p:cNvPr>
            <p:cNvSpPr/>
            <p:nvPr/>
          </p:nvSpPr>
          <p:spPr>
            <a:xfrm rot="11700000" flipH="1">
              <a:off x="6138424" y="4779123"/>
              <a:ext cx="57264" cy="86842"/>
            </a:xfrm>
            <a:prstGeom prst="teardrop">
              <a:avLst>
                <a:gd name="adj" fmla="val 20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Larme 146">
              <a:extLst>
                <a:ext uri="{FF2B5EF4-FFF2-40B4-BE49-F238E27FC236}">
                  <a16:creationId xmlns:a16="http://schemas.microsoft.com/office/drawing/2014/main" id="{57EA4677-F143-4921-850F-13E40B33F992}"/>
                </a:ext>
              </a:extLst>
            </p:cNvPr>
            <p:cNvSpPr/>
            <p:nvPr/>
          </p:nvSpPr>
          <p:spPr>
            <a:xfrm rot="12327279">
              <a:off x="6845219" y="4461213"/>
              <a:ext cx="54348" cy="82419"/>
            </a:xfrm>
            <a:prstGeom prst="teardrop">
              <a:avLst>
                <a:gd name="adj" fmla="val 200000"/>
              </a:avLst>
            </a:prstGeom>
            <a:solidFill>
              <a:srgbClr val="22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8" name="Larme 147">
              <a:extLst>
                <a:ext uri="{FF2B5EF4-FFF2-40B4-BE49-F238E27FC236}">
                  <a16:creationId xmlns:a16="http://schemas.microsoft.com/office/drawing/2014/main" id="{293BB8BF-DE8D-436A-B620-1074BAB2405E}"/>
                </a:ext>
              </a:extLst>
            </p:cNvPr>
            <p:cNvSpPr/>
            <p:nvPr/>
          </p:nvSpPr>
          <p:spPr>
            <a:xfrm rot="14802302" flipH="1">
              <a:off x="7303978" y="5418056"/>
              <a:ext cx="71826" cy="82419"/>
            </a:xfrm>
            <a:prstGeom prst="teardrop">
              <a:avLst>
                <a:gd name="adj" fmla="val 200000"/>
              </a:avLst>
            </a:prstGeom>
            <a:solidFill>
              <a:srgbClr val="22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49" name="Modèle 3D 148" descr="Cône rouge">
                  <a:extLst>
                    <a:ext uri="{FF2B5EF4-FFF2-40B4-BE49-F238E27FC236}">
                      <a16:creationId xmlns:a16="http://schemas.microsoft.com/office/drawing/2014/main" id="{5AF58F6A-90EA-4B6B-92BB-2FBFECEF1C77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6318905" y="5067322"/>
                <a:ext cx="153916" cy="130084"/>
              </p:xfrm>
              <a:graphic>
                <a:graphicData uri="http://schemas.microsoft.com/office/drawing/2017/model3d">
                  <am3d:model3d r:embed="rId15">
                    <am3d:spPr>
                      <a:xfrm>
                        <a:off x="0" y="0"/>
                        <a:ext cx="153916" cy="130084"/>
                      </a:xfrm>
                      <a:prstGeom prst="rect">
                        <a:avLst/>
                      </a:prstGeom>
                    </am3d:spPr>
                    <am3d:camera>
                      <am3d:pos x="0" y="0" z="79877068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6704480" d="1000000"/>
                      <am3d:preTrans dx="2" dy="-16922770" dz="-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-8373570" ay="1410504" az="1126569"/>
                      <am3d:postTrans dx="0" dy="0" dz="0"/>
                    </am3d:trans>
                    <am3d:raster rName="Office3DRenderer" rVer="16.0.8326">
                      <am3d:blip r:embed="rId17"/>
                    </am3d:raster>
                    <am3d:objViewport viewportSz="147424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49" name="Modèle 3D 148" descr="Cône rouge">
                  <a:extLst>
                    <a:ext uri="{FF2B5EF4-FFF2-40B4-BE49-F238E27FC236}">
                      <a16:creationId xmlns:a16="http://schemas.microsoft.com/office/drawing/2014/main" id="{5AF58F6A-90EA-4B6B-92BB-2FBFECEF1C7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06108" y="4665110"/>
                  <a:ext cx="135670" cy="114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50" name="Modèle 3D 149" descr="Cône rouge">
                  <a:extLst>
                    <a:ext uri="{FF2B5EF4-FFF2-40B4-BE49-F238E27FC236}">
                      <a16:creationId xmlns:a16="http://schemas.microsoft.com/office/drawing/2014/main" id="{57899323-5F5D-4879-A843-FAE25A3C49C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6411242" y="5050870"/>
                <a:ext cx="153916" cy="130084"/>
              </p:xfrm>
              <a:graphic>
                <a:graphicData uri="http://schemas.microsoft.com/office/drawing/2017/model3d">
                  <am3d:model3d r:embed="rId15">
                    <am3d:spPr>
                      <a:xfrm>
                        <a:off x="0" y="0"/>
                        <a:ext cx="153916" cy="130084"/>
                      </a:xfrm>
                      <a:prstGeom prst="rect">
                        <a:avLst/>
                      </a:prstGeom>
                    </am3d:spPr>
                    <am3d:camera>
                      <am3d:pos x="0" y="0" z="79877068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6704480" d="1000000"/>
                      <am3d:preTrans dx="2" dy="-16922770" dz="-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-8373570" ay="1410504" az="1126569"/>
                      <am3d:postTrans dx="0" dy="0" dz="0"/>
                    </am3d:trans>
                    <am3d:raster rName="Office3DRenderer" rVer="16.0.8326">
                      <am3d:blip r:embed="rId17"/>
                    </am3d:raster>
                    <am3d:objViewport viewportSz="147424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50" name="Modèle 3D 149" descr="Cône rouge">
                  <a:extLst>
                    <a:ext uri="{FF2B5EF4-FFF2-40B4-BE49-F238E27FC236}">
                      <a16:creationId xmlns:a16="http://schemas.microsoft.com/office/drawing/2014/main" id="{57899323-5F5D-4879-A843-FAE25A3C49C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87499" y="4650608"/>
                  <a:ext cx="135670" cy="114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51" name="Modèle 3D 150" descr="Cône rouge">
                  <a:extLst>
                    <a:ext uri="{FF2B5EF4-FFF2-40B4-BE49-F238E27FC236}">
                      <a16:creationId xmlns:a16="http://schemas.microsoft.com/office/drawing/2014/main" id="{51B3679D-F1D8-4C1F-86F8-7E4CE31C12D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6795435" y="5533982"/>
                <a:ext cx="153916" cy="130084"/>
              </p:xfrm>
              <a:graphic>
                <a:graphicData uri="http://schemas.microsoft.com/office/drawing/2017/model3d">
                  <am3d:model3d r:embed="rId15">
                    <am3d:spPr>
                      <a:xfrm>
                        <a:off x="0" y="0"/>
                        <a:ext cx="153916" cy="130084"/>
                      </a:xfrm>
                      <a:prstGeom prst="rect">
                        <a:avLst/>
                      </a:prstGeom>
                    </am3d:spPr>
                    <am3d:camera>
                      <am3d:pos x="0" y="0" z="79877068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6704480" d="1000000"/>
                      <am3d:preTrans dx="2" dy="-16922770" dz="-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-8373570" ay="1410504" az="1126569"/>
                      <am3d:postTrans dx="0" dy="0" dz="0"/>
                    </am3d:trans>
                    <am3d:raster rName="Office3DRenderer" rVer="16.0.8326">
                      <am3d:blip r:embed="rId17"/>
                    </am3d:raster>
                    <am3d:objViewport viewportSz="147424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51" name="Modèle 3D 150" descr="Cône rouge">
                  <a:extLst>
                    <a:ext uri="{FF2B5EF4-FFF2-40B4-BE49-F238E27FC236}">
                      <a16:creationId xmlns:a16="http://schemas.microsoft.com/office/drawing/2014/main" id="{51B3679D-F1D8-4C1F-86F8-7E4CE31C12D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26149" y="5076451"/>
                  <a:ext cx="135670" cy="114664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52" name="Larme 151">
              <a:extLst>
                <a:ext uri="{FF2B5EF4-FFF2-40B4-BE49-F238E27FC236}">
                  <a16:creationId xmlns:a16="http://schemas.microsoft.com/office/drawing/2014/main" id="{AA12EDC8-F209-492D-AD17-7BD2D8A3258C}"/>
                </a:ext>
              </a:extLst>
            </p:cNvPr>
            <p:cNvSpPr/>
            <p:nvPr/>
          </p:nvSpPr>
          <p:spPr>
            <a:xfrm rot="11700000" flipH="1">
              <a:off x="7644705" y="5579967"/>
              <a:ext cx="57264" cy="86842"/>
            </a:xfrm>
            <a:prstGeom prst="teardrop">
              <a:avLst>
                <a:gd name="adj" fmla="val 20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3" name="Larme 152">
              <a:extLst>
                <a:ext uri="{FF2B5EF4-FFF2-40B4-BE49-F238E27FC236}">
                  <a16:creationId xmlns:a16="http://schemas.microsoft.com/office/drawing/2014/main" id="{AE48C96C-E447-46DD-A382-EE7C1943CA71}"/>
                </a:ext>
              </a:extLst>
            </p:cNvPr>
            <p:cNvSpPr/>
            <p:nvPr/>
          </p:nvSpPr>
          <p:spPr>
            <a:xfrm rot="9900000">
              <a:off x="6118845" y="4957042"/>
              <a:ext cx="47857" cy="84159"/>
            </a:xfrm>
            <a:prstGeom prst="teardrop">
              <a:avLst>
                <a:gd name="adj" fmla="val 200000"/>
              </a:avLst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4" name="Larme 153">
              <a:extLst>
                <a:ext uri="{FF2B5EF4-FFF2-40B4-BE49-F238E27FC236}">
                  <a16:creationId xmlns:a16="http://schemas.microsoft.com/office/drawing/2014/main" id="{A14E2774-3AE5-428B-82FD-314A15CACACC}"/>
                </a:ext>
              </a:extLst>
            </p:cNvPr>
            <p:cNvSpPr/>
            <p:nvPr/>
          </p:nvSpPr>
          <p:spPr>
            <a:xfrm rot="9900000">
              <a:off x="5506070" y="4620637"/>
              <a:ext cx="47857" cy="84159"/>
            </a:xfrm>
            <a:prstGeom prst="teardrop">
              <a:avLst>
                <a:gd name="adj" fmla="val 200000"/>
              </a:avLst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3" name="Image 172">
              <a:extLst>
                <a:ext uri="{FF2B5EF4-FFF2-40B4-BE49-F238E27FC236}">
                  <a16:creationId xmlns:a16="http://schemas.microsoft.com/office/drawing/2014/main" id="{E17F3AC4-96FA-4397-9F02-47FAAB98E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023249" y="5407475"/>
              <a:ext cx="495542" cy="495542"/>
            </a:xfrm>
            <a:prstGeom prst="rect">
              <a:avLst/>
            </a:prstGeom>
          </p:spPr>
        </p:pic>
      </p:grpSp>
      <p:grpSp>
        <p:nvGrpSpPr>
          <p:cNvPr id="194" name="Groupe 193">
            <a:extLst>
              <a:ext uri="{FF2B5EF4-FFF2-40B4-BE49-F238E27FC236}">
                <a16:creationId xmlns:a16="http://schemas.microsoft.com/office/drawing/2014/main" id="{56A54962-0D19-4E54-8D86-1EF7B2F38E4D}"/>
              </a:ext>
            </a:extLst>
          </p:cNvPr>
          <p:cNvGrpSpPr/>
          <p:nvPr/>
        </p:nvGrpSpPr>
        <p:grpSpPr>
          <a:xfrm>
            <a:off x="302134" y="1353082"/>
            <a:ext cx="2220610" cy="3058946"/>
            <a:chOff x="2137365" y="1397988"/>
            <a:chExt cx="2220610" cy="3058946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644A8FB0-097F-4232-B99B-F013197FF2E0}"/>
                </a:ext>
              </a:extLst>
            </p:cNvPr>
            <p:cNvSpPr/>
            <p:nvPr/>
          </p:nvSpPr>
          <p:spPr>
            <a:xfrm>
              <a:off x="2137365" y="1397988"/>
              <a:ext cx="2216724" cy="30008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5" name="ZoneTexte 164">
              <a:extLst>
                <a:ext uri="{FF2B5EF4-FFF2-40B4-BE49-F238E27FC236}">
                  <a16:creationId xmlns:a16="http://schemas.microsoft.com/office/drawing/2014/main" id="{416E3DFE-5280-48DA-81EC-3AAE6A9F1FC5}"/>
                </a:ext>
              </a:extLst>
            </p:cNvPr>
            <p:cNvSpPr txBox="1"/>
            <p:nvPr/>
          </p:nvSpPr>
          <p:spPr>
            <a:xfrm>
              <a:off x="2139328" y="1399750"/>
              <a:ext cx="2037737" cy="3057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fr-FR" sz="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Nom de la station :</a:t>
              </a:r>
            </a:p>
            <a:p>
              <a:pPr>
                <a:lnSpc>
                  <a:spcPct val="115000"/>
                </a:lnSpc>
              </a:pPr>
              <a:r>
                <a:rPr lang="fr-FR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Station de Mesure Ipsum 01</a:t>
              </a:r>
            </a:p>
            <a:p>
              <a:pPr>
                <a:lnSpc>
                  <a:spcPct val="115000"/>
                </a:lnSpc>
              </a:pPr>
              <a:r>
                <a:rPr lang="fr-FR" sz="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Type de station :</a:t>
              </a:r>
            </a:p>
            <a:p>
              <a:pPr>
                <a:lnSpc>
                  <a:spcPct val="115000"/>
                </a:lnSpc>
              </a:pPr>
              <a:r>
                <a:rPr lang="fr-FR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Station hydrométrique et de qualité de l'eau</a:t>
              </a:r>
            </a:p>
            <a:p>
              <a:pPr>
                <a:lnSpc>
                  <a:spcPct val="115000"/>
                </a:lnSpc>
              </a:pPr>
              <a:r>
                <a:rPr lang="fr-FR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Date de mise en service : 15 avril 2015</a:t>
              </a:r>
            </a:p>
            <a:p>
              <a:pPr>
                <a:lnSpc>
                  <a:spcPct val="115000"/>
                </a:lnSpc>
              </a:pPr>
              <a:r>
                <a:rPr lang="fr-FR" sz="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Localisation </a:t>
              </a:r>
              <a:r>
                <a:rPr lang="fr-FR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  <a:p>
              <a:pPr>
                <a:lnSpc>
                  <a:spcPct val="115000"/>
                </a:lnSpc>
              </a:pPr>
              <a:r>
                <a:rPr lang="fr-FR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Rivière Lorem, Commune de </a:t>
              </a:r>
              <a:r>
                <a:rPr lang="fr-FR" sz="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Dolor</a:t>
              </a:r>
              <a:r>
                <a:rPr lang="fr-FR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</a:p>
            <a:p>
              <a:pPr>
                <a:lnSpc>
                  <a:spcPct val="115000"/>
                </a:lnSpc>
              </a:pPr>
              <a:r>
                <a:rPr lang="fr-FR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12345 Ipsum Département, France</a:t>
              </a:r>
            </a:p>
            <a:p>
              <a:pPr>
                <a:lnSpc>
                  <a:spcPct val="115000"/>
                </a:lnSpc>
              </a:pPr>
              <a:r>
                <a:rPr lang="fr-FR" sz="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Coordonnées géographiques </a:t>
              </a:r>
              <a:r>
                <a:rPr lang="fr-FR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  <a:p>
              <a:pPr>
                <a:lnSpc>
                  <a:spcPct val="115000"/>
                </a:lnSpc>
              </a:pPr>
              <a:r>
                <a:rPr lang="fr-FR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Latitude : 45.7640° N</a:t>
              </a:r>
              <a:br>
                <a:rPr lang="fr-FR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fr-FR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Longitude : 4.8357° E</a:t>
              </a:r>
            </a:p>
            <a:p>
              <a:pPr>
                <a:lnSpc>
                  <a:spcPct val="115000"/>
                </a:lnSpc>
              </a:pPr>
              <a:r>
                <a:rPr lang="fr-FR" sz="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Paramètres mesurés :</a:t>
              </a:r>
            </a:p>
            <a:p>
              <a:pPr>
                <a:lnSpc>
                  <a:spcPct val="115000"/>
                </a:lnSpc>
              </a:pPr>
              <a:r>
                <a:rPr lang="fr-FR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Débit (m³/s)</a:t>
              </a:r>
            </a:p>
            <a:p>
              <a:pPr>
                <a:lnSpc>
                  <a:spcPct val="115000"/>
                </a:lnSpc>
              </a:pPr>
              <a:r>
                <a:rPr lang="fr-FR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Niveau d'eau (m)</a:t>
              </a:r>
            </a:p>
            <a:p>
              <a:pPr>
                <a:lnSpc>
                  <a:spcPct val="115000"/>
                </a:lnSpc>
              </a:pPr>
              <a:r>
                <a:rPr lang="fr-FR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Température de l'eau (°C)</a:t>
              </a:r>
            </a:p>
            <a:p>
              <a:pPr>
                <a:lnSpc>
                  <a:spcPct val="115000"/>
                </a:lnSpc>
              </a:pPr>
              <a:r>
                <a:rPr lang="fr-FR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Qualité physico-chimique (pH, conductivité, </a:t>
              </a:r>
            </a:p>
            <a:p>
              <a:pPr>
                <a:lnSpc>
                  <a:spcPct val="115000"/>
                </a:lnSpc>
              </a:pPr>
              <a:r>
                <a:rPr lang="fr-FR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oxygène dissous)</a:t>
              </a:r>
            </a:p>
            <a:p>
              <a:pPr>
                <a:lnSpc>
                  <a:spcPct val="115000"/>
                </a:lnSpc>
              </a:pPr>
              <a:r>
                <a:rPr lang="fr-FR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Turbidité</a:t>
              </a:r>
            </a:p>
            <a:p>
              <a:pPr>
                <a:lnSpc>
                  <a:spcPct val="115000"/>
                </a:lnSpc>
              </a:pPr>
              <a:r>
                <a:rPr lang="fr-FR" sz="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Réseau de rattachement :</a:t>
              </a:r>
            </a:p>
            <a:p>
              <a:pPr>
                <a:lnSpc>
                  <a:spcPct val="115000"/>
                </a:lnSpc>
              </a:pPr>
              <a:r>
                <a:rPr lang="fr-FR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Réseau hydrométrique national (RHN)</a:t>
              </a:r>
            </a:p>
            <a:p>
              <a:pPr>
                <a:lnSpc>
                  <a:spcPct val="115000"/>
                </a:lnSpc>
              </a:pPr>
              <a:r>
                <a:rPr lang="fr-FR" sz="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Fréquence de mesure :</a:t>
              </a:r>
              <a:endParaRPr lang="fr-FR" sz="800" dirty="0"/>
            </a:p>
          </p:txBody>
        </p:sp>
        <p:grpSp>
          <p:nvGrpSpPr>
            <p:cNvPr id="167" name="Groupe 166">
              <a:extLst>
                <a:ext uri="{FF2B5EF4-FFF2-40B4-BE49-F238E27FC236}">
                  <a16:creationId xmlns:a16="http://schemas.microsoft.com/office/drawing/2014/main" id="{B861F197-847D-43C8-95BD-26FC5B670F73}"/>
                </a:ext>
              </a:extLst>
            </p:cNvPr>
            <p:cNvGrpSpPr/>
            <p:nvPr/>
          </p:nvGrpSpPr>
          <p:grpSpPr>
            <a:xfrm>
              <a:off x="4215546" y="1560425"/>
              <a:ext cx="142429" cy="2838423"/>
              <a:chOff x="3297939" y="2300171"/>
              <a:chExt cx="216000" cy="1770482"/>
            </a:xfrm>
          </p:grpSpPr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146CD128-5DA7-4F99-8E70-D3A9A4387D77}"/>
                  </a:ext>
                </a:extLst>
              </p:cNvPr>
              <p:cNvSpPr/>
              <p:nvPr/>
            </p:nvSpPr>
            <p:spPr>
              <a:xfrm>
                <a:off x="3297939" y="2300171"/>
                <a:ext cx="216000" cy="17704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4390DE83-05F3-464D-9412-2709D4F8009E}"/>
                  </a:ext>
                </a:extLst>
              </p:cNvPr>
              <p:cNvSpPr/>
              <p:nvPr/>
            </p:nvSpPr>
            <p:spPr>
              <a:xfrm>
                <a:off x="3297939" y="2810490"/>
                <a:ext cx="216000" cy="20283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0" name="Triangle isocèle 169">
                <a:extLst>
                  <a:ext uri="{FF2B5EF4-FFF2-40B4-BE49-F238E27FC236}">
                    <a16:creationId xmlns:a16="http://schemas.microsoft.com/office/drawing/2014/main" id="{D291BA3D-AAFC-48B9-91F6-6FA23974E72A}"/>
                  </a:ext>
                </a:extLst>
              </p:cNvPr>
              <p:cNvSpPr/>
              <p:nvPr/>
            </p:nvSpPr>
            <p:spPr>
              <a:xfrm rot="10800000" flipV="1">
                <a:off x="3360195" y="2337536"/>
                <a:ext cx="91488" cy="78869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1" name="Triangle isocèle 170">
                <a:extLst>
                  <a:ext uri="{FF2B5EF4-FFF2-40B4-BE49-F238E27FC236}">
                    <a16:creationId xmlns:a16="http://schemas.microsoft.com/office/drawing/2014/main" id="{EE2C402B-41F7-41FE-ABCD-9CF267FB77D4}"/>
                  </a:ext>
                </a:extLst>
              </p:cNvPr>
              <p:cNvSpPr/>
              <p:nvPr/>
            </p:nvSpPr>
            <p:spPr>
              <a:xfrm rot="10800000">
                <a:off x="3360196" y="3954255"/>
                <a:ext cx="91488" cy="78869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02" name="Groupe 201">
            <a:extLst>
              <a:ext uri="{FF2B5EF4-FFF2-40B4-BE49-F238E27FC236}">
                <a16:creationId xmlns:a16="http://schemas.microsoft.com/office/drawing/2014/main" id="{19C8BC61-1264-4220-9561-C0BBA3B08109}"/>
              </a:ext>
            </a:extLst>
          </p:cNvPr>
          <p:cNvGrpSpPr/>
          <p:nvPr/>
        </p:nvGrpSpPr>
        <p:grpSpPr>
          <a:xfrm>
            <a:off x="717945" y="866437"/>
            <a:ext cx="3820345" cy="424423"/>
            <a:chOff x="302578" y="1018256"/>
            <a:chExt cx="3820345" cy="424423"/>
          </a:xfrm>
        </p:grpSpPr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D71BB96A-DBA6-4F83-87FC-DACCFC4A8F3B}"/>
                </a:ext>
              </a:extLst>
            </p:cNvPr>
            <p:cNvSpPr txBox="1"/>
            <p:nvPr/>
          </p:nvSpPr>
          <p:spPr>
            <a:xfrm>
              <a:off x="302578" y="1091968"/>
              <a:ext cx="7793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olas" panose="020B0609020204030204" pitchFamily="49" charset="0"/>
                </a:rPr>
                <a:t>Période</a:t>
              </a:r>
            </a:p>
          </p:txBody>
        </p:sp>
        <p:pic>
          <p:nvPicPr>
            <p:cNvPr id="200" name="Image 199">
              <a:extLst>
                <a:ext uri="{FF2B5EF4-FFF2-40B4-BE49-F238E27FC236}">
                  <a16:creationId xmlns:a16="http://schemas.microsoft.com/office/drawing/2014/main" id="{013DED5F-2A70-4FA3-AFDC-140C873BC0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9929" y="1018256"/>
              <a:ext cx="1719596" cy="42442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1" name="Image 200">
              <a:extLst>
                <a:ext uri="{FF2B5EF4-FFF2-40B4-BE49-F238E27FC236}">
                  <a16:creationId xmlns:a16="http://schemas.microsoft.com/office/drawing/2014/main" id="{73731E83-1C99-4CD2-B923-9CABF67E8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03327" y="1018256"/>
              <a:ext cx="1719596" cy="42442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03" name="Image 202">
            <a:extLst>
              <a:ext uri="{FF2B5EF4-FFF2-40B4-BE49-F238E27FC236}">
                <a16:creationId xmlns:a16="http://schemas.microsoft.com/office/drawing/2014/main" id="{3BB3B99E-9F83-4F20-9895-6EFDB8DF27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3570" y="1268710"/>
            <a:ext cx="336557" cy="277617"/>
          </a:xfrm>
          <a:prstGeom prst="rect">
            <a:avLst/>
          </a:prstGeom>
        </p:spPr>
      </p:pic>
      <p:sp>
        <p:nvSpPr>
          <p:cNvPr id="204" name="ZoneTexte 203">
            <a:extLst>
              <a:ext uri="{FF2B5EF4-FFF2-40B4-BE49-F238E27FC236}">
                <a16:creationId xmlns:a16="http://schemas.microsoft.com/office/drawing/2014/main" id="{80D0F947-DCBA-4642-845D-AA5525A22E94}"/>
              </a:ext>
            </a:extLst>
          </p:cNvPr>
          <p:cNvSpPr txBox="1"/>
          <p:nvPr/>
        </p:nvSpPr>
        <p:spPr>
          <a:xfrm>
            <a:off x="7141090" y="1377019"/>
            <a:ext cx="1459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Arrêté de rejet</a:t>
            </a:r>
          </a:p>
        </p:txBody>
      </p:sp>
      <p:pic>
        <p:nvPicPr>
          <p:cNvPr id="205" name="Image 204">
            <a:extLst>
              <a:ext uri="{FF2B5EF4-FFF2-40B4-BE49-F238E27FC236}">
                <a16:creationId xmlns:a16="http://schemas.microsoft.com/office/drawing/2014/main" id="{90B2857F-5D8E-48BF-9E4F-A55A2F934B6C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1843249" y="1163210"/>
            <a:ext cx="226060" cy="222403"/>
          </a:xfrm>
          <a:prstGeom prst="rect">
            <a:avLst/>
          </a:prstGeom>
        </p:spPr>
      </p:pic>
      <p:sp>
        <p:nvSpPr>
          <p:cNvPr id="207" name="ZoneTexte 206">
            <a:extLst>
              <a:ext uri="{FF2B5EF4-FFF2-40B4-BE49-F238E27FC236}">
                <a16:creationId xmlns:a16="http://schemas.microsoft.com/office/drawing/2014/main" id="{57B63B69-BB61-46AA-8C76-6C4E1BB58388}"/>
              </a:ext>
            </a:extLst>
          </p:cNvPr>
          <p:cNvSpPr txBox="1"/>
          <p:nvPr/>
        </p:nvSpPr>
        <p:spPr>
          <a:xfrm>
            <a:off x="4720799" y="96918"/>
            <a:ext cx="6560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 Ipsum Industries  - 34, Rue des Inventions -75000 Lorem Ville</a:t>
            </a:r>
          </a:p>
          <a:p>
            <a:pPr algn="r"/>
            <a:r>
              <a:rPr lang="fr-FR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www.loremipsum-industries.com</a:t>
            </a:r>
          </a:p>
        </p:txBody>
      </p:sp>
      <p:sp>
        <p:nvSpPr>
          <p:cNvPr id="208" name="ZoneTexte 207">
            <a:extLst>
              <a:ext uri="{FF2B5EF4-FFF2-40B4-BE49-F238E27FC236}">
                <a16:creationId xmlns:a16="http://schemas.microsoft.com/office/drawing/2014/main" id="{242701C8-5BEB-4213-9A1B-91848577F56E}"/>
              </a:ext>
            </a:extLst>
          </p:cNvPr>
          <p:cNvSpPr txBox="1"/>
          <p:nvPr/>
        </p:nvSpPr>
        <p:spPr>
          <a:xfrm>
            <a:off x="1055514" y="113112"/>
            <a:ext cx="3041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Adhérent : 12589 A087</a:t>
            </a:r>
          </a:p>
        </p:txBody>
      </p: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57033325-A878-48DC-AFBA-D77E8E2CA2FA}"/>
              </a:ext>
            </a:extLst>
          </p:cNvPr>
          <p:cNvCxnSpPr>
            <a:cxnSpLocks/>
          </p:cNvCxnSpPr>
          <p:nvPr/>
        </p:nvCxnSpPr>
        <p:spPr>
          <a:xfrm flipH="1">
            <a:off x="9740348" y="866437"/>
            <a:ext cx="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1" name="Image 210">
            <a:extLst>
              <a:ext uri="{FF2B5EF4-FFF2-40B4-BE49-F238E27FC236}">
                <a16:creationId xmlns:a16="http://schemas.microsoft.com/office/drawing/2014/main" id="{9239A0E0-A7C8-44A2-9193-7BB22CB53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01802"/>
            <a:ext cx="12192000" cy="293036"/>
          </a:xfrm>
          <a:prstGeom prst="rect">
            <a:avLst/>
          </a:prstGeom>
        </p:spPr>
      </p:pic>
      <p:cxnSp>
        <p:nvCxnSpPr>
          <p:cNvPr id="214" name="Connecteur droit 213">
            <a:extLst>
              <a:ext uri="{FF2B5EF4-FFF2-40B4-BE49-F238E27FC236}">
                <a16:creationId xmlns:a16="http://schemas.microsoft.com/office/drawing/2014/main" id="{FEF5064C-3BF8-44AD-BBD5-8EF0C4D528DC}"/>
              </a:ext>
            </a:extLst>
          </p:cNvPr>
          <p:cNvCxnSpPr/>
          <p:nvPr/>
        </p:nvCxnSpPr>
        <p:spPr>
          <a:xfrm>
            <a:off x="9740348" y="940149"/>
            <a:ext cx="0" cy="543658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ZoneTexte 215">
            <a:extLst>
              <a:ext uri="{FF2B5EF4-FFF2-40B4-BE49-F238E27FC236}">
                <a16:creationId xmlns:a16="http://schemas.microsoft.com/office/drawing/2014/main" id="{0C777955-633F-463B-AE96-42BADBB86DD0}"/>
              </a:ext>
            </a:extLst>
          </p:cNvPr>
          <p:cNvSpPr txBox="1"/>
          <p:nvPr/>
        </p:nvSpPr>
        <p:spPr>
          <a:xfrm>
            <a:off x="170770" y="6627217"/>
            <a:ext cx="74295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bg1">
                    <a:lumMod val="95000"/>
                  </a:schemeClr>
                </a:solidFill>
              </a:rPr>
              <a:t>Droits d’Auteur© 2024 Lorem Ipsum Industries. Tous droits réservés.</a:t>
            </a:r>
          </a:p>
        </p:txBody>
      </p:sp>
    </p:spTree>
    <p:extLst>
      <p:ext uri="{BB962C8B-B14F-4D97-AF65-F5344CB8AC3E}">
        <p14:creationId xmlns:p14="http://schemas.microsoft.com/office/powerpoint/2010/main" val="1358140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99DC1F82-572A-4FFD-ACFB-E62DC7930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240D8B-399B-208A-1171-D7207CFE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715" y="266335"/>
            <a:ext cx="6186324" cy="914653"/>
          </a:xfrm>
        </p:spPr>
        <p:txBody>
          <a:bodyPr>
            <a:normAutofit fontScale="90000"/>
          </a:bodyPr>
          <a:lstStyle/>
          <a:p>
            <a:r>
              <a:rPr lang="fr-FR" dirty="0"/>
              <a:t>L’</a:t>
            </a:r>
            <a:r>
              <a:rPr lang="fr-FR" dirty="0" err="1"/>
              <a:t>OiEau</a:t>
            </a:r>
            <a:r>
              <a:rPr lang="fr-FR" dirty="0"/>
              <a:t> vous accompagne</a:t>
            </a: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0222E03-D2AD-4594-B28C-BD93CA9A4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3656" y="1"/>
            <a:ext cx="5195733" cy="5804267"/>
          </a:xfrm>
          <a:custGeom>
            <a:avLst/>
            <a:gdLst>
              <a:gd name="connsiteX0" fmla="*/ 397240 w 5225982"/>
              <a:gd name="connsiteY0" fmla="*/ 0 h 5845277"/>
              <a:gd name="connsiteX1" fmla="*/ 5225982 w 5225982"/>
              <a:gd name="connsiteY1" fmla="*/ 0 h 5845277"/>
              <a:gd name="connsiteX2" fmla="*/ 5225982 w 5225982"/>
              <a:gd name="connsiteY2" fmla="*/ 1960688 h 5845277"/>
              <a:gd name="connsiteX3" fmla="*/ 4944766 w 5225982"/>
              <a:gd name="connsiteY3" fmla="*/ 5845277 h 5845277"/>
              <a:gd name="connsiteX4" fmla="*/ 0 w 5225982"/>
              <a:gd name="connsiteY4" fmla="*/ 5487313 h 584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5982" h="5845277">
                <a:moveTo>
                  <a:pt x="397240" y="0"/>
                </a:moveTo>
                <a:lnTo>
                  <a:pt x="5225982" y="0"/>
                </a:lnTo>
                <a:lnTo>
                  <a:pt x="5225982" y="1960688"/>
                </a:lnTo>
                <a:lnTo>
                  <a:pt x="4944766" y="5845277"/>
                </a:lnTo>
                <a:lnTo>
                  <a:pt x="0" y="54873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D525AFFF-8FE3-4084-AAC3-A8CCB228D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2310" y="0"/>
            <a:ext cx="5071364" cy="5665354"/>
          </a:xfrm>
          <a:custGeom>
            <a:avLst/>
            <a:gdLst>
              <a:gd name="connsiteX0" fmla="*/ 385702 w 5071364"/>
              <a:gd name="connsiteY0" fmla="*/ 0 h 5665354"/>
              <a:gd name="connsiteX1" fmla="*/ 5071364 w 5071364"/>
              <a:gd name="connsiteY1" fmla="*/ 0 h 5665354"/>
              <a:gd name="connsiteX2" fmla="*/ 4661235 w 5071364"/>
              <a:gd name="connsiteY2" fmla="*/ 5665354 h 5665354"/>
              <a:gd name="connsiteX3" fmla="*/ 0 w 5071364"/>
              <a:gd name="connsiteY3" fmla="*/ 5327915 h 566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1364" h="5665354">
                <a:moveTo>
                  <a:pt x="385702" y="0"/>
                </a:moveTo>
                <a:lnTo>
                  <a:pt x="5071364" y="0"/>
                </a:lnTo>
                <a:lnTo>
                  <a:pt x="4661235" y="5665354"/>
                </a:lnTo>
                <a:lnTo>
                  <a:pt x="0" y="5327915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B41388A-9FD3-BA93-BE59-129E7553F2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8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8202" y="-7"/>
            <a:ext cx="5071364" cy="5665354"/>
          </a:xfrm>
          <a:custGeom>
            <a:avLst/>
            <a:gdLst/>
            <a:ahLst/>
            <a:cxnLst/>
            <a:rect l="l" t="t" r="r" b="b"/>
            <a:pathLst>
              <a:path w="5071364" h="5665354">
                <a:moveTo>
                  <a:pt x="385702" y="0"/>
                </a:moveTo>
                <a:lnTo>
                  <a:pt x="5071364" y="0"/>
                </a:lnTo>
                <a:lnTo>
                  <a:pt x="4661235" y="5665354"/>
                </a:lnTo>
                <a:lnTo>
                  <a:pt x="0" y="5327915"/>
                </a:lnTo>
                <a:close/>
              </a:path>
            </a:pathLst>
          </a:cu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4543">
            <a:off x="6271528" y="4197478"/>
            <a:ext cx="3434460" cy="244021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EFC26735-937E-4F83-BBC4-72CBC0C9C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354543">
            <a:off x="6901388" y="3838446"/>
            <a:ext cx="2190724" cy="3175232"/>
          </a:xfrm>
          <a:custGeom>
            <a:avLst/>
            <a:gdLst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20758 w 4133905"/>
              <a:gd name="connsiteY3" fmla="*/ 5227094 h 6008991"/>
              <a:gd name="connsiteX4" fmla="*/ 4120715 w 4133905"/>
              <a:gd name="connsiteY4" fmla="*/ 5253724 h 6008991"/>
              <a:gd name="connsiteX5" fmla="*/ 4118441 w 4133905"/>
              <a:gd name="connsiteY5" fmla="*/ 5979216 h 6008991"/>
              <a:gd name="connsiteX6" fmla="*/ 4088583 w 4133905"/>
              <a:gd name="connsiteY6" fmla="*/ 6008990 h 6008991"/>
              <a:gd name="connsiteX7" fmla="*/ 4048036 w 4133905"/>
              <a:gd name="connsiteY7" fmla="*/ 6008990 h 6008991"/>
              <a:gd name="connsiteX8" fmla="*/ 4048034 w 4133905"/>
              <a:gd name="connsiteY8" fmla="*/ 6008991 h 6008991"/>
              <a:gd name="connsiteX9" fmla="*/ 46751 w 4133905"/>
              <a:gd name="connsiteY9" fmla="*/ 6008991 h 6008991"/>
              <a:gd name="connsiteX10" fmla="*/ 20989 w 4133905"/>
              <a:gd name="connsiteY10" fmla="*/ 5991582 h 6008991"/>
              <a:gd name="connsiteX11" fmla="*/ 20989 w 4133905"/>
              <a:gd name="connsiteY11" fmla="*/ 5200472 h 6008991"/>
              <a:gd name="connsiteX12" fmla="*/ 13740 w 4133905"/>
              <a:gd name="connsiteY12" fmla="*/ 5174650 h 6008991"/>
              <a:gd name="connsiteX13" fmla="*/ 20989 w 4133905"/>
              <a:gd name="connsiteY13" fmla="*/ 5148088 h 6008991"/>
              <a:gd name="connsiteX14" fmla="*/ 20989 w 4133905"/>
              <a:gd name="connsiteY14" fmla="*/ 4794139 h 6008991"/>
              <a:gd name="connsiteX15" fmla="*/ 20989 w 4133905"/>
              <a:gd name="connsiteY15" fmla="*/ 4747157 h 6008991"/>
              <a:gd name="connsiteX16" fmla="*/ 13263 w 4133905"/>
              <a:gd name="connsiteY16" fmla="*/ 4720915 h 6008991"/>
              <a:gd name="connsiteX17" fmla="*/ 4410 w 4133905"/>
              <a:gd name="connsiteY17" fmla="*/ 4694086 h 6008991"/>
              <a:gd name="connsiteX18" fmla="*/ 592 w 4133905"/>
              <a:gd name="connsiteY18" fmla="*/ 4668231 h 6008991"/>
              <a:gd name="connsiteX19" fmla="*/ 0 w 4133905"/>
              <a:gd name="connsiteY19" fmla="*/ 4648327 h 6008991"/>
              <a:gd name="connsiteX20" fmla="*/ 5225 w 4133905"/>
              <a:gd name="connsiteY20" fmla="*/ 4627475 h 6008991"/>
              <a:gd name="connsiteX21" fmla="*/ 3051 w 4133905"/>
              <a:gd name="connsiteY21" fmla="*/ 4613399 h 6008991"/>
              <a:gd name="connsiteX22" fmla="*/ 8650 w 4133905"/>
              <a:gd name="connsiteY22" fmla="*/ 4587183 h 6008991"/>
              <a:gd name="connsiteX23" fmla="*/ 13808 w 4133905"/>
              <a:gd name="connsiteY23" fmla="*/ 4548834 h 6008991"/>
              <a:gd name="connsiteX24" fmla="*/ 19306 w 4133905"/>
              <a:gd name="connsiteY24" fmla="*/ 4522434 h 6008991"/>
              <a:gd name="connsiteX25" fmla="*/ 20989 w 4133905"/>
              <a:gd name="connsiteY25" fmla="*/ 4517345 h 6008991"/>
              <a:gd name="connsiteX26" fmla="*/ 20989 w 4133905"/>
              <a:gd name="connsiteY26" fmla="*/ 4344603 h 6008991"/>
              <a:gd name="connsiteX27" fmla="*/ 19107 w 4133905"/>
              <a:gd name="connsiteY27" fmla="*/ 4331860 h 6008991"/>
              <a:gd name="connsiteX28" fmla="*/ 20989 w 4133905"/>
              <a:gd name="connsiteY28" fmla="*/ 4288870 h 6008991"/>
              <a:gd name="connsiteX29" fmla="*/ 18426 w 4133905"/>
              <a:gd name="connsiteY29" fmla="*/ 4282627 h 6008991"/>
              <a:gd name="connsiteX30" fmla="*/ 20989 w 4133905"/>
              <a:gd name="connsiteY30" fmla="*/ 4240597 h 6008991"/>
              <a:gd name="connsiteX31" fmla="*/ 18813 w 4133905"/>
              <a:gd name="connsiteY31" fmla="*/ 4194547 h 6008991"/>
              <a:gd name="connsiteX32" fmla="*/ 12962 w 4133905"/>
              <a:gd name="connsiteY32" fmla="*/ 4191108 h 6008991"/>
              <a:gd name="connsiteX33" fmla="*/ 12447 w 4133905"/>
              <a:gd name="connsiteY33" fmla="*/ 4181009 h 6008991"/>
              <a:gd name="connsiteX34" fmla="*/ 12560 w 4133905"/>
              <a:gd name="connsiteY34" fmla="*/ 4165109 h 6008991"/>
              <a:gd name="connsiteX35" fmla="*/ 18700 w 4133905"/>
              <a:gd name="connsiteY35" fmla="*/ 4129496 h 6008991"/>
              <a:gd name="connsiteX36" fmla="*/ 18477 w 4133905"/>
              <a:gd name="connsiteY36" fmla="*/ 3924440 h 6008991"/>
              <a:gd name="connsiteX37" fmla="*/ 16141 w 4133905"/>
              <a:gd name="connsiteY37" fmla="*/ 3920672 h 6008991"/>
              <a:gd name="connsiteX38" fmla="*/ 12323 w 4133905"/>
              <a:gd name="connsiteY38" fmla="*/ 3894817 h 6008991"/>
              <a:gd name="connsiteX39" fmla="*/ 11731 w 4133905"/>
              <a:gd name="connsiteY39" fmla="*/ 3874914 h 6008991"/>
              <a:gd name="connsiteX40" fmla="*/ 16957 w 4133905"/>
              <a:gd name="connsiteY40" fmla="*/ 3854061 h 6008991"/>
              <a:gd name="connsiteX41" fmla="*/ 14783 w 4133905"/>
              <a:gd name="connsiteY41" fmla="*/ 3839985 h 6008991"/>
              <a:gd name="connsiteX42" fmla="*/ 18367 w 4133905"/>
              <a:gd name="connsiteY42" fmla="*/ 3823206 h 6008991"/>
              <a:gd name="connsiteX43" fmla="*/ 15069 w 4133905"/>
              <a:gd name="connsiteY43" fmla="*/ 793415 h 6008991"/>
              <a:gd name="connsiteX44" fmla="*/ 22173 w 4133905"/>
              <a:gd name="connsiteY44" fmla="*/ 783048 h 6008991"/>
              <a:gd name="connsiteX45" fmla="*/ 27627 w 4133905"/>
              <a:gd name="connsiteY45" fmla="*/ 779222 h 6008991"/>
              <a:gd name="connsiteX46" fmla="*/ 26800 w 4133905"/>
              <a:gd name="connsiteY46" fmla="*/ 20002 h 6008991"/>
              <a:gd name="connsiteX47" fmla="*/ 44155 w 4133905"/>
              <a:gd name="connsiteY47" fmla="*/ 2441 h 6008991"/>
              <a:gd name="connsiteX48" fmla="*/ 58493 w 4133905"/>
              <a:gd name="connsiteY48" fmla="*/ 174 h 6008991"/>
              <a:gd name="connsiteX49" fmla="*/ 870768 w 4133905"/>
              <a:gd name="connsiteY49" fmla="*/ 11 h 6008991"/>
              <a:gd name="connsiteX50" fmla="*/ 890555 w 4133905"/>
              <a:gd name="connsiteY50" fmla="*/ 10 h 6008991"/>
              <a:gd name="connsiteX51" fmla="*/ 890573 w 4133905"/>
              <a:gd name="connsiteY51" fmla="*/ 1 h 6008991"/>
              <a:gd name="connsiteX52" fmla="*/ 4100315 w 4133905"/>
              <a:gd name="connsiteY52" fmla="*/ 0 h 6008991"/>
              <a:gd name="connsiteX53" fmla="*/ 4130173 w 4133905"/>
              <a:gd name="connsiteY53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20758 w 4133905"/>
              <a:gd name="connsiteY3" fmla="*/ 5227094 h 6008991"/>
              <a:gd name="connsiteX4" fmla="*/ 4118441 w 4133905"/>
              <a:gd name="connsiteY4" fmla="*/ 5979216 h 6008991"/>
              <a:gd name="connsiteX5" fmla="*/ 4088583 w 4133905"/>
              <a:gd name="connsiteY5" fmla="*/ 6008990 h 6008991"/>
              <a:gd name="connsiteX6" fmla="*/ 4048036 w 4133905"/>
              <a:gd name="connsiteY6" fmla="*/ 6008990 h 6008991"/>
              <a:gd name="connsiteX7" fmla="*/ 4048034 w 4133905"/>
              <a:gd name="connsiteY7" fmla="*/ 6008991 h 6008991"/>
              <a:gd name="connsiteX8" fmla="*/ 46751 w 4133905"/>
              <a:gd name="connsiteY8" fmla="*/ 6008991 h 6008991"/>
              <a:gd name="connsiteX9" fmla="*/ 20989 w 4133905"/>
              <a:gd name="connsiteY9" fmla="*/ 5991582 h 6008991"/>
              <a:gd name="connsiteX10" fmla="*/ 20989 w 4133905"/>
              <a:gd name="connsiteY10" fmla="*/ 5200472 h 6008991"/>
              <a:gd name="connsiteX11" fmla="*/ 13740 w 4133905"/>
              <a:gd name="connsiteY11" fmla="*/ 5174650 h 6008991"/>
              <a:gd name="connsiteX12" fmla="*/ 20989 w 4133905"/>
              <a:gd name="connsiteY12" fmla="*/ 5148088 h 6008991"/>
              <a:gd name="connsiteX13" fmla="*/ 20989 w 4133905"/>
              <a:gd name="connsiteY13" fmla="*/ 4794139 h 6008991"/>
              <a:gd name="connsiteX14" fmla="*/ 20989 w 4133905"/>
              <a:gd name="connsiteY14" fmla="*/ 4747157 h 6008991"/>
              <a:gd name="connsiteX15" fmla="*/ 13263 w 4133905"/>
              <a:gd name="connsiteY15" fmla="*/ 4720915 h 6008991"/>
              <a:gd name="connsiteX16" fmla="*/ 4410 w 4133905"/>
              <a:gd name="connsiteY16" fmla="*/ 4694086 h 6008991"/>
              <a:gd name="connsiteX17" fmla="*/ 592 w 4133905"/>
              <a:gd name="connsiteY17" fmla="*/ 4668231 h 6008991"/>
              <a:gd name="connsiteX18" fmla="*/ 0 w 4133905"/>
              <a:gd name="connsiteY18" fmla="*/ 4648327 h 6008991"/>
              <a:gd name="connsiteX19" fmla="*/ 5225 w 4133905"/>
              <a:gd name="connsiteY19" fmla="*/ 4627475 h 6008991"/>
              <a:gd name="connsiteX20" fmla="*/ 3051 w 4133905"/>
              <a:gd name="connsiteY20" fmla="*/ 4613399 h 6008991"/>
              <a:gd name="connsiteX21" fmla="*/ 8650 w 4133905"/>
              <a:gd name="connsiteY21" fmla="*/ 4587183 h 6008991"/>
              <a:gd name="connsiteX22" fmla="*/ 13808 w 4133905"/>
              <a:gd name="connsiteY22" fmla="*/ 4548834 h 6008991"/>
              <a:gd name="connsiteX23" fmla="*/ 19306 w 4133905"/>
              <a:gd name="connsiteY23" fmla="*/ 4522434 h 6008991"/>
              <a:gd name="connsiteX24" fmla="*/ 20989 w 4133905"/>
              <a:gd name="connsiteY24" fmla="*/ 4517345 h 6008991"/>
              <a:gd name="connsiteX25" fmla="*/ 20989 w 4133905"/>
              <a:gd name="connsiteY25" fmla="*/ 4344603 h 6008991"/>
              <a:gd name="connsiteX26" fmla="*/ 19107 w 4133905"/>
              <a:gd name="connsiteY26" fmla="*/ 4331860 h 6008991"/>
              <a:gd name="connsiteX27" fmla="*/ 20989 w 4133905"/>
              <a:gd name="connsiteY27" fmla="*/ 4288870 h 6008991"/>
              <a:gd name="connsiteX28" fmla="*/ 18426 w 4133905"/>
              <a:gd name="connsiteY28" fmla="*/ 4282627 h 6008991"/>
              <a:gd name="connsiteX29" fmla="*/ 20989 w 4133905"/>
              <a:gd name="connsiteY29" fmla="*/ 4240597 h 6008991"/>
              <a:gd name="connsiteX30" fmla="*/ 18813 w 4133905"/>
              <a:gd name="connsiteY30" fmla="*/ 4194547 h 6008991"/>
              <a:gd name="connsiteX31" fmla="*/ 12962 w 4133905"/>
              <a:gd name="connsiteY31" fmla="*/ 4191108 h 6008991"/>
              <a:gd name="connsiteX32" fmla="*/ 12447 w 4133905"/>
              <a:gd name="connsiteY32" fmla="*/ 4181009 h 6008991"/>
              <a:gd name="connsiteX33" fmla="*/ 12560 w 4133905"/>
              <a:gd name="connsiteY33" fmla="*/ 4165109 h 6008991"/>
              <a:gd name="connsiteX34" fmla="*/ 18700 w 4133905"/>
              <a:gd name="connsiteY34" fmla="*/ 4129496 h 6008991"/>
              <a:gd name="connsiteX35" fmla="*/ 18477 w 4133905"/>
              <a:gd name="connsiteY35" fmla="*/ 3924440 h 6008991"/>
              <a:gd name="connsiteX36" fmla="*/ 16141 w 4133905"/>
              <a:gd name="connsiteY36" fmla="*/ 3920672 h 6008991"/>
              <a:gd name="connsiteX37" fmla="*/ 12323 w 4133905"/>
              <a:gd name="connsiteY37" fmla="*/ 3894817 h 6008991"/>
              <a:gd name="connsiteX38" fmla="*/ 11731 w 4133905"/>
              <a:gd name="connsiteY38" fmla="*/ 3874914 h 6008991"/>
              <a:gd name="connsiteX39" fmla="*/ 16957 w 4133905"/>
              <a:gd name="connsiteY39" fmla="*/ 3854061 h 6008991"/>
              <a:gd name="connsiteX40" fmla="*/ 14783 w 4133905"/>
              <a:gd name="connsiteY40" fmla="*/ 3839985 h 6008991"/>
              <a:gd name="connsiteX41" fmla="*/ 18367 w 4133905"/>
              <a:gd name="connsiteY41" fmla="*/ 3823206 h 6008991"/>
              <a:gd name="connsiteX42" fmla="*/ 15069 w 4133905"/>
              <a:gd name="connsiteY42" fmla="*/ 793415 h 6008991"/>
              <a:gd name="connsiteX43" fmla="*/ 22173 w 4133905"/>
              <a:gd name="connsiteY43" fmla="*/ 783048 h 6008991"/>
              <a:gd name="connsiteX44" fmla="*/ 27627 w 4133905"/>
              <a:gd name="connsiteY44" fmla="*/ 779222 h 6008991"/>
              <a:gd name="connsiteX45" fmla="*/ 26800 w 4133905"/>
              <a:gd name="connsiteY45" fmla="*/ 20002 h 6008991"/>
              <a:gd name="connsiteX46" fmla="*/ 44155 w 4133905"/>
              <a:gd name="connsiteY46" fmla="*/ 2441 h 6008991"/>
              <a:gd name="connsiteX47" fmla="*/ 58493 w 4133905"/>
              <a:gd name="connsiteY47" fmla="*/ 174 h 6008991"/>
              <a:gd name="connsiteX48" fmla="*/ 870768 w 4133905"/>
              <a:gd name="connsiteY48" fmla="*/ 11 h 6008991"/>
              <a:gd name="connsiteX49" fmla="*/ 890555 w 4133905"/>
              <a:gd name="connsiteY49" fmla="*/ 10 h 6008991"/>
              <a:gd name="connsiteX50" fmla="*/ 890573 w 4133905"/>
              <a:gd name="connsiteY50" fmla="*/ 1 h 6008991"/>
              <a:gd name="connsiteX51" fmla="*/ 4100315 w 4133905"/>
              <a:gd name="connsiteY51" fmla="*/ 0 h 6008991"/>
              <a:gd name="connsiteX52" fmla="*/ 4130173 w 4133905"/>
              <a:gd name="connsiteY52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18441 w 4133905"/>
              <a:gd name="connsiteY3" fmla="*/ 5979216 h 6008991"/>
              <a:gd name="connsiteX4" fmla="*/ 4088583 w 4133905"/>
              <a:gd name="connsiteY4" fmla="*/ 6008990 h 6008991"/>
              <a:gd name="connsiteX5" fmla="*/ 4048036 w 4133905"/>
              <a:gd name="connsiteY5" fmla="*/ 6008990 h 6008991"/>
              <a:gd name="connsiteX6" fmla="*/ 4048034 w 4133905"/>
              <a:gd name="connsiteY6" fmla="*/ 6008991 h 6008991"/>
              <a:gd name="connsiteX7" fmla="*/ 46751 w 4133905"/>
              <a:gd name="connsiteY7" fmla="*/ 6008991 h 6008991"/>
              <a:gd name="connsiteX8" fmla="*/ 20989 w 4133905"/>
              <a:gd name="connsiteY8" fmla="*/ 5991582 h 6008991"/>
              <a:gd name="connsiteX9" fmla="*/ 20989 w 4133905"/>
              <a:gd name="connsiteY9" fmla="*/ 5200472 h 6008991"/>
              <a:gd name="connsiteX10" fmla="*/ 13740 w 4133905"/>
              <a:gd name="connsiteY10" fmla="*/ 5174650 h 6008991"/>
              <a:gd name="connsiteX11" fmla="*/ 20989 w 4133905"/>
              <a:gd name="connsiteY11" fmla="*/ 5148088 h 6008991"/>
              <a:gd name="connsiteX12" fmla="*/ 20989 w 4133905"/>
              <a:gd name="connsiteY12" fmla="*/ 4794139 h 6008991"/>
              <a:gd name="connsiteX13" fmla="*/ 20989 w 4133905"/>
              <a:gd name="connsiteY13" fmla="*/ 4747157 h 6008991"/>
              <a:gd name="connsiteX14" fmla="*/ 13263 w 4133905"/>
              <a:gd name="connsiteY14" fmla="*/ 4720915 h 6008991"/>
              <a:gd name="connsiteX15" fmla="*/ 4410 w 4133905"/>
              <a:gd name="connsiteY15" fmla="*/ 4694086 h 6008991"/>
              <a:gd name="connsiteX16" fmla="*/ 592 w 4133905"/>
              <a:gd name="connsiteY16" fmla="*/ 4668231 h 6008991"/>
              <a:gd name="connsiteX17" fmla="*/ 0 w 4133905"/>
              <a:gd name="connsiteY17" fmla="*/ 4648327 h 6008991"/>
              <a:gd name="connsiteX18" fmla="*/ 5225 w 4133905"/>
              <a:gd name="connsiteY18" fmla="*/ 4627475 h 6008991"/>
              <a:gd name="connsiteX19" fmla="*/ 3051 w 4133905"/>
              <a:gd name="connsiteY19" fmla="*/ 4613399 h 6008991"/>
              <a:gd name="connsiteX20" fmla="*/ 8650 w 4133905"/>
              <a:gd name="connsiteY20" fmla="*/ 4587183 h 6008991"/>
              <a:gd name="connsiteX21" fmla="*/ 13808 w 4133905"/>
              <a:gd name="connsiteY21" fmla="*/ 4548834 h 6008991"/>
              <a:gd name="connsiteX22" fmla="*/ 19306 w 4133905"/>
              <a:gd name="connsiteY22" fmla="*/ 4522434 h 6008991"/>
              <a:gd name="connsiteX23" fmla="*/ 20989 w 4133905"/>
              <a:gd name="connsiteY23" fmla="*/ 4517345 h 6008991"/>
              <a:gd name="connsiteX24" fmla="*/ 20989 w 4133905"/>
              <a:gd name="connsiteY24" fmla="*/ 4344603 h 6008991"/>
              <a:gd name="connsiteX25" fmla="*/ 19107 w 4133905"/>
              <a:gd name="connsiteY25" fmla="*/ 4331860 h 6008991"/>
              <a:gd name="connsiteX26" fmla="*/ 20989 w 4133905"/>
              <a:gd name="connsiteY26" fmla="*/ 4288870 h 6008991"/>
              <a:gd name="connsiteX27" fmla="*/ 18426 w 4133905"/>
              <a:gd name="connsiteY27" fmla="*/ 4282627 h 6008991"/>
              <a:gd name="connsiteX28" fmla="*/ 20989 w 4133905"/>
              <a:gd name="connsiteY28" fmla="*/ 4240597 h 6008991"/>
              <a:gd name="connsiteX29" fmla="*/ 18813 w 4133905"/>
              <a:gd name="connsiteY29" fmla="*/ 4194547 h 6008991"/>
              <a:gd name="connsiteX30" fmla="*/ 12962 w 4133905"/>
              <a:gd name="connsiteY30" fmla="*/ 4191108 h 6008991"/>
              <a:gd name="connsiteX31" fmla="*/ 12447 w 4133905"/>
              <a:gd name="connsiteY31" fmla="*/ 4181009 h 6008991"/>
              <a:gd name="connsiteX32" fmla="*/ 12560 w 4133905"/>
              <a:gd name="connsiteY32" fmla="*/ 4165109 h 6008991"/>
              <a:gd name="connsiteX33" fmla="*/ 18700 w 4133905"/>
              <a:gd name="connsiteY33" fmla="*/ 4129496 h 6008991"/>
              <a:gd name="connsiteX34" fmla="*/ 18477 w 4133905"/>
              <a:gd name="connsiteY34" fmla="*/ 3924440 h 6008991"/>
              <a:gd name="connsiteX35" fmla="*/ 16141 w 4133905"/>
              <a:gd name="connsiteY35" fmla="*/ 3920672 h 6008991"/>
              <a:gd name="connsiteX36" fmla="*/ 12323 w 4133905"/>
              <a:gd name="connsiteY36" fmla="*/ 3894817 h 6008991"/>
              <a:gd name="connsiteX37" fmla="*/ 11731 w 4133905"/>
              <a:gd name="connsiteY37" fmla="*/ 3874914 h 6008991"/>
              <a:gd name="connsiteX38" fmla="*/ 16957 w 4133905"/>
              <a:gd name="connsiteY38" fmla="*/ 3854061 h 6008991"/>
              <a:gd name="connsiteX39" fmla="*/ 14783 w 4133905"/>
              <a:gd name="connsiteY39" fmla="*/ 3839985 h 6008991"/>
              <a:gd name="connsiteX40" fmla="*/ 18367 w 4133905"/>
              <a:gd name="connsiteY40" fmla="*/ 3823206 h 6008991"/>
              <a:gd name="connsiteX41" fmla="*/ 15069 w 4133905"/>
              <a:gd name="connsiteY41" fmla="*/ 793415 h 6008991"/>
              <a:gd name="connsiteX42" fmla="*/ 22173 w 4133905"/>
              <a:gd name="connsiteY42" fmla="*/ 783048 h 6008991"/>
              <a:gd name="connsiteX43" fmla="*/ 27627 w 4133905"/>
              <a:gd name="connsiteY43" fmla="*/ 779222 h 6008991"/>
              <a:gd name="connsiteX44" fmla="*/ 26800 w 4133905"/>
              <a:gd name="connsiteY44" fmla="*/ 20002 h 6008991"/>
              <a:gd name="connsiteX45" fmla="*/ 44155 w 4133905"/>
              <a:gd name="connsiteY45" fmla="*/ 2441 h 6008991"/>
              <a:gd name="connsiteX46" fmla="*/ 58493 w 4133905"/>
              <a:gd name="connsiteY46" fmla="*/ 174 h 6008991"/>
              <a:gd name="connsiteX47" fmla="*/ 870768 w 4133905"/>
              <a:gd name="connsiteY47" fmla="*/ 11 h 6008991"/>
              <a:gd name="connsiteX48" fmla="*/ 890555 w 4133905"/>
              <a:gd name="connsiteY48" fmla="*/ 10 h 6008991"/>
              <a:gd name="connsiteX49" fmla="*/ 890573 w 4133905"/>
              <a:gd name="connsiteY49" fmla="*/ 1 h 6008991"/>
              <a:gd name="connsiteX50" fmla="*/ 4100315 w 4133905"/>
              <a:gd name="connsiteY50" fmla="*/ 0 h 6008991"/>
              <a:gd name="connsiteX51" fmla="*/ 4130173 w 4133905"/>
              <a:gd name="connsiteY51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18441 w 4133905"/>
              <a:gd name="connsiteY2" fmla="*/ 5979216 h 6008991"/>
              <a:gd name="connsiteX3" fmla="*/ 4088583 w 4133905"/>
              <a:gd name="connsiteY3" fmla="*/ 6008990 h 6008991"/>
              <a:gd name="connsiteX4" fmla="*/ 4048036 w 4133905"/>
              <a:gd name="connsiteY4" fmla="*/ 6008990 h 6008991"/>
              <a:gd name="connsiteX5" fmla="*/ 4048034 w 4133905"/>
              <a:gd name="connsiteY5" fmla="*/ 6008991 h 6008991"/>
              <a:gd name="connsiteX6" fmla="*/ 46751 w 4133905"/>
              <a:gd name="connsiteY6" fmla="*/ 6008991 h 6008991"/>
              <a:gd name="connsiteX7" fmla="*/ 20989 w 4133905"/>
              <a:gd name="connsiteY7" fmla="*/ 5991582 h 6008991"/>
              <a:gd name="connsiteX8" fmla="*/ 20989 w 4133905"/>
              <a:gd name="connsiteY8" fmla="*/ 5200472 h 6008991"/>
              <a:gd name="connsiteX9" fmla="*/ 13740 w 4133905"/>
              <a:gd name="connsiteY9" fmla="*/ 5174650 h 6008991"/>
              <a:gd name="connsiteX10" fmla="*/ 20989 w 4133905"/>
              <a:gd name="connsiteY10" fmla="*/ 5148088 h 6008991"/>
              <a:gd name="connsiteX11" fmla="*/ 20989 w 4133905"/>
              <a:gd name="connsiteY11" fmla="*/ 4794139 h 6008991"/>
              <a:gd name="connsiteX12" fmla="*/ 20989 w 4133905"/>
              <a:gd name="connsiteY12" fmla="*/ 4747157 h 6008991"/>
              <a:gd name="connsiteX13" fmla="*/ 13263 w 4133905"/>
              <a:gd name="connsiteY13" fmla="*/ 4720915 h 6008991"/>
              <a:gd name="connsiteX14" fmla="*/ 4410 w 4133905"/>
              <a:gd name="connsiteY14" fmla="*/ 4694086 h 6008991"/>
              <a:gd name="connsiteX15" fmla="*/ 592 w 4133905"/>
              <a:gd name="connsiteY15" fmla="*/ 4668231 h 6008991"/>
              <a:gd name="connsiteX16" fmla="*/ 0 w 4133905"/>
              <a:gd name="connsiteY16" fmla="*/ 4648327 h 6008991"/>
              <a:gd name="connsiteX17" fmla="*/ 5225 w 4133905"/>
              <a:gd name="connsiteY17" fmla="*/ 4627475 h 6008991"/>
              <a:gd name="connsiteX18" fmla="*/ 3051 w 4133905"/>
              <a:gd name="connsiteY18" fmla="*/ 4613399 h 6008991"/>
              <a:gd name="connsiteX19" fmla="*/ 8650 w 4133905"/>
              <a:gd name="connsiteY19" fmla="*/ 4587183 h 6008991"/>
              <a:gd name="connsiteX20" fmla="*/ 13808 w 4133905"/>
              <a:gd name="connsiteY20" fmla="*/ 4548834 h 6008991"/>
              <a:gd name="connsiteX21" fmla="*/ 19306 w 4133905"/>
              <a:gd name="connsiteY21" fmla="*/ 4522434 h 6008991"/>
              <a:gd name="connsiteX22" fmla="*/ 20989 w 4133905"/>
              <a:gd name="connsiteY22" fmla="*/ 4517345 h 6008991"/>
              <a:gd name="connsiteX23" fmla="*/ 20989 w 4133905"/>
              <a:gd name="connsiteY23" fmla="*/ 4344603 h 6008991"/>
              <a:gd name="connsiteX24" fmla="*/ 19107 w 4133905"/>
              <a:gd name="connsiteY24" fmla="*/ 4331860 h 6008991"/>
              <a:gd name="connsiteX25" fmla="*/ 20989 w 4133905"/>
              <a:gd name="connsiteY25" fmla="*/ 4288870 h 6008991"/>
              <a:gd name="connsiteX26" fmla="*/ 18426 w 4133905"/>
              <a:gd name="connsiteY26" fmla="*/ 4282627 h 6008991"/>
              <a:gd name="connsiteX27" fmla="*/ 20989 w 4133905"/>
              <a:gd name="connsiteY27" fmla="*/ 4240597 h 6008991"/>
              <a:gd name="connsiteX28" fmla="*/ 18813 w 4133905"/>
              <a:gd name="connsiteY28" fmla="*/ 4194547 h 6008991"/>
              <a:gd name="connsiteX29" fmla="*/ 12962 w 4133905"/>
              <a:gd name="connsiteY29" fmla="*/ 4191108 h 6008991"/>
              <a:gd name="connsiteX30" fmla="*/ 12447 w 4133905"/>
              <a:gd name="connsiteY30" fmla="*/ 4181009 h 6008991"/>
              <a:gd name="connsiteX31" fmla="*/ 12560 w 4133905"/>
              <a:gd name="connsiteY31" fmla="*/ 4165109 h 6008991"/>
              <a:gd name="connsiteX32" fmla="*/ 18700 w 4133905"/>
              <a:gd name="connsiteY32" fmla="*/ 4129496 h 6008991"/>
              <a:gd name="connsiteX33" fmla="*/ 18477 w 4133905"/>
              <a:gd name="connsiteY33" fmla="*/ 3924440 h 6008991"/>
              <a:gd name="connsiteX34" fmla="*/ 16141 w 4133905"/>
              <a:gd name="connsiteY34" fmla="*/ 3920672 h 6008991"/>
              <a:gd name="connsiteX35" fmla="*/ 12323 w 4133905"/>
              <a:gd name="connsiteY35" fmla="*/ 3894817 h 6008991"/>
              <a:gd name="connsiteX36" fmla="*/ 11731 w 4133905"/>
              <a:gd name="connsiteY36" fmla="*/ 3874914 h 6008991"/>
              <a:gd name="connsiteX37" fmla="*/ 16957 w 4133905"/>
              <a:gd name="connsiteY37" fmla="*/ 3854061 h 6008991"/>
              <a:gd name="connsiteX38" fmla="*/ 14783 w 4133905"/>
              <a:gd name="connsiteY38" fmla="*/ 3839985 h 6008991"/>
              <a:gd name="connsiteX39" fmla="*/ 18367 w 4133905"/>
              <a:gd name="connsiteY39" fmla="*/ 3823206 h 6008991"/>
              <a:gd name="connsiteX40" fmla="*/ 15069 w 4133905"/>
              <a:gd name="connsiteY40" fmla="*/ 793415 h 6008991"/>
              <a:gd name="connsiteX41" fmla="*/ 22173 w 4133905"/>
              <a:gd name="connsiteY41" fmla="*/ 783048 h 6008991"/>
              <a:gd name="connsiteX42" fmla="*/ 27627 w 4133905"/>
              <a:gd name="connsiteY42" fmla="*/ 779222 h 6008991"/>
              <a:gd name="connsiteX43" fmla="*/ 26800 w 4133905"/>
              <a:gd name="connsiteY43" fmla="*/ 20002 h 6008991"/>
              <a:gd name="connsiteX44" fmla="*/ 44155 w 4133905"/>
              <a:gd name="connsiteY44" fmla="*/ 2441 h 6008991"/>
              <a:gd name="connsiteX45" fmla="*/ 58493 w 4133905"/>
              <a:gd name="connsiteY45" fmla="*/ 174 h 6008991"/>
              <a:gd name="connsiteX46" fmla="*/ 870768 w 4133905"/>
              <a:gd name="connsiteY46" fmla="*/ 11 h 6008991"/>
              <a:gd name="connsiteX47" fmla="*/ 890555 w 4133905"/>
              <a:gd name="connsiteY47" fmla="*/ 10 h 6008991"/>
              <a:gd name="connsiteX48" fmla="*/ 890573 w 4133905"/>
              <a:gd name="connsiteY48" fmla="*/ 1 h 6008991"/>
              <a:gd name="connsiteX49" fmla="*/ 4100315 w 4133905"/>
              <a:gd name="connsiteY49" fmla="*/ 0 h 6008991"/>
              <a:gd name="connsiteX50" fmla="*/ 4130173 w 4133905"/>
              <a:gd name="connsiteY50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7627 w 4130840"/>
              <a:gd name="connsiteY41" fmla="*/ 779222 h 6008991"/>
              <a:gd name="connsiteX42" fmla="*/ 26800 w 4130840"/>
              <a:gd name="connsiteY42" fmla="*/ 20002 h 6008991"/>
              <a:gd name="connsiteX43" fmla="*/ 44155 w 4130840"/>
              <a:gd name="connsiteY43" fmla="*/ 2441 h 6008991"/>
              <a:gd name="connsiteX44" fmla="*/ 58493 w 4130840"/>
              <a:gd name="connsiteY44" fmla="*/ 174 h 6008991"/>
              <a:gd name="connsiteX45" fmla="*/ 870768 w 4130840"/>
              <a:gd name="connsiteY45" fmla="*/ 11 h 6008991"/>
              <a:gd name="connsiteX46" fmla="*/ 890555 w 4130840"/>
              <a:gd name="connsiteY46" fmla="*/ 10 h 6008991"/>
              <a:gd name="connsiteX47" fmla="*/ 890573 w 4130840"/>
              <a:gd name="connsiteY47" fmla="*/ 1 h 6008991"/>
              <a:gd name="connsiteX48" fmla="*/ 4100315 w 4130840"/>
              <a:gd name="connsiteY48" fmla="*/ 0 h 6008991"/>
              <a:gd name="connsiteX49" fmla="*/ 4130173 w 4130840"/>
              <a:gd name="connsiteY49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890555 w 4130840"/>
              <a:gd name="connsiteY45" fmla="*/ 10 h 6008991"/>
              <a:gd name="connsiteX46" fmla="*/ 890573 w 4130840"/>
              <a:gd name="connsiteY46" fmla="*/ 1 h 6008991"/>
              <a:gd name="connsiteX47" fmla="*/ 4100315 w 4130840"/>
              <a:gd name="connsiteY47" fmla="*/ 0 h 6008991"/>
              <a:gd name="connsiteX48" fmla="*/ 4130173 w 4130840"/>
              <a:gd name="connsiteY48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890555 w 4130840"/>
              <a:gd name="connsiteY45" fmla="*/ 10 h 6008991"/>
              <a:gd name="connsiteX46" fmla="*/ 4100315 w 4130840"/>
              <a:gd name="connsiteY46" fmla="*/ 0 h 6008991"/>
              <a:gd name="connsiteX47" fmla="*/ 4130173 w 4130840"/>
              <a:gd name="connsiteY47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4100315 w 4130840"/>
              <a:gd name="connsiteY45" fmla="*/ 0 h 6008991"/>
              <a:gd name="connsiteX46" fmla="*/ 4130173 w 4130840"/>
              <a:gd name="connsiteY46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4100315 w 4130840"/>
              <a:gd name="connsiteY44" fmla="*/ 0 h 6008991"/>
              <a:gd name="connsiteX45" fmla="*/ 4130173 w 4130840"/>
              <a:gd name="connsiteY45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6800 w 4130840"/>
              <a:gd name="connsiteY40" fmla="*/ 20002 h 6008991"/>
              <a:gd name="connsiteX41" fmla="*/ 44155 w 4130840"/>
              <a:gd name="connsiteY41" fmla="*/ 2441 h 6008991"/>
              <a:gd name="connsiteX42" fmla="*/ 58493 w 4130840"/>
              <a:gd name="connsiteY42" fmla="*/ 174 h 6008991"/>
              <a:gd name="connsiteX43" fmla="*/ 4100315 w 4130840"/>
              <a:gd name="connsiteY43" fmla="*/ 0 h 6008991"/>
              <a:gd name="connsiteX44" fmla="*/ 4130173 w 4130840"/>
              <a:gd name="connsiteY44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26800 w 4130840"/>
              <a:gd name="connsiteY39" fmla="*/ 20002 h 6008991"/>
              <a:gd name="connsiteX40" fmla="*/ 44155 w 4130840"/>
              <a:gd name="connsiteY40" fmla="*/ 2441 h 6008991"/>
              <a:gd name="connsiteX41" fmla="*/ 58493 w 4130840"/>
              <a:gd name="connsiteY41" fmla="*/ 174 h 6008991"/>
              <a:gd name="connsiteX42" fmla="*/ 4100315 w 4130840"/>
              <a:gd name="connsiteY42" fmla="*/ 0 h 6008991"/>
              <a:gd name="connsiteX43" fmla="*/ 4130173 w 4130840"/>
              <a:gd name="connsiteY43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20989 w 4130840"/>
              <a:gd name="connsiteY8" fmla="*/ 5148088 h 6008991"/>
              <a:gd name="connsiteX9" fmla="*/ 20989 w 4130840"/>
              <a:gd name="connsiteY9" fmla="*/ 4794139 h 6008991"/>
              <a:gd name="connsiteX10" fmla="*/ 20989 w 4130840"/>
              <a:gd name="connsiteY10" fmla="*/ 4747157 h 6008991"/>
              <a:gd name="connsiteX11" fmla="*/ 13263 w 4130840"/>
              <a:gd name="connsiteY11" fmla="*/ 4720915 h 6008991"/>
              <a:gd name="connsiteX12" fmla="*/ 4410 w 4130840"/>
              <a:gd name="connsiteY12" fmla="*/ 4694086 h 6008991"/>
              <a:gd name="connsiteX13" fmla="*/ 592 w 4130840"/>
              <a:gd name="connsiteY13" fmla="*/ 4668231 h 6008991"/>
              <a:gd name="connsiteX14" fmla="*/ 0 w 4130840"/>
              <a:gd name="connsiteY14" fmla="*/ 4648327 h 6008991"/>
              <a:gd name="connsiteX15" fmla="*/ 5225 w 4130840"/>
              <a:gd name="connsiteY15" fmla="*/ 4627475 h 6008991"/>
              <a:gd name="connsiteX16" fmla="*/ 3051 w 4130840"/>
              <a:gd name="connsiteY16" fmla="*/ 4613399 h 6008991"/>
              <a:gd name="connsiteX17" fmla="*/ 8650 w 4130840"/>
              <a:gd name="connsiteY17" fmla="*/ 4587183 h 6008991"/>
              <a:gd name="connsiteX18" fmla="*/ 13808 w 4130840"/>
              <a:gd name="connsiteY18" fmla="*/ 4548834 h 6008991"/>
              <a:gd name="connsiteX19" fmla="*/ 19306 w 4130840"/>
              <a:gd name="connsiteY19" fmla="*/ 4522434 h 6008991"/>
              <a:gd name="connsiteX20" fmla="*/ 20989 w 4130840"/>
              <a:gd name="connsiteY20" fmla="*/ 4517345 h 6008991"/>
              <a:gd name="connsiteX21" fmla="*/ 20989 w 4130840"/>
              <a:gd name="connsiteY21" fmla="*/ 4344603 h 6008991"/>
              <a:gd name="connsiteX22" fmla="*/ 19107 w 4130840"/>
              <a:gd name="connsiteY22" fmla="*/ 4331860 h 6008991"/>
              <a:gd name="connsiteX23" fmla="*/ 20989 w 4130840"/>
              <a:gd name="connsiteY23" fmla="*/ 4288870 h 6008991"/>
              <a:gd name="connsiteX24" fmla="*/ 18426 w 4130840"/>
              <a:gd name="connsiteY24" fmla="*/ 4282627 h 6008991"/>
              <a:gd name="connsiteX25" fmla="*/ 20989 w 4130840"/>
              <a:gd name="connsiteY25" fmla="*/ 4240597 h 6008991"/>
              <a:gd name="connsiteX26" fmla="*/ 18813 w 4130840"/>
              <a:gd name="connsiteY26" fmla="*/ 4194547 h 6008991"/>
              <a:gd name="connsiteX27" fmla="*/ 12962 w 4130840"/>
              <a:gd name="connsiteY27" fmla="*/ 4191108 h 6008991"/>
              <a:gd name="connsiteX28" fmla="*/ 12447 w 4130840"/>
              <a:gd name="connsiteY28" fmla="*/ 4181009 h 6008991"/>
              <a:gd name="connsiteX29" fmla="*/ 12560 w 4130840"/>
              <a:gd name="connsiteY29" fmla="*/ 4165109 h 6008991"/>
              <a:gd name="connsiteX30" fmla="*/ 18700 w 4130840"/>
              <a:gd name="connsiteY30" fmla="*/ 4129496 h 6008991"/>
              <a:gd name="connsiteX31" fmla="*/ 18477 w 4130840"/>
              <a:gd name="connsiteY31" fmla="*/ 3924440 h 6008991"/>
              <a:gd name="connsiteX32" fmla="*/ 16141 w 4130840"/>
              <a:gd name="connsiteY32" fmla="*/ 3920672 h 6008991"/>
              <a:gd name="connsiteX33" fmla="*/ 12323 w 4130840"/>
              <a:gd name="connsiteY33" fmla="*/ 3894817 h 6008991"/>
              <a:gd name="connsiteX34" fmla="*/ 11731 w 4130840"/>
              <a:gd name="connsiteY34" fmla="*/ 3874914 h 6008991"/>
              <a:gd name="connsiteX35" fmla="*/ 16957 w 4130840"/>
              <a:gd name="connsiteY35" fmla="*/ 3854061 h 6008991"/>
              <a:gd name="connsiteX36" fmla="*/ 14783 w 4130840"/>
              <a:gd name="connsiteY36" fmla="*/ 3839985 h 6008991"/>
              <a:gd name="connsiteX37" fmla="*/ 18367 w 4130840"/>
              <a:gd name="connsiteY37" fmla="*/ 3823206 h 6008991"/>
              <a:gd name="connsiteX38" fmla="*/ 26800 w 4130840"/>
              <a:gd name="connsiteY38" fmla="*/ 20002 h 6008991"/>
              <a:gd name="connsiteX39" fmla="*/ 44155 w 4130840"/>
              <a:gd name="connsiteY39" fmla="*/ 2441 h 6008991"/>
              <a:gd name="connsiteX40" fmla="*/ 58493 w 4130840"/>
              <a:gd name="connsiteY40" fmla="*/ 174 h 6008991"/>
              <a:gd name="connsiteX41" fmla="*/ 4100315 w 4130840"/>
              <a:gd name="connsiteY41" fmla="*/ 0 h 6008991"/>
              <a:gd name="connsiteX42" fmla="*/ 4130173 w 4130840"/>
              <a:gd name="connsiteY42" fmla="*/ 29860 h 600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130840" h="6008991">
                <a:moveTo>
                  <a:pt x="4130173" y="29860"/>
                </a:moveTo>
                <a:cubicBezTo>
                  <a:pt x="4133194" y="1026396"/>
                  <a:pt x="4125373" y="4982694"/>
                  <a:pt x="4118441" y="5979216"/>
                </a:cubicBezTo>
                <a:cubicBezTo>
                  <a:pt x="4118348" y="5995656"/>
                  <a:pt x="4105022" y="6008947"/>
                  <a:pt x="4088583" y="6008990"/>
                </a:cubicBezTo>
                <a:lnTo>
                  <a:pt x="4048036" y="6008990"/>
                </a:lnTo>
                <a:cubicBezTo>
                  <a:pt x="4048035" y="6008990"/>
                  <a:pt x="4048035" y="6008991"/>
                  <a:pt x="4048034" y="6008991"/>
                </a:cubicBezTo>
                <a:lnTo>
                  <a:pt x="46751" y="6008991"/>
                </a:lnTo>
                <a:cubicBezTo>
                  <a:pt x="32527" y="6008935"/>
                  <a:pt x="21027" y="6001166"/>
                  <a:pt x="20989" y="5991582"/>
                </a:cubicBezTo>
                <a:lnTo>
                  <a:pt x="20989" y="5200472"/>
                </a:lnTo>
                <a:lnTo>
                  <a:pt x="20989" y="5148088"/>
                </a:lnTo>
                <a:lnTo>
                  <a:pt x="20989" y="4794139"/>
                </a:lnTo>
                <a:lnTo>
                  <a:pt x="20989" y="4747157"/>
                </a:lnTo>
                <a:lnTo>
                  <a:pt x="13263" y="4720915"/>
                </a:lnTo>
                <a:cubicBezTo>
                  <a:pt x="19441" y="4710358"/>
                  <a:pt x="7362" y="4702637"/>
                  <a:pt x="4410" y="4694086"/>
                </a:cubicBezTo>
                <a:lnTo>
                  <a:pt x="592" y="4668231"/>
                </a:lnTo>
                <a:cubicBezTo>
                  <a:pt x="395" y="4661596"/>
                  <a:pt x="197" y="4654962"/>
                  <a:pt x="0" y="4648327"/>
                </a:cubicBezTo>
                <a:lnTo>
                  <a:pt x="5225" y="4627475"/>
                </a:lnTo>
                <a:cubicBezTo>
                  <a:pt x="5733" y="4621653"/>
                  <a:pt x="2480" y="4620114"/>
                  <a:pt x="3051" y="4613399"/>
                </a:cubicBezTo>
                <a:lnTo>
                  <a:pt x="8650" y="4587183"/>
                </a:lnTo>
                <a:lnTo>
                  <a:pt x="13808" y="4548834"/>
                </a:lnTo>
                <a:lnTo>
                  <a:pt x="19306" y="4522434"/>
                </a:lnTo>
                <a:lnTo>
                  <a:pt x="20989" y="4517345"/>
                </a:lnTo>
                <a:lnTo>
                  <a:pt x="20989" y="4344603"/>
                </a:lnTo>
                <a:lnTo>
                  <a:pt x="19107" y="4331860"/>
                </a:lnTo>
                <a:cubicBezTo>
                  <a:pt x="19734" y="4317530"/>
                  <a:pt x="20362" y="4303200"/>
                  <a:pt x="20989" y="4288870"/>
                </a:cubicBezTo>
                <a:lnTo>
                  <a:pt x="18426" y="4282627"/>
                </a:lnTo>
                <a:lnTo>
                  <a:pt x="20989" y="4240597"/>
                </a:lnTo>
                <a:cubicBezTo>
                  <a:pt x="20627" y="4226678"/>
                  <a:pt x="21199" y="4202560"/>
                  <a:pt x="18813" y="4194547"/>
                </a:cubicBezTo>
                <a:lnTo>
                  <a:pt x="12962" y="4191108"/>
                </a:lnTo>
                <a:cubicBezTo>
                  <a:pt x="12790" y="4187742"/>
                  <a:pt x="12619" y="4184375"/>
                  <a:pt x="12447" y="4181009"/>
                </a:cubicBezTo>
                <a:cubicBezTo>
                  <a:pt x="12896" y="4180270"/>
                  <a:pt x="12522" y="4165710"/>
                  <a:pt x="12560" y="4165109"/>
                </a:cubicBezTo>
                <a:lnTo>
                  <a:pt x="18700" y="4129496"/>
                </a:lnTo>
                <a:cubicBezTo>
                  <a:pt x="18626" y="4061144"/>
                  <a:pt x="18551" y="3992792"/>
                  <a:pt x="18477" y="3924440"/>
                </a:cubicBezTo>
                <a:lnTo>
                  <a:pt x="16141" y="3920672"/>
                </a:lnTo>
                <a:lnTo>
                  <a:pt x="12323" y="3894817"/>
                </a:lnTo>
                <a:cubicBezTo>
                  <a:pt x="12126" y="3888183"/>
                  <a:pt x="11928" y="3881548"/>
                  <a:pt x="11731" y="3874914"/>
                </a:cubicBezTo>
                <a:lnTo>
                  <a:pt x="16957" y="3854061"/>
                </a:lnTo>
                <a:cubicBezTo>
                  <a:pt x="17464" y="3848239"/>
                  <a:pt x="14211" y="3846700"/>
                  <a:pt x="14783" y="3839985"/>
                </a:cubicBezTo>
                <a:lnTo>
                  <a:pt x="18367" y="3823206"/>
                </a:lnTo>
                <a:cubicBezTo>
                  <a:pt x="20370" y="3186542"/>
                  <a:pt x="22502" y="656796"/>
                  <a:pt x="26800" y="20002"/>
                </a:cubicBezTo>
                <a:cubicBezTo>
                  <a:pt x="32586" y="9918"/>
                  <a:pt x="34176" y="8295"/>
                  <a:pt x="44155" y="2441"/>
                </a:cubicBezTo>
                <a:lnTo>
                  <a:pt x="58493" y="174"/>
                </a:lnTo>
                <a:lnTo>
                  <a:pt x="4100315" y="0"/>
                </a:lnTo>
                <a:cubicBezTo>
                  <a:pt x="4116788" y="48"/>
                  <a:pt x="4130132" y="13388"/>
                  <a:pt x="4130173" y="29860"/>
                </a:cubicBezTo>
                <a:close/>
              </a:path>
            </a:pathLst>
          </a:custGeom>
          <a:blipFill dpi="0" rotWithShape="1">
            <a:blip r:embed="rId3">
              <a:alphaModFix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EF9E0D9-C3E4-AEB6-7B48-1004644A2B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8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364000" y="4260466"/>
            <a:ext cx="3267995" cy="2318629"/>
          </a:xfrm>
          <a:custGeom>
            <a:avLst/>
            <a:gdLst/>
            <a:ahLst/>
            <a:cxnLst/>
            <a:rect l="l" t="t" r="r" b="b"/>
            <a:pathLst>
              <a:path w="3267995" h="2318629">
                <a:moveTo>
                  <a:pt x="112711" y="15"/>
                </a:moveTo>
                <a:cubicBezTo>
                  <a:pt x="638834" y="22079"/>
                  <a:pt x="2727097" y="120172"/>
                  <a:pt x="3252975" y="147508"/>
                </a:cubicBezTo>
                <a:cubicBezTo>
                  <a:pt x="3261651" y="147948"/>
                  <a:pt x="3268350" y="155324"/>
                  <a:pt x="3267981" y="164034"/>
                </a:cubicBezTo>
                <a:lnTo>
                  <a:pt x="3267014" y="185516"/>
                </a:lnTo>
                <a:cubicBezTo>
                  <a:pt x="3267014" y="185516"/>
                  <a:pt x="3267015" y="185516"/>
                  <a:pt x="3267015" y="185517"/>
                </a:cubicBezTo>
                <a:lnTo>
                  <a:pt x="3171652" y="2305389"/>
                </a:lnTo>
                <a:cubicBezTo>
                  <a:pt x="3171284" y="2312923"/>
                  <a:pt x="3166908" y="2318832"/>
                  <a:pt x="3161848" y="2318624"/>
                </a:cubicBezTo>
                <a:lnTo>
                  <a:pt x="2744238" y="2299838"/>
                </a:lnTo>
                <a:lnTo>
                  <a:pt x="2716585" y="2298594"/>
                </a:lnTo>
                <a:lnTo>
                  <a:pt x="2529743" y="2290189"/>
                </a:lnTo>
                <a:lnTo>
                  <a:pt x="2504942" y="2289073"/>
                </a:lnTo>
                <a:lnTo>
                  <a:pt x="2490905" y="2292543"/>
                </a:lnTo>
                <a:cubicBezTo>
                  <a:pt x="2485480" y="2289019"/>
                  <a:pt x="2481116" y="2295235"/>
                  <a:pt x="2476532" y="2296596"/>
                </a:cubicBezTo>
                <a:lnTo>
                  <a:pt x="2462792" y="2298005"/>
                </a:lnTo>
                <a:cubicBezTo>
                  <a:pt x="2459285" y="2297952"/>
                  <a:pt x="2455778" y="2297899"/>
                  <a:pt x="2452271" y="2297846"/>
                </a:cubicBezTo>
                <a:lnTo>
                  <a:pt x="2441388" y="2294583"/>
                </a:lnTo>
                <a:cubicBezTo>
                  <a:pt x="2438327" y="2294175"/>
                  <a:pt x="2437437" y="2295862"/>
                  <a:pt x="2433906" y="2295400"/>
                </a:cubicBezTo>
                <a:lnTo>
                  <a:pt x="2420201" y="2291811"/>
                </a:lnTo>
                <a:lnTo>
                  <a:pt x="2400080" y="2288168"/>
                </a:lnTo>
                <a:lnTo>
                  <a:pt x="2386275" y="2284628"/>
                </a:lnTo>
                <a:lnTo>
                  <a:pt x="2383629" y="2283616"/>
                </a:lnTo>
                <a:lnTo>
                  <a:pt x="2292442" y="2279514"/>
                </a:lnTo>
                <a:lnTo>
                  <a:pt x="2285670" y="2280208"/>
                </a:lnTo>
                <a:cubicBezTo>
                  <a:pt x="2278121" y="2279536"/>
                  <a:pt x="2270571" y="2278863"/>
                  <a:pt x="2263021" y="2278190"/>
                </a:cubicBezTo>
                <a:lnTo>
                  <a:pt x="2259665" y="2279400"/>
                </a:lnTo>
                <a:lnTo>
                  <a:pt x="2237539" y="2277044"/>
                </a:lnTo>
                <a:cubicBezTo>
                  <a:pt x="2230183" y="2276905"/>
                  <a:pt x="2217465" y="2276029"/>
                  <a:pt x="2213178" y="2277103"/>
                </a:cubicBezTo>
                <a:lnTo>
                  <a:pt x="2211224" y="2280121"/>
                </a:lnTo>
                <a:cubicBezTo>
                  <a:pt x="2209443" y="2280133"/>
                  <a:pt x="2207661" y="2280143"/>
                  <a:pt x="2205880" y="2280155"/>
                </a:cubicBezTo>
                <a:cubicBezTo>
                  <a:pt x="2205501" y="2279899"/>
                  <a:pt x="2197806" y="2279751"/>
                  <a:pt x="2197490" y="2279717"/>
                </a:cubicBezTo>
                <a:lnTo>
                  <a:pt x="2178837" y="2275618"/>
                </a:lnTo>
                <a:cubicBezTo>
                  <a:pt x="2142753" y="2274034"/>
                  <a:pt x="2106670" y="2272451"/>
                  <a:pt x="2070586" y="2270867"/>
                </a:cubicBezTo>
                <a:lnTo>
                  <a:pt x="2068542" y="2272015"/>
                </a:lnTo>
                <a:lnTo>
                  <a:pt x="2054802" y="2273424"/>
                </a:lnTo>
                <a:cubicBezTo>
                  <a:pt x="2051296" y="2273371"/>
                  <a:pt x="2047789" y="2273318"/>
                  <a:pt x="2044282" y="2273265"/>
                </a:cubicBezTo>
                <a:lnTo>
                  <a:pt x="2033399" y="2270001"/>
                </a:lnTo>
                <a:cubicBezTo>
                  <a:pt x="2030337" y="2269594"/>
                  <a:pt x="2029447" y="2271281"/>
                  <a:pt x="2025916" y="2270819"/>
                </a:cubicBezTo>
                <a:lnTo>
                  <a:pt x="2017144" y="2268521"/>
                </a:lnTo>
                <a:cubicBezTo>
                  <a:pt x="1681110" y="2252342"/>
                  <a:pt x="345760" y="2191139"/>
                  <a:pt x="9711" y="2173740"/>
                </a:cubicBezTo>
                <a:cubicBezTo>
                  <a:pt x="4526" y="2170435"/>
                  <a:pt x="3707" y="2169554"/>
                  <a:pt x="855" y="2164129"/>
                </a:cubicBezTo>
                <a:lnTo>
                  <a:pt x="0" y="2156478"/>
                </a:lnTo>
                <a:lnTo>
                  <a:pt x="96237" y="15125"/>
                </a:lnTo>
                <a:cubicBezTo>
                  <a:pt x="96655" y="6399"/>
                  <a:pt x="104015" y="-354"/>
                  <a:pt x="112711" y="15"/>
                </a:cubicBezTo>
                <a:close/>
              </a:path>
            </a:pathLst>
          </a:custGeom>
        </p:spPr>
      </p:pic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838537AB-789D-469B-BB87-0A23A66CD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760030">
            <a:off x="11080113" y="4519049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6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B1A461D-D89D-4011-BF72-6D315EB0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5FB0F28-700C-47B3-8AC0-405524FAE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F6EF6497-D21E-44FB-B561-D3E626981B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826672E-5AF0-428D-9AA9-26A3D536D4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626FC8B-BBDA-4B55-9E70-7BCDED4D8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B18236-D8D2-4900-87E8-68EAE28BB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15</a:t>
            </a:fld>
            <a:endParaRPr lang="en-US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8531404-6B0A-480C-B06F-395D7A0225A4}"/>
              </a:ext>
            </a:extLst>
          </p:cNvPr>
          <p:cNvSpPr txBox="1"/>
          <p:nvPr/>
        </p:nvSpPr>
        <p:spPr>
          <a:xfrm>
            <a:off x="291031" y="1291678"/>
            <a:ext cx="7123008" cy="2204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buSzPct val="80000"/>
            </a:pPr>
            <a:r>
              <a:rPr lang="fr-FR" sz="1600" i="1" dirty="0">
                <a:latin typeface="+mj-lt"/>
              </a:rPr>
              <a:t>Conseil stratégique </a:t>
            </a:r>
            <a:r>
              <a:rPr lang="fr-FR" sz="1600" b="1" i="1" dirty="0"/>
              <a:t>: </a:t>
            </a:r>
          </a:p>
          <a:p>
            <a:pPr marL="742950" lvl="2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fr-FR" sz="1400" i="1" dirty="0"/>
              <a:t>Accompagnement des acteurs dans la gestion durable de l’eau,</a:t>
            </a:r>
          </a:p>
          <a:p>
            <a:pPr marL="742950" lvl="2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fr-FR" sz="1400" i="1" dirty="0"/>
              <a:t>Matrice d’analyse de risque,</a:t>
            </a:r>
          </a:p>
          <a:p>
            <a:pPr marL="742950" lvl="2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fr-FR" sz="1400" i="1" dirty="0"/>
              <a:t>Veille technique, scientifique et réglementaire,</a:t>
            </a:r>
          </a:p>
          <a:p>
            <a:pPr marL="457200" lvl="2">
              <a:lnSpc>
                <a:spcPct val="150000"/>
              </a:lnSpc>
              <a:buSzPct val="80000"/>
            </a:pPr>
            <a:endParaRPr lang="fr-FR" sz="500" b="1" i="1" dirty="0"/>
          </a:p>
          <a:p>
            <a:pPr marL="0" lvl="1">
              <a:lnSpc>
                <a:spcPct val="150000"/>
              </a:lnSpc>
              <a:buSzPct val="80000"/>
            </a:pPr>
            <a:r>
              <a:rPr lang="fr-FR" sz="1600" i="1" dirty="0">
                <a:latin typeface="+mj-lt"/>
              </a:rPr>
              <a:t>Gestion intégrée des ressources en eau (GIRE) :</a:t>
            </a:r>
          </a:p>
          <a:p>
            <a:pPr marL="742950" lvl="2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fr-FR" sz="1400" i="1" dirty="0"/>
              <a:t>Coordination des usages pour un développement équilibré</a:t>
            </a:r>
            <a:r>
              <a:rPr lang="fr-FR" sz="1400" b="1" i="1" dirty="0"/>
              <a:t>.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C71D5AB-E84F-4C5F-8DE6-60489E0591ED}"/>
              </a:ext>
            </a:extLst>
          </p:cNvPr>
          <p:cNvSpPr txBox="1"/>
          <p:nvPr/>
        </p:nvSpPr>
        <p:spPr>
          <a:xfrm>
            <a:off x="304825" y="3582360"/>
            <a:ext cx="6102318" cy="301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buSzPct val="80000"/>
            </a:pPr>
            <a:r>
              <a:rPr lang="fr-FR" sz="1600" i="1" dirty="0">
                <a:latin typeface="+mj-lt"/>
              </a:rPr>
              <a:t>Renforcement des capacités </a:t>
            </a:r>
            <a:r>
              <a:rPr lang="fr-FR" sz="1600" b="1" i="1" dirty="0"/>
              <a:t>: </a:t>
            </a:r>
          </a:p>
          <a:p>
            <a:pPr marL="742950" lvl="2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fr-FR" sz="1400" i="1" dirty="0"/>
              <a:t>Formation et développement des compétences des parties prenantes.</a:t>
            </a:r>
          </a:p>
          <a:p>
            <a:pPr marL="0" lvl="1">
              <a:lnSpc>
                <a:spcPct val="150000"/>
              </a:lnSpc>
              <a:buSzPct val="80000"/>
            </a:pPr>
            <a:endParaRPr lang="fr-FR" sz="500" i="1" dirty="0"/>
          </a:p>
          <a:p>
            <a:pPr marL="0" lvl="1">
              <a:lnSpc>
                <a:spcPct val="150000"/>
              </a:lnSpc>
              <a:buSzPct val="80000"/>
            </a:pPr>
            <a:r>
              <a:rPr lang="fr-FR" sz="1600" i="1" dirty="0">
                <a:latin typeface="+mj-lt"/>
              </a:rPr>
              <a:t>Innovation technique </a:t>
            </a:r>
            <a:r>
              <a:rPr lang="fr-FR" sz="1400" i="1" dirty="0">
                <a:latin typeface="+mj-lt"/>
              </a:rPr>
              <a:t>: </a:t>
            </a:r>
          </a:p>
          <a:p>
            <a:pPr marL="742950" lvl="2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fr-FR" sz="1400" i="1" dirty="0"/>
              <a:t>Solutions pour une meilleure gestion des eaux et des réseaux.</a:t>
            </a:r>
          </a:p>
          <a:p>
            <a:pPr marL="0" lvl="1">
              <a:lnSpc>
                <a:spcPct val="150000"/>
              </a:lnSpc>
              <a:buSzPct val="80000"/>
            </a:pPr>
            <a:endParaRPr lang="fr-FR" sz="500" i="1" dirty="0"/>
          </a:p>
          <a:p>
            <a:pPr marL="0" lvl="1">
              <a:lnSpc>
                <a:spcPct val="150000"/>
              </a:lnSpc>
              <a:buSzPct val="80000"/>
            </a:pPr>
            <a:r>
              <a:rPr lang="fr-FR" sz="1600" i="1" dirty="0">
                <a:latin typeface="+mj-lt"/>
              </a:rPr>
              <a:t>Collaboration internationale : </a:t>
            </a:r>
          </a:p>
          <a:p>
            <a:pPr marL="742950" lvl="2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fr-FR" sz="1400" i="1" dirty="0"/>
              <a:t>Partage des bonnes pratiques à l’échelle mondiale.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5604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8CC6EE-76AC-3215-A30D-1B2081173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1882" y="4106093"/>
            <a:ext cx="4464424" cy="2113732"/>
          </a:xfrm>
        </p:spPr>
        <p:txBody>
          <a:bodyPr>
            <a:normAutofit/>
          </a:bodyPr>
          <a:lstStyle/>
          <a:p>
            <a:pPr algn="r"/>
            <a:r>
              <a:rPr lang="fr-FR" dirty="0"/>
              <a:t>’’GT DATA’’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3870CA-FCBF-2203-B6CD-66B8920DB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9748" y="1057090"/>
            <a:ext cx="3262252" cy="3048520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/>
              <a:t>Conseil D’Administration</a:t>
            </a:r>
          </a:p>
          <a:p>
            <a:pPr algn="ctr"/>
            <a:r>
              <a:rPr lang="fr-FR" sz="2400" b="1" dirty="0"/>
              <a:t>17 Octobre 2024</a:t>
            </a:r>
          </a:p>
          <a:p>
            <a:pPr algn="ctr"/>
            <a:r>
              <a:rPr lang="fr-FR" sz="2000" b="1" dirty="0"/>
              <a:t>14h00 17h00</a:t>
            </a:r>
          </a:p>
        </p:txBody>
      </p:sp>
      <p:pic>
        <p:nvPicPr>
          <p:cNvPr id="22" name="Picture 3" descr="Un concept génétique abstrait">
            <a:extLst>
              <a:ext uri="{FF2B5EF4-FFF2-40B4-BE49-F238E27FC236}">
                <a16:creationId xmlns:a16="http://schemas.microsoft.com/office/drawing/2014/main" id="{F0A19E6E-4B59-80BA-B7BB-9E1E14DB8C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1052750"/>
            <a:ext cx="6751072" cy="5805250"/>
          </a:xfrm>
          <a:custGeom>
            <a:avLst/>
            <a:gdLst/>
            <a:ahLst/>
            <a:cxnLst/>
            <a:rect l="l" t="t" r="r" b="b"/>
            <a:pathLst>
              <a:path w="6751072" h="5805250">
                <a:moveTo>
                  <a:pt x="6351562" y="0"/>
                </a:moveTo>
                <a:lnTo>
                  <a:pt x="6751072" y="5805250"/>
                </a:lnTo>
                <a:lnTo>
                  <a:pt x="0" y="5805250"/>
                </a:lnTo>
                <a:lnTo>
                  <a:pt x="0" y="319567"/>
                </a:lnTo>
                <a:close/>
              </a:path>
            </a:pathLst>
          </a:cu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BAE3611-14BB-6F0E-39DA-90B1EED6EA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7511" y="821417"/>
            <a:ext cx="2716977" cy="1797708"/>
          </a:xfrm>
          <a:custGeom>
            <a:avLst/>
            <a:gdLst/>
            <a:ahLst/>
            <a:cxnLst/>
            <a:rect l="l" t="t" r="r" b="b"/>
            <a:pathLst>
              <a:path w="5550100" h="3672264">
                <a:moveTo>
                  <a:pt x="5550100" y="0"/>
                </a:moveTo>
                <a:lnTo>
                  <a:pt x="5352713" y="3672264"/>
                </a:lnTo>
                <a:lnTo>
                  <a:pt x="5349994" y="3672121"/>
                </a:lnTo>
                <a:cubicBezTo>
                  <a:pt x="3436869" y="3571111"/>
                  <a:pt x="880791" y="3432202"/>
                  <a:pt x="39892" y="3382143"/>
                </a:cubicBezTo>
                <a:cubicBezTo>
                  <a:pt x="16667" y="3380836"/>
                  <a:pt x="-1130" y="3360929"/>
                  <a:pt x="57" y="3337597"/>
                </a:cubicBezTo>
                <a:lnTo>
                  <a:pt x="177872" y="29468"/>
                </a:lnTo>
                <a:close/>
              </a:path>
            </a:pathLst>
          </a:cu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668DC1-E42F-4A4E-AF8E-6CAAB889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16</a:t>
            </a:fld>
            <a:endParaRPr lang="en-US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84DBCEE-CC40-45CA-9C57-CA882BB0D5AE}"/>
              </a:ext>
            </a:extLst>
          </p:cNvPr>
          <p:cNvSpPr txBox="1"/>
          <p:nvPr/>
        </p:nvSpPr>
        <p:spPr>
          <a:xfrm>
            <a:off x="6996544" y="4557115"/>
            <a:ext cx="48525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b="1" i="1" dirty="0"/>
              <a:t>Présentation : Dimitri Meunier, OIE</a:t>
            </a:r>
          </a:p>
          <a:p>
            <a:pPr algn="r"/>
            <a:r>
              <a:rPr lang="fr-FR" b="1" i="1" dirty="0"/>
              <a:t>Aurore FRIES, FENARIVE</a:t>
            </a:r>
          </a:p>
        </p:txBody>
      </p:sp>
    </p:spTree>
    <p:extLst>
      <p:ext uri="{BB962C8B-B14F-4D97-AF65-F5344CB8AC3E}">
        <p14:creationId xmlns:p14="http://schemas.microsoft.com/office/powerpoint/2010/main" val="314456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99DC1F82-572A-4FFD-ACFB-E62DC7930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240D8B-399B-208A-1171-D7207CFE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715" y="266335"/>
            <a:ext cx="5454869" cy="914653"/>
          </a:xfrm>
        </p:spPr>
        <p:txBody>
          <a:bodyPr>
            <a:normAutofit/>
          </a:bodyPr>
          <a:lstStyle/>
          <a:p>
            <a:r>
              <a:rPr lang="fr-FR" dirty="0"/>
              <a:t>Contexte</a:t>
            </a: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0222E03-D2AD-4594-B28C-BD93CA9A4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3656" y="1"/>
            <a:ext cx="5195733" cy="5804267"/>
          </a:xfrm>
          <a:custGeom>
            <a:avLst/>
            <a:gdLst>
              <a:gd name="connsiteX0" fmla="*/ 397240 w 5225982"/>
              <a:gd name="connsiteY0" fmla="*/ 0 h 5845277"/>
              <a:gd name="connsiteX1" fmla="*/ 5225982 w 5225982"/>
              <a:gd name="connsiteY1" fmla="*/ 0 h 5845277"/>
              <a:gd name="connsiteX2" fmla="*/ 5225982 w 5225982"/>
              <a:gd name="connsiteY2" fmla="*/ 1960688 h 5845277"/>
              <a:gd name="connsiteX3" fmla="*/ 4944766 w 5225982"/>
              <a:gd name="connsiteY3" fmla="*/ 5845277 h 5845277"/>
              <a:gd name="connsiteX4" fmla="*/ 0 w 5225982"/>
              <a:gd name="connsiteY4" fmla="*/ 5487313 h 584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5982" h="5845277">
                <a:moveTo>
                  <a:pt x="397240" y="0"/>
                </a:moveTo>
                <a:lnTo>
                  <a:pt x="5225982" y="0"/>
                </a:lnTo>
                <a:lnTo>
                  <a:pt x="5225982" y="1960688"/>
                </a:lnTo>
                <a:lnTo>
                  <a:pt x="4944766" y="5845277"/>
                </a:lnTo>
                <a:lnTo>
                  <a:pt x="0" y="54873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D525AFFF-8FE3-4084-AAC3-A8CCB228D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2310" y="0"/>
            <a:ext cx="5071364" cy="5665354"/>
          </a:xfrm>
          <a:custGeom>
            <a:avLst/>
            <a:gdLst>
              <a:gd name="connsiteX0" fmla="*/ 385702 w 5071364"/>
              <a:gd name="connsiteY0" fmla="*/ 0 h 5665354"/>
              <a:gd name="connsiteX1" fmla="*/ 5071364 w 5071364"/>
              <a:gd name="connsiteY1" fmla="*/ 0 h 5665354"/>
              <a:gd name="connsiteX2" fmla="*/ 4661235 w 5071364"/>
              <a:gd name="connsiteY2" fmla="*/ 5665354 h 5665354"/>
              <a:gd name="connsiteX3" fmla="*/ 0 w 5071364"/>
              <a:gd name="connsiteY3" fmla="*/ 5327915 h 566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1364" h="5665354">
                <a:moveTo>
                  <a:pt x="385702" y="0"/>
                </a:moveTo>
                <a:lnTo>
                  <a:pt x="5071364" y="0"/>
                </a:lnTo>
                <a:lnTo>
                  <a:pt x="4661235" y="5665354"/>
                </a:lnTo>
                <a:lnTo>
                  <a:pt x="0" y="5327915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B41388A-9FD3-BA93-BE59-129E7553F2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8202" y="-7"/>
            <a:ext cx="5071364" cy="5665354"/>
          </a:xfrm>
          <a:custGeom>
            <a:avLst/>
            <a:gdLst/>
            <a:ahLst/>
            <a:cxnLst/>
            <a:rect l="l" t="t" r="r" b="b"/>
            <a:pathLst>
              <a:path w="5071364" h="5665354">
                <a:moveTo>
                  <a:pt x="385702" y="0"/>
                </a:moveTo>
                <a:lnTo>
                  <a:pt x="5071364" y="0"/>
                </a:lnTo>
                <a:lnTo>
                  <a:pt x="4661235" y="5665354"/>
                </a:lnTo>
                <a:lnTo>
                  <a:pt x="0" y="5327915"/>
                </a:lnTo>
                <a:close/>
              </a:path>
            </a:pathLst>
          </a:cu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4543">
            <a:off x="6271528" y="4197478"/>
            <a:ext cx="3434460" cy="244021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EFC26735-937E-4F83-BBC4-72CBC0C9C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354543">
            <a:off x="6901388" y="3838446"/>
            <a:ext cx="2190724" cy="3175232"/>
          </a:xfrm>
          <a:custGeom>
            <a:avLst/>
            <a:gdLst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20758 w 4133905"/>
              <a:gd name="connsiteY3" fmla="*/ 5227094 h 6008991"/>
              <a:gd name="connsiteX4" fmla="*/ 4120715 w 4133905"/>
              <a:gd name="connsiteY4" fmla="*/ 5253724 h 6008991"/>
              <a:gd name="connsiteX5" fmla="*/ 4118441 w 4133905"/>
              <a:gd name="connsiteY5" fmla="*/ 5979216 h 6008991"/>
              <a:gd name="connsiteX6" fmla="*/ 4088583 w 4133905"/>
              <a:gd name="connsiteY6" fmla="*/ 6008990 h 6008991"/>
              <a:gd name="connsiteX7" fmla="*/ 4048036 w 4133905"/>
              <a:gd name="connsiteY7" fmla="*/ 6008990 h 6008991"/>
              <a:gd name="connsiteX8" fmla="*/ 4048034 w 4133905"/>
              <a:gd name="connsiteY8" fmla="*/ 6008991 h 6008991"/>
              <a:gd name="connsiteX9" fmla="*/ 46751 w 4133905"/>
              <a:gd name="connsiteY9" fmla="*/ 6008991 h 6008991"/>
              <a:gd name="connsiteX10" fmla="*/ 20989 w 4133905"/>
              <a:gd name="connsiteY10" fmla="*/ 5991582 h 6008991"/>
              <a:gd name="connsiteX11" fmla="*/ 20989 w 4133905"/>
              <a:gd name="connsiteY11" fmla="*/ 5200472 h 6008991"/>
              <a:gd name="connsiteX12" fmla="*/ 13740 w 4133905"/>
              <a:gd name="connsiteY12" fmla="*/ 5174650 h 6008991"/>
              <a:gd name="connsiteX13" fmla="*/ 20989 w 4133905"/>
              <a:gd name="connsiteY13" fmla="*/ 5148088 h 6008991"/>
              <a:gd name="connsiteX14" fmla="*/ 20989 w 4133905"/>
              <a:gd name="connsiteY14" fmla="*/ 4794139 h 6008991"/>
              <a:gd name="connsiteX15" fmla="*/ 20989 w 4133905"/>
              <a:gd name="connsiteY15" fmla="*/ 4747157 h 6008991"/>
              <a:gd name="connsiteX16" fmla="*/ 13263 w 4133905"/>
              <a:gd name="connsiteY16" fmla="*/ 4720915 h 6008991"/>
              <a:gd name="connsiteX17" fmla="*/ 4410 w 4133905"/>
              <a:gd name="connsiteY17" fmla="*/ 4694086 h 6008991"/>
              <a:gd name="connsiteX18" fmla="*/ 592 w 4133905"/>
              <a:gd name="connsiteY18" fmla="*/ 4668231 h 6008991"/>
              <a:gd name="connsiteX19" fmla="*/ 0 w 4133905"/>
              <a:gd name="connsiteY19" fmla="*/ 4648327 h 6008991"/>
              <a:gd name="connsiteX20" fmla="*/ 5225 w 4133905"/>
              <a:gd name="connsiteY20" fmla="*/ 4627475 h 6008991"/>
              <a:gd name="connsiteX21" fmla="*/ 3051 w 4133905"/>
              <a:gd name="connsiteY21" fmla="*/ 4613399 h 6008991"/>
              <a:gd name="connsiteX22" fmla="*/ 8650 w 4133905"/>
              <a:gd name="connsiteY22" fmla="*/ 4587183 h 6008991"/>
              <a:gd name="connsiteX23" fmla="*/ 13808 w 4133905"/>
              <a:gd name="connsiteY23" fmla="*/ 4548834 h 6008991"/>
              <a:gd name="connsiteX24" fmla="*/ 19306 w 4133905"/>
              <a:gd name="connsiteY24" fmla="*/ 4522434 h 6008991"/>
              <a:gd name="connsiteX25" fmla="*/ 20989 w 4133905"/>
              <a:gd name="connsiteY25" fmla="*/ 4517345 h 6008991"/>
              <a:gd name="connsiteX26" fmla="*/ 20989 w 4133905"/>
              <a:gd name="connsiteY26" fmla="*/ 4344603 h 6008991"/>
              <a:gd name="connsiteX27" fmla="*/ 19107 w 4133905"/>
              <a:gd name="connsiteY27" fmla="*/ 4331860 h 6008991"/>
              <a:gd name="connsiteX28" fmla="*/ 20989 w 4133905"/>
              <a:gd name="connsiteY28" fmla="*/ 4288870 h 6008991"/>
              <a:gd name="connsiteX29" fmla="*/ 18426 w 4133905"/>
              <a:gd name="connsiteY29" fmla="*/ 4282627 h 6008991"/>
              <a:gd name="connsiteX30" fmla="*/ 20989 w 4133905"/>
              <a:gd name="connsiteY30" fmla="*/ 4240597 h 6008991"/>
              <a:gd name="connsiteX31" fmla="*/ 18813 w 4133905"/>
              <a:gd name="connsiteY31" fmla="*/ 4194547 h 6008991"/>
              <a:gd name="connsiteX32" fmla="*/ 12962 w 4133905"/>
              <a:gd name="connsiteY32" fmla="*/ 4191108 h 6008991"/>
              <a:gd name="connsiteX33" fmla="*/ 12447 w 4133905"/>
              <a:gd name="connsiteY33" fmla="*/ 4181009 h 6008991"/>
              <a:gd name="connsiteX34" fmla="*/ 12560 w 4133905"/>
              <a:gd name="connsiteY34" fmla="*/ 4165109 h 6008991"/>
              <a:gd name="connsiteX35" fmla="*/ 18700 w 4133905"/>
              <a:gd name="connsiteY35" fmla="*/ 4129496 h 6008991"/>
              <a:gd name="connsiteX36" fmla="*/ 18477 w 4133905"/>
              <a:gd name="connsiteY36" fmla="*/ 3924440 h 6008991"/>
              <a:gd name="connsiteX37" fmla="*/ 16141 w 4133905"/>
              <a:gd name="connsiteY37" fmla="*/ 3920672 h 6008991"/>
              <a:gd name="connsiteX38" fmla="*/ 12323 w 4133905"/>
              <a:gd name="connsiteY38" fmla="*/ 3894817 h 6008991"/>
              <a:gd name="connsiteX39" fmla="*/ 11731 w 4133905"/>
              <a:gd name="connsiteY39" fmla="*/ 3874914 h 6008991"/>
              <a:gd name="connsiteX40" fmla="*/ 16957 w 4133905"/>
              <a:gd name="connsiteY40" fmla="*/ 3854061 h 6008991"/>
              <a:gd name="connsiteX41" fmla="*/ 14783 w 4133905"/>
              <a:gd name="connsiteY41" fmla="*/ 3839985 h 6008991"/>
              <a:gd name="connsiteX42" fmla="*/ 18367 w 4133905"/>
              <a:gd name="connsiteY42" fmla="*/ 3823206 h 6008991"/>
              <a:gd name="connsiteX43" fmla="*/ 15069 w 4133905"/>
              <a:gd name="connsiteY43" fmla="*/ 793415 h 6008991"/>
              <a:gd name="connsiteX44" fmla="*/ 22173 w 4133905"/>
              <a:gd name="connsiteY44" fmla="*/ 783048 h 6008991"/>
              <a:gd name="connsiteX45" fmla="*/ 27627 w 4133905"/>
              <a:gd name="connsiteY45" fmla="*/ 779222 h 6008991"/>
              <a:gd name="connsiteX46" fmla="*/ 26800 w 4133905"/>
              <a:gd name="connsiteY46" fmla="*/ 20002 h 6008991"/>
              <a:gd name="connsiteX47" fmla="*/ 44155 w 4133905"/>
              <a:gd name="connsiteY47" fmla="*/ 2441 h 6008991"/>
              <a:gd name="connsiteX48" fmla="*/ 58493 w 4133905"/>
              <a:gd name="connsiteY48" fmla="*/ 174 h 6008991"/>
              <a:gd name="connsiteX49" fmla="*/ 870768 w 4133905"/>
              <a:gd name="connsiteY49" fmla="*/ 11 h 6008991"/>
              <a:gd name="connsiteX50" fmla="*/ 890555 w 4133905"/>
              <a:gd name="connsiteY50" fmla="*/ 10 h 6008991"/>
              <a:gd name="connsiteX51" fmla="*/ 890573 w 4133905"/>
              <a:gd name="connsiteY51" fmla="*/ 1 h 6008991"/>
              <a:gd name="connsiteX52" fmla="*/ 4100315 w 4133905"/>
              <a:gd name="connsiteY52" fmla="*/ 0 h 6008991"/>
              <a:gd name="connsiteX53" fmla="*/ 4130173 w 4133905"/>
              <a:gd name="connsiteY53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20758 w 4133905"/>
              <a:gd name="connsiteY3" fmla="*/ 5227094 h 6008991"/>
              <a:gd name="connsiteX4" fmla="*/ 4118441 w 4133905"/>
              <a:gd name="connsiteY4" fmla="*/ 5979216 h 6008991"/>
              <a:gd name="connsiteX5" fmla="*/ 4088583 w 4133905"/>
              <a:gd name="connsiteY5" fmla="*/ 6008990 h 6008991"/>
              <a:gd name="connsiteX6" fmla="*/ 4048036 w 4133905"/>
              <a:gd name="connsiteY6" fmla="*/ 6008990 h 6008991"/>
              <a:gd name="connsiteX7" fmla="*/ 4048034 w 4133905"/>
              <a:gd name="connsiteY7" fmla="*/ 6008991 h 6008991"/>
              <a:gd name="connsiteX8" fmla="*/ 46751 w 4133905"/>
              <a:gd name="connsiteY8" fmla="*/ 6008991 h 6008991"/>
              <a:gd name="connsiteX9" fmla="*/ 20989 w 4133905"/>
              <a:gd name="connsiteY9" fmla="*/ 5991582 h 6008991"/>
              <a:gd name="connsiteX10" fmla="*/ 20989 w 4133905"/>
              <a:gd name="connsiteY10" fmla="*/ 5200472 h 6008991"/>
              <a:gd name="connsiteX11" fmla="*/ 13740 w 4133905"/>
              <a:gd name="connsiteY11" fmla="*/ 5174650 h 6008991"/>
              <a:gd name="connsiteX12" fmla="*/ 20989 w 4133905"/>
              <a:gd name="connsiteY12" fmla="*/ 5148088 h 6008991"/>
              <a:gd name="connsiteX13" fmla="*/ 20989 w 4133905"/>
              <a:gd name="connsiteY13" fmla="*/ 4794139 h 6008991"/>
              <a:gd name="connsiteX14" fmla="*/ 20989 w 4133905"/>
              <a:gd name="connsiteY14" fmla="*/ 4747157 h 6008991"/>
              <a:gd name="connsiteX15" fmla="*/ 13263 w 4133905"/>
              <a:gd name="connsiteY15" fmla="*/ 4720915 h 6008991"/>
              <a:gd name="connsiteX16" fmla="*/ 4410 w 4133905"/>
              <a:gd name="connsiteY16" fmla="*/ 4694086 h 6008991"/>
              <a:gd name="connsiteX17" fmla="*/ 592 w 4133905"/>
              <a:gd name="connsiteY17" fmla="*/ 4668231 h 6008991"/>
              <a:gd name="connsiteX18" fmla="*/ 0 w 4133905"/>
              <a:gd name="connsiteY18" fmla="*/ 4648327 h 6008991"/>
              <a:gd name="connsiteX19" fmla="*/ 5225 w 4133905"/>
              <a:gd name="connsiteY19" fmla="*/ 4627475 h 6008991"/>
              <a:gd name="connsiteX20" fmla="*/ 3051 w 4133905"/>
              <a:gd name="connsiteY20" fmla="*/ 4613399 h 6008991"/>
              <a:gd name="connsiteX21" fmla="*/ 8650 w 4133905"/>
              <a:gd name="connsiteY21" fmla="*/ 4587183 h 6008991"/>
              <a:gd name="connsiteX22" fmla="*/ 13808 w 4133905"/>
              <a:gd name="connsiteY22" fmla="*/ 4548834 h 6008991"/>
              <a:gd name="connsiteX23" fmla="*/ 19306 w 4133905"/>
              <a:gd name="connsiteY23" fmla="*/ 4522434 h 6008991"/>
              <a:gd name="connsiteX24" fmla="*/ 20989 w 4133905"/>
              <a:gd name="connsiteY24" fmla="*/ 4517345 h 6008991"/>
              <a:gd name="connsiteX25" fmla="*/ 20989 w 4133905"/>
              <a:gd name="connsiteY25" fmla="*/ 4344603 h 6008991"/>
              <a:gd name="connsiteX26" fmla="*/ 19107 w 4133905"/>
              <a:gd name="connsiteY26" fmla="*/ 4331860 h 6008991"/>
              <a:gd name="connsiteX27" fmla="*/ 20989 w 4133905"/>
              <a:gd name="connsiteY27" fmla="*/ 4288870 h 6008991"/>
              <a:gd name="connsiteX28" fmla="*/ 18426 w 4133905"/>
              <a:gd name="connsiteY28" fmla="*/ 4282627 h 6008991"/>
              <a:gd name="connsiteX29" fmla="*/ 20989 w 4133905"/>
              <a:gd name="connsiteY29" fmla="*/ 4240597 h 6008991"/>
              <a:gd name="connsiteX30" fmla="*/ 18813 w 4133905"/>
              <a:gd name="connsiteY30" fmla="*/ 4194547 h 6008991"/>
              <a:gd name="connsiteX31" fmla="*/ 12962 w 4133905"/>
              <a:gd name="connsiteY31" fmla="*/ 4191108 h 6008991"/>
              <a:gd name="connsiteX32" fmla="*/ 12447 w 4133905"/>
              <a:gd name="connsiteY32" fmla="*/ 4181009 h 6008991"/>
              <a:gd name="connsiteX33" fmla="*/ 12560 w 4133905"/>
              <a:gd name="connsiteY33" fmla="*/ 4165109 h 6008991"/>
              <a:gd name="connsiteX34" fmla="*/ 18700 w 4133905"/>
              <a:gd name="connsiteY34" fmla="*/ 4129496 h 6008991"/>
              <a:gd name="connsiteX35" fmla="*/ 18477 w 4133905"/>
              <a:gd name="connsiteY35" fmla="*/ 3924440 h 6008991"/>
              <a:gd name="connsiteX36" fmla="*/ 16141 w 4133905"/>
              <a:gd name="connsiteY36" fmla="*/ 3920672 h 6008991"/>
              <a:gd name="connsiteX37" fmla="*/ 12323 w 4133905"/>
              <a:gd name="connsiteY37" fmla="*/ 3894817 h 6008991"/>
              <a:gd name="connsiteX38" fmla="*/ 11731 w 4133905"/>
              <a:gd name="connsiteY38" fmla="*/ 3874914 h 6008991"/>
              <a:gd name="connsiteX39" fmla="*/ 16957 w 4133905"/>
              <a:gd name="connsiteY39" fmla="*/ 3854061 h 6008991"/>
              <a:gd name="connsiteX40" fmla="*/ 14783 w 4133905"/>
              <a:gd name="connsiteY40" fmla="*/ 3839985 h 6008991"/>
              <a:gd name="connsiteX41" fmla="*/ 18367 w 4133905"/>
              <a:gd name="connsiteY41" fmla="*/ 3823206 h 6008991"/>
              <a:gd name="connsiteX42" fmla="*/ 15069 w 4133905"/>
              <a:gd name="connsiteY42" fmla="*/ 793415 h 6008991"/>
              <a:gd name="connsiteX43" fmla="*/ 22173 w 4133905"/>
              <a:gd name="connsiteY43" fmla="*/ 783048 h 6008991"/>
              <a:gd name="connsiteX44" fmla="*/ 27627 w 4133905"/>
              <a:gd name="connsiteY44" fmla="*/ 779222 h 6008991"/>
              <a:gd name="connsiteX45" fmla="*/ 26800 w 4133905"/>
              <a:gd name="connsiteY45" fmla="*/ 20002 h 6008991"/>
              <a:gd name="connsiteX46" fmla="*/ 44155 w 4133905"/>
              <a:gd name="connsiteY46" fmla="*/ 2441 h 6008991"/>
              <a:gd name="connsiteX47" fmla="*/ 58493 w 4133905"/>
              <a:gd name="connsiteY47" fmla="*/ 174 h 6008991"/>
              <a:gd name="connsiteX48" fmla="*/ 870768 w 4133905"/>
              <a:gd name="connsiteY48" fmla="*/ 11 h 6008991"/>
              <a:gd name="connsiteX49" fmla="*/ 890555 w 4133905"/>
              <a:gd name="connsiteY49" fmla="*/ 10 h 6008991"/>
              <a:gd name="connsiteX50" fmla="*/ 890573 w 4133905"/>
              <a:gd name="connsiteY50" fmla="*/ 1 h 6008991"/>
              <a:gd name="connsiteX51" fmla="*/ 4100315 w 4133905"/>
              <a:gd name="connsiteY51" fmla="*/ 0 h 6008991"/>
              <a:gd name="connsiteX52" fmla="*/ 4130173 w 4133905"/>
              <a:gd name="connsiteY52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18441 w 4133905"/>
              <a:gd name="connsiteY3" fmla="*/ 5979216 h 6008991"/>
              <a:gd name="connsiteX4" fmla="*/ 4088583 w 4133905"/>
              <a:gd name="connsiteY4" fmla="*/ 6008990 h 6008991"/>
              <a:gd name="connsiteX5" fmla="*/ 4048036 w 4133905"/>
              <a:gd name="connsiteY5" fmla="*/ 6008990 h 6008991"/>
              <a:gd name="connsiteX6" fmla="*/ 4048034 w 4133905"/>
              <a:gd name="connsiteY6" fmla="*/ 6008991 h 6008991"/>
              <a:gd name="connsiteX7" fmla="*/ 46751 w 4133905"/>
              <a:gd name="connsiteY7" fmla="*/ 6008991 h 6008991"/>
              <a:gd name="connsiteX8" fmla="*/ 20989 w 4133905"/>
              <a:gd name="connsiteY8" fmla="*/ 5991582 h 6008991"/>
              <a:gd name="connsiteX9" fmla="*/ 20989 w 4133905"/>
              <a:gd name="connsiteY9" fmla="*/ 5200472 h 6008991"/>
              <a:gd name="connsiteX10" fmla="*/ 13740 w 4133905"/>
              <a:gd name="connsiteY10" fmla="*/ 5174650 h 6008991"/>
              <a:gd name="connsiteX11" fmla="*/ 20989 w 4133905"/>
              <a:gd name="connsiteY11" fmla="*/ 5148088 h 6008991"/>
              <a:gd name="connsiteX12" fmla="*/ 20989 w 4133905"/>
              <a:gd name="connsiteY12" fmla="*/ 4794139 h 6008991"/>
              <a:gd name="connsiteX13" fmla="*/ 20989 w 4133905"/>
              <a:gd name="connsiteY13" fmla="*/ 4747157 h 6008991"/>
              <a:gd name="connsiteX14" fmla="*/ 13263 w 4133905"/>
              <a:gd name="connsiteY14" fmla="*/ 4720915 h 6008991"/>
              <a:gd name="connsiteX15" fmla="*/ 4410 w 4133905"/>
              <a:gd name="connsiteY15" fmla="*/ 4694086 h 6008991"/>
              <a:gd name="connsiteX16" fmla="*/ 592 w 4133905"/>
              <a:gd name="connsiteY16" fmla="*/ 4668231 h 6008991"/>
              <a:gd name="connsiteX17" fmla="*/ 0 w 4133905"/>
              <a:gd name="connsiteY17" fmla="*/ 4648327 h 6008991"/>
              <a:gd name="connsiteX18" fmla="*/ 5225 w 4133905"/>
              <a:gd name="connsiteY18" fmla="*/ 4627475 h 6008991"/>
              <a:gd name="connsiteX19" fmla="*/ 3051 w 4133905"/>
              <a:gd name="connsiteY19" fmla="*/ 4613399 h 6008991"/>
              <a:gd name="connsiteX20" fmla="*/ 8650 w 4133905"/>
              <a:gd name="connsiteY20" fmla="*/ 4587183 h 6008991"/>
              <a:gd name="connsiteX21" fmla="*/ 13808 w 4133905"/>
              <a:gd name="connsiteY21" fmla="*/ 4548834 h 6008991"/>
              <a:gd name="connsiteX22" fmla="*/ 19306 w 4133905"/>
              <a:gd name="connsiteY22" fmla="*/ 4522434 h 6008991"/>
              <a:gd name="connsiteX23" fmla="*/ 20989 w 4133905"/>
              <a:gd name="connsiteY23" fmla="*/ 4517345 h 6008991"/>
              <a:gd name="connsiteX24" fmla="*/ 20989 w 4133905"/>
              <a:gd name="connsiteY24" fmla="*/ 4344603 h 6008991"/>
              <a:gd name="connsiteX25" fmla="*/ 19107 w 4133905"/>
              <a:gd name="connsiteY25" fmla="*/ 4331860 h 6008991"/>
              <a:gd name="connsiteX26" fmla="*/ 20989 w 4133905"/>
              <a:gd name="connsiteY26" fmla="*/ 4288870 h 6008991"/>
              <a:gd name="connsiteX27" fmla="*/ 18426 w 4133905"/>
              <a:gd name="connsiteY27" fmla="*/ 4282627 h 6008991"/>
              <a:gd name="connsiteX28" fmla="*/ 20989 w 4133905"/>
              <a:gd name="connsiteY28" fmla="*/ 4240597 h 6008991"/>
              <a:gd name="connsiteX29" fmla="*/ 18813 w 4133905"/>
              <a:gd name="connsiteY29" fmla="*/ 4194547 h 6008991"/>
              <a:gd name="connsiteX30" fmla="*/ 12962 w 4133905"/>
              <a:gd name="connsiteY30" fmla="*/ 4191108 h 6008991"/>
              <a:gd name="connsiteX31" fmla="*/ 12447 w 4133905"/>
              <a:gd name="connsiteY31" fmla="*/ 4181009 h 6008991"/>
              <a:gd name="connsiteX32" fmla="*/ 12560 w 4133905"/>
              <a:gd name="connsiteY32" fmla="*/ 4165109 h 6008991"/>
              <a:gd name="connsiteX33" fmla="*/ 18700 w 4133905"/>
              <a:gd name="connsiteY33" fmla="*/ 4129496 h 6008991"/>
              <a:gd name="connsiteX34" fmla="*/ 18477 w 4133905"/>
              <a:gd name="connsiteY34" fmla="*/ 3924440 h 6008991"/>
              <a:gd name="connsiteX35" fmla="*/ 16141 w 4133905"/>
              <a:gd name="connsiteY35" fmla="*/ 3920672 h 6008991"/>
              <a:gd name="connsiteX36" fmla="*/ 12323 w 4133905"/>
              <a:gd name="connsiteY36" fmla="*/ 3894817 h 6008991"/>
              <a:gd name="connsiteX37" fmla="*/ 11731 w 4133905"/>
              <a:gd name="connsiteY37" fmla="*/ 3874914 h 6008991"/>
              <a:gd name="connsiteX38" fmla="*/ 16957 w 4133905"/>
              <a:gd name="connsiteY38" fmla="*/ 3854061 h 6008991"/>
              <a:gd name="connsiteX39" fmla="*/ 14783 w 4133905"/>
              <a:gd name="connsiteY39" fmla="*/ 3839985 h 6008991"/>
              <a:gd name="connsiteX40" fmla="*/ 18367 w 4133905"/>
              <a:gd name="connsiteY40" fmla="*/ 3823206 h 6008991"/>
              <a:gd name="connsiteX41" fmla="*/ 15069 w 4133905"/>
              <a:gd name="connsiteY41" fmla="*/ 793415 h 6008991"/>
              <a:gd name="connsiteX42" fmla="*/ 22173 w 4133905"/>
              <a:gd name="connsiteY42" fmla="*/ 783048 h 6008991"/>
              <a:gd name="connsiteX43" fmla="*/ 27627 w 4133905"/>
              <a:gd name="connsiteY43" fmla="*/ 779222 h 6008991"/>
              <a:gd name="connsiteX44" fmla="*/ 26800 w 4133905"/>
              <a:gd name="connsiteY44" fmla="*/ 20002 h 6008991"/>
              <a:gd name="connsiteX45" fmla="*/ 44155 w 4133905"/>
              <a:gd name="connsiteY45" fmla="*/ 2441 h 6008991"/>
              <a:gd name="connsiteX46" fmla="*/ 58493 w 4133905"/>
              <a:gd name="connsiteY46" fmla="*/ 174 h 6008991"/>
              <a:gd name="connsiteX47" fmla="*/ 870768 w 4133905"/>
              <a:gd name="connsiteY47" fmla="*/ 11 h 6008991"/>
              <a:gd name="connsiteX48" fmla="*/ 890555 w 4133905"/>
              <a:gd name="connsiteY48" fmla="*/ 10 h 6008991"/>
              <a:gd name="connsiteX49" fmla="*/ 890573 w 4133905"/>
              <a:gd name="connsiteY49" fmla="*/ 1 h 6008991"/>
              <a:gd name="connsiteX50" fmla="*/ 4100315 w 4133905"/>
              <a:gd name="connsiteY50" fmla="*/ 0 h 6008991"/>
              <a:gd name="connsiteX51" fmla="*/ 4130173 w 4133905"/>
              <a:gd name="connsiteY51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18441 w 4133905"/>
              <a:gd name="connsiteY2" fmla="*/ 5979216 h 6008991"/>
              <a:gd name="connsiteX3" fmla="*/ 4088583 w 4133905"/>
              <a:gd name="connsiteY3" fmla="*/ 6008990 h 6008991"/>
              <a:gd name="connsiteX4" fmla="*/ 4048036 w 4133905"/>
              <a:gd name="connsiteY4" fmla="*/ 6008990 h 6008991"/>
              <a:gd name="connsiteX5" fmla="*/ 4048034 w 4133905"/>
              <a:gd name="connsiteY5" fmla="*/ 6008991 h 6008991"/>
              <a:gd name="connsiteX6" fmla="*/ 46751 w 4133905"/>
              <a:gd name="connsiteY6" fmla="*/ 6008991 h 6008991"/>
              <a:gd name="connsiteX7" fmla="*/ 20989 w 4133905"/>
              <a:gd name="connsiteY7" fmla="*/ 5991582 h 6008991"/>
              <a:gd name="connsiteX8" fmla="*/ 20989 w 4133905"/>
              <a:gd name="connsiteY8" fmla="*/ 5200472 h 6008991"/>
              <a:gd name="connsiteX9" fmla="*/ 13740 w 4133905"/>
              <a:gd name="connsiteY9" fmla="*/ 5174650 h 6008991"/>
              <a:gd name="connsiteX10" fmla="*/ 20989 w 4133905"/>
              <a:gd name="connsiteY10" fmla="*/ 5148088 h 6008991"/>
              <a:gd name="connsiteX11" fmla="*/ 20989 w 4133905"/>
              <a:gd name="connsiteY11" fmla="*/ 4794139 h 6008991"/>
              <a:gd name="connsiteX12" fmla="*/ 20989 w 4133905"/>
              <a:gd name="connsiteY12" fmla="*/ 4747157 h 6008991"/>
              <a:gd name="connsiteX13" fmla="*/ 13263 w 4133905"/>
              <a:gd name="connsiteY13" fmla="*/ 4720915 h 6008991"/>
              <a:gd name="connsiteX14" fmla="*/ 4410 w 4133905"/>
              <a:gd name="connsiteY14" fmla="*/ 4694086 h 6008991"/>
              <a:gd name="connsiteX15" fmla="*/ 592 w 4133905"/>
              <a:gd name="connsiteY15" fmla="*/ 4668231 h 6008991"/>
              <a:gd name="connsiteX16" fmla="*/ 0 w 4133905"/>
              <a:gd name="connsiteY16" fmla="*/ 4648327 h 6008991"/>
              <a:gd name="connsiteX17" fmla="*/ 5225 w 4133905"/>
              <a:gd name="connsiteY17" fmla="*/ 4627475 h 6008991"/>
              <a:gd name="connsiteX18" fmla="*/ 3051 w 4133905"/>
              <a:gd name="connsiteY18" fmla="*/ 4613399 h 6008991"/>
              <a:gd name="connsiteX19" fmla="*/ 8650 w 4133905"/>
              <a:gd name="connsiteY19" fmla="*/ 4587183 h 6008991"/>
              <a:gd name="connsiteX20" fmla="*/ 13808 w 4133905"/>
              <a:gd name="connsiteY20" fmla="*/ 4548834 h 6008991"/>
              <a:gd name="connsiteX21" fmla="*/ 19306 w 4133905"/>
              <a:gd name="connsiteY21" fmla="*/ 4522434 h 6008991"/>
              <a:gd name="connsiteX22" fmla="*/ 20989 w 4133905"/>
              <a:gd name="connsiteY22" fmla="*/ 4517345 h 6008991"/>
              <a:gd name="connsiteX23" fmla="*/ 20989 w 4133905"/>
              <a:gd name="connsiteY23" fmla="*/ 4344603 h 6008991"/>
              <a:gd name="connsiteX24" fmla="*/ 19107 w 4133905"/>
              <a:gd name="connsiteY24" fmla="*/ 4331860 h 6008991"/>
              <a:gd name="connsiteX25" fmla="*/ 20989 w 4133905"/>
              <a:gd name="connsiteY25" fmla="*/ 4288870 h 6008991"/>
              <a:gd name="connsiteX26" fmla="*/ 18426 w 4133905"/>
              <a:gd name="connsiteY26" fmla="*/ 4282627 h 6008991"/>
              <a:gd name="connsiteX27" fmla="*/ 20989 w 4133905"/>
              <a:gd name="connsiteY27" fmla="*/ 4240597 h 6008991"/>
              <a:gd name="connsiteX28" fmla="*/ 18813 w 4133905"/>
              <a:gd name="connsiteY28" fmla="*/ 4194547 h 6008991"/>
              <a:gd name="connsiteX29" fmla="*/ 12962 w 4133905"/>
              <a:gd name="connsiteY29" fmla="*/ 4191108 h 6008991"/>
              <a:gd name="connsiteX30" fmla="*/ 12447 w 4133905"/>
              <a:gd name="connsiteY30" fmla="*/ 4181009 h 6008991"/>
              <a:gd name="connsiteX31" fmla="*/ 12560 w 4133905"/>
              <a:gd name="connsiteY31" fmla="*/ 4165109 h 6008991"/>
              <a:gd name="connsiteX32" fmla="*/ 18700 w 4133905"/>
              <a:gd name="connsiteY32" fmla="*/ 4129496 h 6008991"/>
              <a:gd name="connsiteX33" fmla="*/ 18477 w 4133905"/>
              <a:gd name="connsiteY33" fmla="*/ 3924440 h 6008991"/>
              <a:gd name="connsiteX34" fmla="*/ 16141 w 4133905"/>
              <a:gd name="connsiteY34" fmla="*/ 3920672 h 6008991"/>
              <a:gd name="connsiteX35" fmla="*/ 12323 w 4133905"/>
              <a:gd name="connsiteY35" fmla="*/ 3894817 h 6008991"/>
              <a:gd name="connsiteX36" fmla="*/ 11731 w 4133905"/>
              <a:gd name="connsiteY36" fmla="*/ 3874914 h 6008991"/>
              <a:gd name="connsiteX37" fmla="*/ 16957 w 4133905"/>
              <a:gd name="connsiteY37" fmla="*/ 3854061 h 6008991"/>
              <a:gd name="connsiteX38" fmla="*/ 14783 w 4133905"/>
              <a:gd name="connsiteY38" fmla="*/ 3839985 h 6008991"/>
              <a:gd name="connsiteX39" fmla="*/ 18367 w 4133905"/>
              <a:gd name="connsiteY39" fmla="*/ 3823206 h 6008991"/>
              <a:gd name="connsiteX40" fmla="*/ 15069 w 4133905"/>
              <a:gd name="connsiteY40" fmla="*/ 793415 h 6008991"/>
              <a:gd name="connsiteX41" fmla="*/ 22173 w 4133905"/>
              <a:gd name="connsiteY41" fmla="*/ 783048 h 6008991"/>
              <a:gd name="connsiteX42" fmla="*/ 27627 w 4133905"/>
              <a:gd name="connsiteY42" fmla="*/ 779222 h 6008991"/>
              <a:gd name="connsiteX43" fmla="*/ 26800 w 4133905"/>
              <a:gd name="connsiteY43" fmla="*/ 20002 h 6008991"/>
              <a:gd name="connsiteX44" fmla="*/ 44155 w 4133905"/>
              <a:gd name="connsiteY44" fmla="*/ 2441 h 6008991"/>
              <a:gd name="connsiteX45" fmla="*/ 58493 w 4133905"/>
              <a:gd name="connsiteY45" fmla="*/ 174 h 6008991"/>
              <a:gd name="connsiteX46" fmla="*/ 870768 w 4133905"/>
              <a:gd name="connsiteY46" fmla="*/ 11 h 6008991"/>
              <a:gd name="connsiteX47" fmla="*/ 890555 w 4133905"/>
              <a:gd name="connsiteY47" fmla="*/ 10 h 6008991"/>
              <a:gd name="connsiteX48" fmla="*/ 890573 w 4133905"/>
              <a:gd name="connsiteY48" fmla="*/ 1 h 6008991"/>
              <a:gd name="connsiteX49" fmla="*/ 4100315 w 4133905"/>
              <a:gd name="connsiteY49" fmla="*/ 0 h 6008991"/>
              <a:gd name="connsiteX50" fmla="*/ 4130173 w 4133905"/>
              <a:gd name="connsiteY50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7627 w 4130840"/>
              <a:gd name="connsiteY41" fmla="*/ 779222 h 6008991"/>
              <a:gd name="connsiteX42" fmla="*/ 26800 w 4130840"/>
              <a:gd name="connsiteY42" fmla="*/ 20002 h 6008991"/>
              <a:gd name="connsiteX43" fmla="*/ 44155 w 4130840"/>
              <a:gd name="connsiteY43" fmla="*/ 2441 h 6008991"/>
              <a:gd name="connsiteX44" fmla="*/ 58493 w 4130840"/>
              <a:gd name="connsiteY44" fmla="*/ 174 h 6008991"/>
              <a:gd name="connsiteX45" fmla="*/ 870768 w 4130840"/>
              <a:gd name="connsiteY45" fmla="*/ 11 h 6008991"/>
              <a:gd name="connsiteX46" fmla="*/ 890555 w 4130840"/>
              <a:gd name="connsiteY46" fmla="*/ 10 h 6008991"/>
              <a:gd name="connsiteX47" fmla="*/ 890573 w 4130840"/>
              <a:gd name="connsiteY47" fmla="*/ 1 h 6008991"/>
              <a:gd name="connsiteX48" fmla="*/ 4100315 w 4130840"/>
              <a:gd name="connsiteY48" fmla="*/ 0 h 6008991"/>
              <a:gd name="connsiteX49" fmla="*/ 4130173 w 4130840"/>
              <a:gd name="connsiteY49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890555 w 4130840"/>
              <a:gd name="connsiteY45" fmla="*/ 10 h 6008991"/>
              <a:gd name="connsiteX46" fmla="*/ 890573 w 4130840"/>
              <a:gd name="connsiteY46" fmla="*/ 1 h 6008991"/>
              <a:gd name="connsiteX47" fmla="*/ 4100315 w 4130840"/>
              <a:gd name="connsiteY47" fmla="*/ 0 h 6008991"/>
              <a:gd name="connsiteX48" fmla="*/ 4130173 w 4130840"/>
              <a:gd name="connsiteY48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890555 w 4130840"/>
              <a:gd name="connsiteY45" fmla="*/ 10 h 6008991"/>
              <a:gd name="connsiteX46" fmla="*/ 4100315 w 4130840"/>
              <a:gd name="connsiteY46" fmla="*/ 0 h 6008991"/>
              <a:gd name="connsiteX47" fmla="*/ 4130173 w 4130840"/>
              <a:gd name="connsiteY47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4100315 w 4130840"/>
              <a:gd name="connsiteY45" fmla="*/ 0 h 6008991"/>
              <a:gd name="connsiteX46" fmla="*/ 4130173 w 4130840"/>
              <a:gd name="connsiteY46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4100315 w 4130840"/>
              <a:gd name="connsiteY44" fmla="*/ 0 h 6008991"/>
              <a:gd name="connsiteX45" fmla="*/ 4130173 w 4130840"/>
              <a:gd name="connsiteY45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6800 w 4130840"/>
              <a:gd name="connsiteY40" fmla="*/ 20002 h 6008991"/>
              <a:gd name="connsiteX41" fmla="*/ 44155 w 4130840"/>
              <a:gd name="connsiteY41" fmla="*/ 2441 h 6008991"/>
              <a:gd name="connsiteX42" fmla="*/ 58493 w 4130840"/>
              <a:gd name="connsiteY42" fmla="*/ 174 h 6008991"/>
              <a:gd name="connsiteX43" fmla="*/ 4100315 w 4130840"/>
              <a:gd name="connsiteY43" fmla="*/ 0 h 6008991"/>
              <a:gd name="connsiteX44" fmla="*/ 4130173 w 4130840"/>
              <a:gd name="connsiteY44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26800 w 4130840"/>
              <a:gd name="connsiteY39" fmla="*/ 20002 h 6008991"/>
              <a:gd name="connsiteX40" fmla="*/ 44155 w 4130840"/>
              <a:gd name="connsiteY40" fmla="*/ 2441 h 6008991"/>
              <a:gd name="connsiteX41" fmla="*/ 58493 w 4130840"/>
              <a:gd name="connsiteY41" fmla="*/ 174 h 6008991"/>
              <a:gd name="connsiteX42" fmla="*/ 4100315 w 4130840"/>
              <a:gd name="connsiteY42" fmla="*/ 0 h 6008991"/>
              <a:gd name="connsiteX43" fmla="*/ 4130173 w 4130840"/>
              <a:gd name="connsiteY43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20989 w 4130840"/>
              <a:gd name="connsiteY8" fmla="*/ 5148088 h 6008991"/>
              <a:gd name="connsiteX9" fmla="*/ 20989 w 4130840"/>
              <a:gd name="connsiteY9" fmla="*/ 4794139 h 6008991"/>
              <a:gd name="connsiteX10" fmla="*/ 20989 w 4130840"/>
              <a:gd name="connsiteY10" fmla="*/ 4747157 h 6008991"/>
              <a:gd name="connsiteX11" fmla="*/ 13263 w 4130840"/>
              <a:gd name="connsiteY11" fmla="*/ 4720915 h 6008991"/>
              <a:gd name="connsiteX12" fmla="*/ 4410 w 4130840"/>
              <a:gd name="connsiteY12" fmla="*/ 4694086 h 6008991"/>
              <a:gd name="connsiteX13" fmla="*/ 592 w 4130840"/>
              <a:gd name="connsiteY13" fmla="*/ 4668231 h 6008991"/>
              <a:gd name="connsiteX14" fmla="*/ 0 w 4130840"/>
              <a:gd name="connsiteY14" fmla="*/ 4648327 h 6008991"/>
              <a:gd name="connsiteX15" fmla="*/ 5225 w 4130840"/>
              <a:gd name="connsiteY15" fmla="*/ 4627475 h 6008991"/>
              <a:gd name="connsiteX16" fmla="*/ 3051 w 4130840"/>
              <a:gd name="connsiteY16" fmla="*/ 4613399 h 6008991"/>
              <a:gd name="connsiteX17" fmla="*/ 8650 w 4130840"/>
              <a:gd name="connsiteY17" fmla="*/ 4587183 h 6008991"/>
              <a:gd name="connsiteX18" fmla="*/ 13808 w 4130840"/>
              <a:gd name="connsiteY18" fmla="*/ 4548834 h 6008991"/>
              <a:gd name="connsiteX19" fmla="*/ 19306 w 4130840"/>
              <a:gd name="connsiteY19" fmla="*/ 4522434 h 6008991"/>
              <a:gd name="connsiteX20" fmla="*/ 20989 w 4130840"/>
              <a:gd name="connsiteY20" fmla="*/ 4517345 h 6008991"/>
              <a:gd name="connsiteX21" fmla="*/ 20989 w 4130840"/>
              <a:gd name="connsiteY21" fmla="*/ 4344603 h 6008991"/>
              <a:gd name="connsiteX22" fmla="*/ 19107 w 4130840"/>
              <a:gd name="connsiteY22" fmla="*/ 4331860 h 6008991"/>
              <a:gd name="connsiteX23" fmla="*/ 20989 w 4130840"/>
              <a:gd name="connsiteY23" fmla="*/ 4288870 h 6008991"/>
              <a:gd name="connsiteX24" fmla="*/ 18426 w 4130840"/>
              <a:gd name="connsiteY24" fmla="*/ 4282627 h 6008991"/>
              <a:gd name="connsiteX25" fmla="*/ 20989 w 4130840"/>
              <a:gd name="connsiteY25" fmla="*/ 4240597 h 6008991"/>
              <a:gd name="connsiteX26" fmla="*/ 18813 w 4130840"/>
              <a:gd name="connsiteY26" fmla="*/ 4194547 h 6008991"/>
              <a:gd name="connsiteX27" fmla="*/ 12962 w 4130840"/>
              <a:gd name="connsiteY27" fmla="*/ 4191108 h 6008991"/>
              <a:gd name="connsiteX28" fmla="*/ 12447 w 4130840"/>
              <a:gd name="connsiteY28" fmla="*/ 4181009 h 6008991"/>
              <a:gd name="connsiteX29" fmla="*/ 12560 w 4130840"/>
              <a:gd name="connsiteY29" fmla="*/ 4165109 h 6008991"/>
              <a:gd name="connsiteX30" fmla="*/ 18700 w 4130840"/>
              <a:gd name="connsiteY30" fmla="*/ 4129496 h 6008991"/>
              <a:gd name="connsiteX31" fmla="*/ 18477 w 4130840"/>
              <a:gd name="connsiteY31" fmla="*/ 3924440 h 6008991"/>
              <a:gd name="connsiteX32" fmla="*/ 16141 w 4130840"/>
              <a:gd name="connsiteY32" fmla="*/ 3920672 h 6008991"/>
              <a:gd name="connsiteX33" fmla="*/ 12323 w 4130840"/>
              <a:gd name="connsiteY33" fmla="*/ 3894817 h 6008991"/>
              <a:gd name="connsiteX34" fmla="*/ 11731 w 4130840"/>
              <a:gd name="connsiteY34" fmla="*/ 3874914 h 6008991"/>
              <a:gd name="connsiteX35" fmla="*/ 16957 w 4130840"/>
              <a:gd name="connsiteY35" fmla="*/ 3854061 h 6008991"/>
              <a:gd name="connsiteX36" fmla="*/ 14783 w 4130840"/>
              <a:gd name="connsiteY36" fmla="*/ 3839985 h 6008991"/>
              <a:gd name="connsiteX37" fmla="*/ 18367 w 4130840"/>
              <a:gd name="connsiteY37" fmla="*/ 3823206 h 6008991"/>
              <a:gd name="connsiteX38" fmla="*/ 26800 w 4130840"/>
              <a:gd name="connsiteY38" fmla="*/ 20002 h 6008991"/>
              <a:gd name="connsiteX39" fmla="*/ 44155 w 4130840"/>
              <a:gd name="connsiteY39" fmla="*/ 2441 h 6008991"/>
              <a:gd name="connsiteX40" fmla="*/ 58493 w 4130840"/>
              <a:gd name="connsiteY40" fmla="*/ 174 h 6008991"/>
              <a:gd name="connsiteX41" fmla="*/ 4100315 w 4130840"/>
              <a:gd name="connsiteY41" fmla="*/ 0 h 6008991"/>
              <a:gd name="connsiteX42" fmla="*/ 4130173 w 4130840"/>
              <a:gd name="connsiteY42" fmla="*/ 29860 h 600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130840" h="6008991">
                <a:moveTo>
                  <a:pt x="4130173" y="29860"/>
                </a:moveTo>
                <a:cubicBezTo>
                  <a:pt x="4133194" y="1026396"/>
                  <a:pt x="4125373" y="4982694"/>
                  <a:pt x="4118441" y="5979216"/>
                </a:cubicBezTo>
                <a:cubicBezTo>
                  <a:pt x="4118348" y="5995656"/>
                  <a:pt x="4105022" y="6008947"/>
                  <a:pt x="4088583" y="6008990"/>
                </a:cubicBezTo>
                <a:lnTo>
                  <a:pt x="4048036" y="6008990"/>
                </a:lnTo>
                <a:cubicBezTo>
                  <a:pt x="4048035" y="6008990"/>
                  <a:pt x="4048035" y="6008991"/>
                  <a:pt x="4048034" y="6008991"/>
                </a:cubicBezTo>
                <a:lnTo>
                  <a:pt x="46751" y="6008991"/>
                </a:lnTo>
                <a:cubicBezTo>
                  <a:pt x="32527" y="6008935"/>
                  <a:pt x="21027" y="6001166"/>
                  <a:pt x="20989" y="5991582"/>
                </a:cubicBezTo>
                <a:lnTo>
                  <a:pt x="20989" y="5200472"/>
                </a:lnTo>
                <a:lnTo>
                  <a:pt x="20989" y="5148088"/>
                </a:lnTo>
                <a:lnTo>
                  <a:pt x="20989" y="4794139"/>
                </a:lnTo>
                <a:lnTo>
                  <a:pt x="20989" y="4747157"/>
                </a:lnTo>
                <a:lnTo>
                  <a:pt x="13263" y="4720915"/>
                </a:lnTo>
                <a:cubicBezTo>
                  <a:pt x="19441" y="4710358"/>
                  <a:pt x="7362" y="4702637"/>
                  <a:pt x="4410" y="4694086"/>
                </a:cubicBezTo>
                <a:lnTo>
                  <a:pt x="592" y="4668231"/>
                </a:lnTo>
                <a:cubicBezTo>
                  <a:pt x="395" y="4661596"/>
                  <a:pt x="197" y="4654962"/>
                  <a:pt x="0" y="4648327"/>
                </a:cubicBezTo>
                <a:lnTo>
                  <a:pt x="5225" y="4627475"/>
                </a:lnTo>
                <a:cubicBezTo>
                  <a:pt x="5733" y="4621653"/>
                  <a:pt x="2480" y="4620114"/>
                  <a:pt x="3051" y="4613399"/>
                </a:cubicBezTo>
                <a:lnTo>
                  <a:pt x="8650" y="4587183"/>
                </a:lnTo>
                <a:lnTo>
                  <a:pt x="13808" y="4548834"/>
                </a:lnTo>
                <a:lnTo>
                  <a:pt x="19306" y="4522434"/>
                </a:lnTo>
                <a:lnTo>
                  <a:pt x="20989" y="4517345"/>
                </a:lnTo>
                <a:lnTo>
                  <a:pt x="20989" y="4344603"/>
                </a:lnTo>
                <a:lnTo>
                  <a:pt x="19107" y="4331860"/>
                </a:lnTo>
                <a:cubicBezTo>
                  <a:pt x="19734" y="4317530"/>
                  <a:pt x="20362" y="4303200"/>
                  <a:pt x="20989" y="4288870"/>
                </a:cubicBezTo>
                <a:lnTo>
                  <a:pt x="18426" y="4282627"/>
                </a:lnTo>
                <a:lnTo>
                  <a:pt x="20989" y="4240597"/>
                </a:lnTo>
                <a:cubicBezTo>
                  <a:pt x="20627" y="4226678"/>
                  <a:pt x="21199" y="4202560"/>
                  <a:pt x="18813" y="4194547"/>
                </a:cubicBezTo>
                <a:lnTo>
                  <a:pt x="12962" y="4191108"/>
                </a:lnTo>
                <a:cubicBezTo>
                  <a:pt x="12790" y="4187742"/>
                  <a:pt x="12619" y="4184375"/>
                  <a:pt x="12447" y="4181009"/>
                </a:cubicBezTo>
                <a:cubicBezTo>
                  <a:pt x="12896" y="4180270"/>
                  <a:pt x="12522" y="4165710"/>
                  <a:pt x="12560" y="4165109"/>
                </a:cubicBezTo>
                <a:lnTo>
                  <a:pt x="18700" y="4129496"/>
                </a:lnTo>
                <a:cubicBezTo>
                  <a:pt x="18626" y="4061144"/>
                  <a:pt x="18551" y="3992792"/>
                  <a:pt x="18477" y="3924440"/>
                </a:cubicBezTo>
                <a:lnTo>
                  <a:pt x="16141" y="3920672"/>
                </a:lnTo>
                <a:lnTo>
                  <a:pt x="12323" y="3894817"/>
                </a:lnTo>
                <a:cubicBezTo>
                  <a:pt x="12126" y="3888183"/>
                  <a:pt x="11928" y="3881548"/>
                  <a:pt x="11731" y="3874914"/>
                </a:cubicBezTo>
                <a:lnTo>
                  <a:pt x="16957" y="3854061"/>
                </a:lnTo>
                <a:cubicBezTo>
                  <a:pt x="17464" y="3848239"/>
                  <a:pt x="14211" y="3846700"/>
                  <a:pt x="14783" y="3839985"/>
                </a:cubicBezTo>
                <a:lnTo>
                  <a:pt x="18367" y="3823206"/>
                </a:lnTo>
                <a:cubicBezTo>
                  <a:pt x="20370" y="3186542"/>
                  <a:pt x="22502" y="656796"/>
                  <a:pt x="26800" y="20002"/>
                </a:cubicBezTo>
                <a:cubicBezTo>
                  <a:pt x="32586" y="9918"/>
                  <a:pt x="34176" y="8295"/>
                  <a:pt x="44155" y="2441"/>
                </a:cubicBezTo>
                <a:lnTo>
                  <a:pt x="58493" y="174"/>
                </a:lnTo>
                <a:lnTo>
                  <a:pt x="4100315" y="0"/>
                </a:lnTo>
                <a:cubicBezTo>
                  <a:pt x="4116788" y="48"/>
                  <a:pt x="4130132" y="13388"/>
                  <a:pt x="4130173" y="29860"/>
                </a:cubicBezTo>
                <a:close/>
              </a:path>
            </a:pathLst>
          </a:custGeom>
          <a:blipFill dpi="0" rotWithShape="1">
            <a:blip r:embed="rId2">
              <a:alphaModFix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EF9E0D9-C3E4-AEB6-7B48-1004644A2B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8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364000" y="4260466"/>
            <a:ext cx="3267995" cy="2318629"/>
          </a:xfrm>
          <a:custGeom>
            <a:avLst/>
            <a:gdLst/>
            <a:ahLst/>
            <a:cxnLst/>
            <a:rect l="l" t="t" r="r" b="b"/>
            <a:pathLst>
              <a:path w="3267995" h="2318629">
                <a:moveTo>
                  <a:pt x="112711" y="15"/>
                </a:moveTo>
                <a:cubicBezTo>
                  <a:pt x="638834" y="22079"/>
                  <a:pt x="2727097" y="120172"/>
                  <a:pt x="3252975" y="147508"/>
                </a:cubicBezTo>
                <a:cubicBezTo>
                  <a:pt x="3261651" y="147948"/>
                  <a:pt x="3268350" y="155324"/>
                  <a:pt x="3267981" y="164034"/>
                </a:cubicBezTo>
                <a:lnTo>
                  <a:pt x="3267014" y="185516"/>
                </a:lnTo>
                <a:cubicBezTo>
                  <a:pt x="3267014" y="185516"/>
                  <a:pt x="3267015" y="185516"/>
                  <a:pt x="3267015" y="185517"/>
                </a:cubicBezTo>
                <a:lnTo>
                  <a:pt x="3171652" y="2305389"/>
                </a:lnTo>
                <a:cubicBezTo>
                  <a:pt x="3171284" y="2312923"/>
                  <a:pt x="3166908" y="2318832"/>
                  <a:pt x="3161848" y="2318624"/>
                </a:cubicBezTo>
                <a:lnTo>
                  <a:pt x="2744238" y="2299838"/>
                </a:lnTo>
                <a:lnTo>
                  <a:pt x="2716585" y="2298594"/>
                </a:lnTo>
                <a:lnTo>
                  <a:pt x="2529743" y="2290189"/>
                </a:lnTo>
                <a:lnTo>
                  <a:pt x="2504942" y="2289073"/>
                </a:lnTo>
                <a:lnTo>
                  <a:pt x="2490905" y="2292543"/>
                </a:lnTo>
                <a:cubicBezTo>
                  <a:pt x="2485480" y="2289019"/>
                  <a:pt x="2481116" y="2295235"/>
                  <a:pt x="2476532" y="2296596"/>
                </a:cubicBezTo>
                <a:lnTo>
                  <a:pt x="2462792" y="2298005"/>
                </a:lnTo>
                <a:cubicBezTo>
                  <a:pt x="2459285" y="2297952"/>
                  <a:pt x="2455778" y="2297899"/>
                  <a:pt x="2452271" y="2297846"/>
                </a:cubicBezTo>
                <a:lnTo>
                  <a:pt x="2441388" y="2294583"/>
                </a:lnTo>
                <a:cubicBezTo>
                  <a:pt x="2438327" y="2294175"/>
                  <a:pt x="2437437" y="2295862"/>
                  <a:pt x="2433906" y="2295400"/>
                </a:cubicBezTo>
                <a:lnTo>
                  <a:pt x="2420201" y="2291811"/>
                </a:lnTo>
                <a:lnTo>
                  <a:pt x="2400080" y="2288168"/>
                </a:lnTo>
                <a:lnTo>
                  <a:pt x="2386275" y="2284628"/>
                </a:lnTo>
                <a:lnTo>
                  <a:pt x="2383629" y="2283616"/>
                </a:lnTo>
                <a:lnTo>
                  <a:pt x="2292442" y="2279514"/>
                </a:lnTo>
                <a:lnTo>
                  <a:pt x="2285670" y="2280208"/>
                </a:lnTo>
                <a:cubicBezTo>
                  <a:pt x="2278121" y="2279536"/>
                  <a:pt x="2270571" y="2278863"/>
                  <a:pt x="2263021" y="2278190"/>
                </a:cubicBezTo>
                <a:lnTo>
                  <a:pt x="2259665" y="2279400"/>
                </a:lnTo>
                <a:lnTo>
                  <a:pt x="2237539" y="2277044"/>
                </a:lnTo>
                <a:cubicBezTo>
                  <a:pt x="2230183" y="2276905"/>
                  <a:pt x="2217465" y="2276029"/>
                  <a:pt x="2213178" y="2277103"/>
                </a:cubicBezTo>
                <a:lnTo>
                  <a:pt x="2211224" y="2280121"/>
                </a:lnTo>
                <a:cubicBezTo>
                  <a:pt x="2209443" y="2280133"/>
                  <a:pt x="2207661" y="2280143"/>
                  <a:pt x="2205880" y="2280155"/>
                </a:cubicBezTo>
                <a:cubicBezTo>
                  <a:pt x="2205501" y="2279899"/>
                  <a:pt x="2197806" y="2279751"/>
                  <a:pt x="2197490" y="2279717"/>
                </a:cubicBezTo>
                <a:lnTo>
                  <a:pt x="2178837" y="2275618"/>
                </a:lnTo>
                <a:cubicBezTo>
                  <a:pt x="2142753" y="2274034"/>
                  <a:pt x="2106670" y="2272451"/>
                  <a:pt x="2070586" y="2270867"/>
                </a:cubicBezTo>
                <a:lnTo>
                  <a:pt x="2068542" y="2272015"/>
                </a:lnTo>
                <a:lnTo>
                  <a:pt x="2054802" y="2273424"/>
                </a:lnTo>
                <a:cubicBezTo>
                  <a:pt x="2051296" y="2273371"/>
                  <a:pt x="2047789" y="2273318"/>
                  <a:pt x="2044282" y="2273265"/>
                </a:cubicBezTo>
                <a:lnTo>
                  <a:pt x="2033399" y="2270001"/>
                </a:lnTo>
                <a:cubicBezTo>
                  <a:pt x="2030337" y="2269594"/>
                  <a:pt x="2029447" y="2271281"/>
                  <a:pt x="2025916" y="2270819"/>
                </a:cubicBezTo>
                <a:lnTo>
                  <a:pt x="2017144" y="2268521"/>
                </a:lnTo>
                <a:cubicBezTo>
                  <a:pt x="1681110" y="2252342"/>
                  <a:pt x="345760" y="2191139"/>
                  <a:pt x="9711" y="2173740"/>
                </a:cubicBezTo>
                <a:cubicBezTo>
                  <a:pt x="4526" y="2170435"/>
                  <a:pt x="3707" y="2169554"/>
                  <a:pt x="855" y="2164129"/>
                </a:cubicBezTo>
                <a:lnTo>
                  <a:pt x="0" y="2156478"/>
                </a:lnTo>
                <a:lnTo>
                  <a:pt x="96237" y="15125"/>
                </a:lnTo>
                <a:cubicBezTo>
                  <a:pt x="96655" y="6399"/>
                  <a:pt x="104015" y="-354"/>
                  <a:pt x="112711" y="15"/>
                </a:cubicBezTo>
                <a:close/>
              </a:path>
            </a:pathLst>
          </a:custGeom>
        </p:spPr>
      </p:pic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838537AB-789D-469B-BB87-0A23A66CD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760030">
            <a:off x="11080113" y="4519049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5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B1A461D-D89D-4011-BF72-6D315EB0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5FB0F28-700C-47B3-8AC0-405524FAE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F6EF6497-D21E-44FB-B561-D3E626981B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826672E-5AF0-428D-9AA9-26A3D536D4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626FC8B-BBDA-4B55-9E70-7BCDED4D8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B18236-D8D2-4900-87E8-68EAE28BB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2</a:t>
            </a:fld>
            <a:endParaRPr lang="en-US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8531404-6B0A-480C-B06F-395D7A0225A4}"/>
              </a:ext>
            </a:extLst>
          </p:cNvPr>
          <p:cNvSpPr txBox="1"/>
          <p:nvPr/>
        </p:nvSpPr>
        <p:spPr>
          <a:xfrm>
            <a:off x="303028" y="1447323"/>
            <a:ext cx="7123008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dirty="0"/>
              <a:t>Les bassins hydrographiques (périmètre FENARIVE) :</a:t>
            </a:r>
          </a:p>
          <a:p>
            <a:endParaRPr lang="fr-FR" b="1" i="1" dirty="0"/>
          </a:p>
          <a:p>
            <a:pPr marL="285750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r>
              <a:rPr lang="fr-FR" b="1" i="1" dirty="0"/>
              <a:t>6 grands bassins métropolitains </a:t>
            </a:r>
          </a:p>
          <a:p>
            <a:pPr marL="742950" lvl="1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fr-FR" b="1" i="1" dirty="0"/>
              <a:t>Rhône-Méditerranée, </a:t>
            </a:r>
          </a:p>
          <a:p>
            <a:pPr marL="742950" lvl="1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fr-FR" b="1" i="1" dirty="0"/>
              <a:t>Loire-Bretagne, </a:t>
            </a:r>
          </a:p>
          <a:p>
            <a:pPr marL="742950" lvl="1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fr-FR" b="1" i="1" dirty="0"/>
              <a:t>Seine-Normandie, </a:t>
            </a:r>
          </a:p>
          <a:p>
            <a:pPr marL="742950" lvl="1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fr-FR" b="1" i="1" dirty="0"/>
              <a:t>Adour-Garonne, </a:t>
            </a:r>
          </a:p>
          <a:p>
            <a:pPr marL="742950" lvl="1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fr-FR" b="1" i="1" dirty="0"/>
              <a:t>Artois-Picardie, </a:t>
            </a:r>
          </a:p>
          <a:p>
            <a:pPr marL="742950" lvl="1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fr-FR" b="1" i="1" dirty="0"/>
              <a:t>Rhin-Meuse.</a:t>
            </a:r>
          </a:p>
          <a:p>
            <a:pPr marL="742950" lvl="1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endParaRPr lang="fr-FR" b="1" i="1" dirty="0"/>
          </a:p>
          <a:p>
            <a:pPr marL="285750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r>
              <a:rPr lang="fr-FR" b="1" i="1" dirty="0"/>
              <a:t>Gestion coordonnée par les agences de l’eau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3170016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99DC1F82-572A-4FFD-ACFB-E62DC7930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240D8B-399B-208A-1171-D7207CFE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715" y="266335"/>
            <a:ext cx="5454869" cy="914653"/>
          </a:xfrm>
        </p:spPr>
        <p:txBody>
          <a:bodyPr>
            <a:normAutofit/>
          </a:bodyPr>
          <a:lstStyle/>
          <a:p>
            <a:r>
              <a:rPr lang="fr-FR" dirty="0"/>
              <a:t>Contexte</a:t>
            </a: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0222E03-D2AD-4594-B28C-BD93CA9A4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3656" y="1"/>
            <a:ext cx="5195733" cy="5804267"/>
          </a:xfrm>
          <a:custGeom>
            <a:avLst/>
            <a:gdLst>
              <a:gd name="connsiteX0" fmla="*/ 397240 w 5225982"/>
              <a:gd name="connsiteY0" fmla="*/ 0 h 5845277"/>
              <a:gd name="connsiteX1" fmla="*/ 5225982 w 5225982"/>
              <a:gd name="connsiteY1" fmla="*/ 0 h 5845277"/>
              <a:gd name="connsiteX2" fmla="*/ 5225982 w 5225982"/>
              <a:gd name="connsiteY2" fmla="*/ 1960688 h 5845277"/>
              <a:gd name="connsiteX3" fmla="*/ 4944766 w 5225982"/>
              <a:gd name="connsiteY3" fmla="*/ 5845277 h 5845277"/>
              <a:gd name="connsiteX4" fmla="*/ 0 w 5225982"/>
              <a:gd name="connsiteY4" fmla="*/ 5487313 h 584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5982" h="5845277">
                <a:moveTo>
                  <a:pt x="397240" y="0"/>
                </a:moveTo>
                <a:lnTo>
                  <a:pt x="5225982" y="0"/>
                </a:lnTo>
                <a:lnTo>
                  <a:pt x="5225982" y="1960688"/>
                </a:lnTo>
                <a:lnTo>
                  <a:pt x="4944766" y="5845277"/>
                </a:lnTo>
                <a:lnTo>
                  <a:pt x="0" y="54873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D525AFFF-8FE3-4084-AAC3-A8CCB228D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2310" y="0"/>
            <a:ext cx="5071364" cy="5665354"/>
          </a:xfrm>
          <a:custGeom>
            <a:avLst/>
            <a:gdLst>
              <a:gd name="connsiteX0" fmla="*/ 385702 w 5071364"/>
              <a:gd name="connsiteY0" fmla="*/ 0 h 5665354"/>
              <a:gd name="connsiteX1" fmla="*/ 5071364 w 5071364"/>
              <a:gd name="connsiteY1" fmla="*/ 0 h 5665354"/>
              <a:gd name="connsiteX2" fmla="*/ 4661235 w 5071364"/>
              <a:gd name="connsiteY2" fmla="*/ 5665354 h 5665354"/>
              <a:gd name="connsiteX3" fmla="*/ 0 w 5071364"/>
              <a:gd name="connsiteY3" fmla="*/ 5327915 h 566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1364" h="5665354">
                <a:moveTo>
                  <a:pt x="385702" y="0"/>
                </a:moveTo>
                <a:lnTo>
                  <a:pt x="5071364" y="0"/>
                </a:lnTo>
                <a:lnTo>
                  <a:pt x="4661235" y="5665354"/>
                </a:lnTo>
                <a:lnTo>
                  <a:pt x="0" y="5327915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B41388A-9FD3-BA93-BE59-129E7553F2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8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8202" y="-7"/>
            <a:ext cx="5071364" cy="5665354"/>
          </a:xfrm>
          <a:custGeom>
            <a:avLst/>
            <a:gdLst/>
            <a:ahLst/>
            <a:cxnLst/>
            <a:rect l="l" t="t" r="r" b="b"/>
            <a:pathLst>
              <a:path w="5071364" h="5665354">
                <a:moveTo>
                  <a:pt x="385702" y="0"/>
                </a:moveTo>
                <a:lnTo>
                  <a:pt x="5071364" y="0"/>
                </a:lnTo>
                <a:lnTo>
                  <a:pt x="4661235" y="5665354"/>
                </a:lnTo>
                <a:lnTo>
                  <a:pt x="0" y="5327915"/>
                </a:lnTo>
                <a:close/>
              </a:path>
            </a:pathLst>
          </a:cu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4543">
            <a:off x="6271528" y="4197478"/>
            <a:ext cx="3434460" cy="244021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EFC26735-937E-4F83-BBC4-72CBC0C9C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354543">
            <a:off x="6901388" y="3838446"/>
            <a:ext cx="2190724" cy="3175232"/>
          </a:xfrm>
          <a:custGeom>
            <a:avLst/>
            <a:gdLst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20758 w 4133905"/>
              <a:gd name="connsiteY3" fmla="*/ 5227094 h 6008991"/>
              <a:gd name="connsiteX4" fmla="*/ 4120715 w 4133905"/>
              <a:gd name="connsiteY4" fmla="*/ 5253724 h 6008991"/>
              <a:gd name="connsiteX5" fmla="*/ 4118441 w 4133905"/>
              <a:gd name="connsiteY5" fmla="*/ 5979216 h 6008991"/>
              <a:gd name="connsiteX6" fmla="*/ 4088583 w 4133905"/>
              <a:gd name="connsiteY6" fmla="*/ 6008990 h 6008991"/>
              <a:gd name="connsiteX7" fmla="*/ 4048036 w 4133905"/>
              <a:gd name="connsiteY7" fmla="*/ 6008990 h 6008991"/>
              <a:gd name="connsiteX8" fmla="*/ 4048034 w 4133905"/>
              <a:gd name="connsiteY8" fmla="*/ 6008991 h 6008991"/>
              <a:gd name="connsiteX9" fmla="*/ 46751 w 4133905"/>
              <a:gd name="connsiteY9" fmla="*/ 6008991 h 6008991"/>
              <a:gd name="connsiteX10" fmla="*/ 20989 w 4133905"/>
              <a:gd name="connsiteY10" fmla="*/ 5991582 h 6008991"/>
              <a:gd name="connsiteX11" fmla="*/ 20989 w 4133905"/>
              <a:gd name="connsiteY11" fmla="*/ 5200472 h 6008991"/>
              <a:gd name="connsiteX12" fmla="*/ 13740 w 4133905"/>
              <a:gd name="connsiteY12" fmla="*/ 5174650 h 6008991"/>
              <a:gd name="connsiteX13" fmla="*/ 20989 w 4133905"/>
              <a:gd name="connsiteY13" fmla="*/ 5148088 h 6008991"/>
              <a:gd name="connsiteX14" fmla="*/ 20989 w 4133905"/>
              <a:gd name="connsiteY14" fmla="*/ 4794139 h 6008991"/>
              <a:gd name="connsiteX15" fmla="*/ 20989 w 4133905"/>
              <a:gd name="connsiteY15" fmla="*/ 4747157 h 6008991"/>
              <a:gd name="connsiteX16" fmla="*/ 13263 w 4133905"/>
              <a:gd name="connsiteY16" fmla="*/ 4720915 h 6008991"/>
              <a:gd name="connsiteX17" fmla="*/ 4410 w 4133905"/>
              <a:gd name="connsiteY17" fmla="*/ 4694086 h 6008991"/>
              <a:gd name="connsiteX18" fmla="*/ 592 w 4133905"/>
              <a:gd name="connsiteY18" fmla="*/ 4668231 h 6008991"/>
              <a:gd name="connsiteX19" fmla="*/ 0 w 4133905"/>
              <a:gd name="connsiteY19" fmla="*/ 4648327 h 6008991"/>
              <a:gd name="connsiteX20" fmla="*/ 5225 w 4133905"/>
              <a:gd name="connsiteY20" fmla="*/ 4627475 h 6008991"/>
              <a:gd name="connsiteX21" fmla="*/ 3051 w 4133905"/>
              <a:gd name="connsiteY21" fmla="*/ 4613399 h 6008991"/>
              <a:gd name="connsiteX22" fmla="*/ 8650 w 4133905"/>
              <a:gd name="connsiteY22" fmla="*/ 4587183 h 6008991"/>
              <a:gd name="connsiteX23" fmla="*/ 13808 w 4133905"/>
              <a:gd name="connsiteY23" fmla="*/ 4548834 h 6008991"/>
              <a:gd name="connsiteX24" fmla="*/ 19306 w 4133905"/>
              <a:gd name="connsiteY24" fmla="*/ 4522434 h 6008991"/>
              <a:gd name="connsiteX25" fmla="*/ 20989 w 4133905"/>
              <a:gd name="connsiteY25" fmla="*/ 4517345 h 6008991"/>
              <a:gd name="connsiteX26" fmla="*/ 20989 w 4133905"/>
              <a:gd name="connsiteY26" fmla="*/ 4344603 h 6008991"/>
              <a:gd name="connsiteX27" fmla="*/ 19107 w 4133905"/>
              <a:gd name="connsiteY27" fmla="*/ 4331860 h 6008991"/>
              <a:gd name="connsiteX28" fmla="*/ 20989 w 4133905"/>
              <a:gd name="connsiteY28" fmla="*/ 4288870 h 6008991"/>
              <a:gd name="connsiteX29" fmla="*/ 18426 w 4133905"/>
              <a:gd name="connsiteY29" fmla="*/ 4282627 h 6008991"/>
              <a:gd name="connsiteX30" fmla="*/ 20989 w 4133905"/>
              <a:gd name="connsiteY30" fmla="*/ 4240597 h 6008991"/>
              <a:gd name="connsiteX31" fmla="*/ 18813 w 4133905"/>
              <a:gd name="connsiteY31" fmla="*/ 4194547 h 6008991"/>
              <a:gd name="connsiteX32" fmla="*/ 12962 w 4133905"/>
              <a:gd name="connsiteY32" fmla="*/ 4191108 h 6008991"/>
              <a:gd name="connsiteX33" fmla="*/ 12447 w 4133905"/>
              <a:gd name="connsiteY33" fmla="*/ 4181009 h 6008991"/>
              <a:gd name="connsiteX34" fmla="*/ 12560 w 4133905"/>
              <a:gd name="connsiteY34" fmla="*/ 4165109 h 6008991"/>
              <a:gd name="connsiteX35" fmla="*/ 18700 w 4133905"/>
              <a:gd name="connsiteY35" fmla="*/ 4129496 h 6008991"/>
              <a:gd name="connsiteX36" fmla="*/ 18477 w 4133905"/>
              <a:gd name="connsiteY36" fmla="*/ 3924440 h 6008991"/>
              <a:gd name="connsiteX37" fmla="*/ 16141 w 4133905"/>
              <a:gd name="connsiteY37" fmla="*/ 3920672 h 6008991"/>
              <a:gd name="connsiteX38" fmla="*/ 12323 w 4133905"/>
              <a:gd name="connsiteY38" fmla="*/ 3894817 h 6008991"/>
              <a:gd name="connsiteX39" fmla="*/ 11731 w 4133905"/>
              <a:gd name="connsiteY39" fmla="*/ 3874914 h 6008991"/>
              <a:gd name="connsiteX40" fmla="*/ 16957 w 4133905"/>
              <a:gd name="connsiteY40" fmla="*/ 3854061 h 6008991"/>
              <a:gd name="connsiteX41" fmla="*/ 14783 w 4133905"/>
              <a:gd name="connsiteY41" fmla="*/ 3839985 h 6008991"/>
              <a:gd name="connsiteX42" fmla="*/ 18367 w 4133905"/>
              <a:gd name="connsiteY42" fmla="*/ 3823206 h 6008991"/>
              <a:gd name="connsiteX43" fmla="*/ 15069 w 4133905"/>
              <a:gd name="connsiteY43" fmla="*/ 793415 h 6008991"/>
              <a:gd name="connsiteX44" fmla="*/ 22173 w 4133905"/>
              <a:gd name="connsiteY44" fmla="*/ 783048 h 6008991"/>
              <a:gd name="connsiteX45" fmla="*/ 27627 w 4133905"/>
              <a:gd name="connsiteY45" fmla="*/ 779222 h 6008991"/>
              <a:gd name="connsiteX46" fmla="*/ 26800 w 4133905"/>
              <a:gd name="connsiteY46" fmla="*/ 20002 h 6008991"/>
              <a:gd name="connsiteX47" fmla="*/ 44155 w 4133905"/>
              <a:gd name="connsiteY47" fmla="*/ 2441 h 6008991"/>
              <a:gd name="connsiteX48" fmla="*/ 58493 w 4133905"/>
              <a:gd name="connsiteY48" fmla="*/ 174 h 6008991"/>
              <a:gd name="connsiteX49" fmla="*/ 870768 w 4133905"/>
              <a:gd name="connsiteY49" fmla="*/ 11 h 6008991"/>
              <a:gd name="connsiteX50" fmla="*/ 890555 w 4133905"/>
              <a:gd name="connsiteY50" fmla="*/ 10 h 6008991"/>
              <a:gd name="connsiteX51" fmla="*/ 890573 w 4133905"/>
              <a:gd name="connsiteY51" fmla="*/ 1 h 6008991"/>
              <a:gd name="connsiteX52" fmla="*/ 4100315 w 4133905"/>
              <a:gd name="connsiteY52" fmla="*/ 0 h 6008991"/>
              <a:gd name="connsiteX53" fmla="*/ 4130173 w 4133905"/>
              <a:gd name="connsiteY53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20758 w 4133905"/>
              <a:gd name="connsiteY3" fmla="*/ 5227094 h 6008991"/>
              <a:gd name="connsiteX4" fmla="*/ 4118441 w 4133905"/>
              <a:gd name="connsiteY4" fmla="*/ 5979216 h 6008991"/>
              <a:gd name="connsiteX5" fmla="*/ 4088583 w 4133905"/>
              <a:gd name="connsiteY5" fmla="*/ 6008990 h 6008991"/>
              <a:gd name="connsiteX6" fmla="*/ 4048036 w 4133905"/>
              <a:gd name="connsiteY6" fmla="*/ 6008990 h 6008991"/>
              <a:gd name="connsiteX7" fmla="*/ 4048034 w 4133905"/>
              <a:gd name="connsiteY7" fmla="*/ 6008991 h 6008991"/>
              <a:gd name="connsiteX8" fmla="*/ 46751 w 4133905"/>
              <a:gd name="connsiteY8" fmla="*/ 6008991 h 6008991"/>
              <a:gd name="connsiteX9" fmla="*/ 20989 w 4133905"/>
              <a:gd name="connsiteY9" fmla="*/ 5991582 h 6008991"/>
              <a:gd name="connsiteX10" fmla="*/ 20989 w 4133905"/>
              <a:gd name="connsiteY10" fmla="*/ 5200472 h 6008991"/>
              <a:gd name="connsiteX11" fmla="*/ 13740 w 4133905"/>
              <a:gd name="connsiteY11" fmla="*/ 5174650 h 6008991"/>
              <a:gd name="connsiteX12" fmla="*/ 20989 w 4133905"/>
              <a:gd name="connsiteY12" fmla="*/ 5148088 h 6008991"/>
              <a:gd name="connsiteX13" fmla="*/ 20989 w 4133905"/>
              <a:gd name="connsiteY13" fmla="*/ 4794139 h 6008991"/>
              <a:gd name="connsiteX14" fmla="*/ 20989 w 4133905"/>
              <a:gd name="connsiteY14" fmla="*/ 4747157 h 6008991"/>
              <a:gd name="connsiteX15" fmla="*/ 13263 w 4133905"/>
              <a:gd name="connsiteY15" fmla="*/ 4720915 h 6008991"/>
              <a:gd name="connsiteX16" fmla="*/ 4410 w 4133905"/>
              <a:gd name="connsiteY16" fmla="*/ 4694086 h 6008991"/>
              <a:gd name="connsiteX17" fmla="*/ 592 w 4133905"/>
              <a:gd name="connsiteY17" fmla="*/ 4668231 h 6008991"/>
              <a:gd name="connsiteX18" fmla="*/ 0 w 4133905"/>
              <a:gd name="connsiteY18" fmla="*/ 4648327 h 6008991"/>
              <a:gd name="connsiteX19" fmla="*/ 5225 w 4133905"/>
              <a:gd name="connsiteY19" fmla="*/ 4627475 h 6008991"/>
              <a:gd name="connsiteX20" fmla="*/ 3051 w 4133905"/>
              <a:gd name="connsiteY20" fmla="*/ 4613399 h 6008991"/>
              <a:gd name="connsiteX21" fmla="*/ 8650 w 4133905"/>
              <a:gd name="connsiteY21" fmla="*/ 4587183 h 6008991"/>
              <a:gd name="connsiteX22" fmla="*/ 13808 w 4133905"/>
              <a:gd name="connsiteY22" fmla="*/ 4548834 h 6008991"/>
              <a:gd name="connsiteX23" fmla="*/ 19306 w 4133905"/>
              <a:gd name="connsiteY23" fmla="*/ 4522434 h 6008991"/>
              <a:gd name="connsiteX24" fmla="*/ 20989 w 4133905"/>
              <a:gd name="connsiteY24" fmla="*/ 4517345 h 6008991"/>
              <a:gd name="connsiteX25" fmla="*/ 20989 w 4133905"/>
              <a:gd name="connsiteY25" fmla="*/ 4344603 h 6008991"/>
              <a:gd name="connsiteX26" fmla="*/ 19107 w 4133905"/>
              <a:gd name="connsiteY26" fmla="*/ 4331860 h 6008991"/>
              <a:gd name="connsiteX27" fmla="*/ 20989 w 4133905"/>
              <a:gd name="connsiteY27" fmla="*/ 4288870 h 6008991"/>
              <a:gd name="connsiteX28" fmla="*/ 18426 w 4133905"/>
              <a:gd name="connsiteY28" fmla="*/ 4282627 h 6008991"/>
              <a:gd name="connsiteX29" fmla="*/ 20989 w 4133905"/>
              <a:gd name="connsiteY29" fmla="*/ 4240597 h 6008991"/>
              <a:gd name="connsiteX30" fmla="*/ 18813 w 4133905"/>
              <a:gd name="connsiteY30" fmla="*/ 4194547 h 6008991"/>
              <a:gd name="connsiteX31" fmla="*/ 12962 w 4133905"/>
              <a:gd name="connsiteY31" fmla="*/ 4191108 h 6008991"/>
              <a:gd name="connsiteX32" fmla="*/ 12447 w 4133905"/>
              <a:gd name="connsiteY32" fmla="*/ 4181009 h 6008991"/>
              <a:gd name="connsiteX33" fmla="*/ 12560 w 4133905"/>
              <a:gd name="connsiteY33" fmla="*/ 4165109 h 6008991"/>
              <a:gd name="connsiteX34" fmla="*/ 18700 w 4133905"/>
              <a:gd name="connsiteY34" fmla="*/ 4129496 h 6008991"/>
              <a:gd name="connsiteX35" fmla="*/ 18477 w 4133905"/>
              <a:gd name="connsiteY35" fmla="*/ 3924440 h 6008991"/>
              <a:gd name="connsiteX36" fmla="*/ 16141 w 4133905"/>
              <a:gd name="connsiteY36" fmla="*/ 3920672 h 6008991"/>
              <a:gd name="connsiteX37" fmla="*/ 12323 w 4133905"/>
              <a:gd name="connsiteY37" fmla="*/ 3894817 h 6008991"/>
              <a:gd name="connsiteX38" fmla="*/ 11731 w 4133905"/>
              <a:gd name="connsiteY38" fmla="*/ 3874914 h 6008991"/>
              <a:gd name="connsiteX39" fmla="*/ 16957 w 4133905"/>
              <a:gd name="connsiteY39" fmla="*/ 3854061 h 6008991"/>
              <a:gd name="connsiteX40" fmla="*/ 14783 w 4133905"/>
              <a:gd name="connsiteY40" fmla="*/ 3839985 h 6008991"/>
              <a:gd name="connsiteX41" fmla="*/ 18367 w 4133905"/>
              <a:gd name="connsiteY41" fmla="*/ 3823206 h 6008991"/>
              <a:gd name="connsiteX42" fmla="*/ 15069 w 4133905"/>
              <a:gd name="connsiteY42" fmla="*/ 793415 h 6008991"/>
              <a:gd name="connsiteX43" fmla="*/ 22173 w 4133905"/>
              <a:gd name="connsiteY43" fmla="*/ 783048 h 6008991"/>
              <a:gd name="connsiteX44" fmla="*/ 27627 w 4133905"/>
              <a:gd name="connsiteY44" fmla="*/ 779222 h 6008991"/>
              <a:gd name="connsiteX45" fmla="*/ 26800 w 4133905"/>
              <a:gd name="connsiteY45" fmla="*/ 20002 h 6008991"/>
              <a:gd name="connsiteX46" fmla="*/ 44155 w 4133905"/>
              <a:gd name="connsiteY46" fmla="*/ 2441 h 6008991"/>
              <a:gd name="connsiteX47" fmla="*/ 58493 w 4133905"/>
              <a:gd name="connsiteY47" fmla="*/ 174 h 6008991"/>
              <a:gd name="connsiteX48" fmla="*/ 870768 w 4133905"/>
              <a:gd name="connsiteY48" fmla="*/ 11 h 6008991"/>
              <a:gd name="connsiteX49" fmla="*/ 890555 w 4133905"/>
              <a:gd name="connsiteY49" fmla="*/ 10 h 6008991"/>
              <a:gd name="connsiteX50" fmla="*/ 890573 w 4133905"/>
              <a:gd name="connsiteY50" fmla="*/ 1 h 6008991"/>
              <a:gd name="connsiteX51" fmla="*/ 4100315 w 4133905"/>
              <a:gd name="connsiteY51" fmla="*/ 0 h 6008991"/>
              <a:gd name="connsiteX52" fmla="*/ 4130173 w 4133905"/>
              <a:gd name="connsiteY52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18441 w 4133905"/>
              <a:gd name="connsiteY3" fmla="*/ 5979216 h 6008991"/>
              <a:gd name="connsiteX4" fmla="*/ 4088583 w 4133905"/>
              <a:gd name="connsiteY4" fmla="*/ 6008990 h 6008991"/>
              <a:gd name="connsiteX5" fmla="*/ 4048036 w 4133905"/>
              <a:gd name="connsiteY5" fmla="*/ 6008990 h 6008991"/>
              <a:gd name="connsiteX6" fmla="*/ 4048034 w 4133905"/>
              <a:gd name="connsiteY6" fmla="*/ 6008991 h 6008991"/>
              <a:gd name="connsiteX7" fmla="*/ 46751 w 4133905"/>
              <a:gd name="connsiteY7" fmla="*/ 6008991 h 6008991"/>
              <a:gd name="connsiteX8" fmla="*/ 20989 w 4133905"/>
              <a:gd name="connsiteY8" fmla="*/ 5991582 h 6008991"/>
              <a:gd name="connsiteX9" fmla="*/ 20989 w 4133905"/>
              <a:gd name="connsiteY9" fmla="*/ 5200472 h 6008991"/>
              <a:gd name="connsiteX10" fmla="*/ 13740 w 4133905"/>
              <a:gd name="connsiteY10" fmla="*/ 5174650 h 6008991"/>
              <a:gd name="connsiteX11" fmla="*/ 20989 w 4133905"/>
              <a:gd name="connsiteY11" fmla="*/ 5148088 h 6008991"/>
              <a:gd name="connsiteX12" fmla="*/ 20989 w 4133905"/>
              <a:gd name="connsiteY12" fmla="*/ 4794139 h 6008991"/>
              <a:gd name="connsiteX13" fmla="*/ 20989 w 4133905"/>
              <a:gd name="connsiteY13" fmla="*/ 4747157 h 6008991"/>
              <a:gd name="connsiteX14" fmla="*/ 13263 w 4133905"/>
              <a:gd name="connsiteY14" fmla="*/ 4720915 h 6008991"/>
              <a:gd name="connsiteX15" fmla="*/ 4410 w 4133905"/>
              <a:gd name="connsiteY15" fmla="*/ 4694086 h 6008991"/>
              <a:gd name="connsiteX16" fmla="*/ 592 w 4133905"/>
              <a:gd name="connsiteY16" fmla="*/ 4668231 h 6008991"/>
              <a:gd name="connsiteX17" fmla="*/ 0 w 4133905"/>
              <a:gd name="connsiteY17" fmla="*/ 4648327 h 6008991"/>
              <a:gd name="connsiteX18" fmla="*/ 5225 w 4133905"/>
              <a:gd name="connsiteY18" fmla="*/ 4627475 h 6008991"/>
              <a:gd name="connsiteX19" fmla="*/ 3051 w 4133905"/>
              <a:gd name="connsiteY19" fmla="*/ 4613399 h 6008991"/>
              <a:gd name="connsiteX20" fmla="*/ 8650 w 4133905"/>
              <a:gd name="connsiteY20" fmla="*/ 4587183 h 6008991"/>
              <a:gd name="connsiteX21" fmla="*/ 13808 w 4133905"/>
              <a:gd name="connsiteY21" fmla="*/ 4548834 h 6008991"/>
              <a:gd name="connsiteX22" fmla="*/ 19306 w 4133905"/>
              <a:gd name="connsiteY22" fmla="*/ 4522434 h 6008991"/>
              <a:gd name="connsiteX23" fmla="*/ 20989 w 4133905"/>
              <a:gd name="connsiteY23" fmla="*/ 4517345 h 6008991"/>
              <a:gd name="connsiteX24" fmla="*/ 20989 w 4133905"/>
              <a:gd name="connsiteY24" fmla="*/ 4344603 h 6008991"/>
              <a:gd name="connsiteX25" fmla="*/ 19107 w 4133905"/>
              <a:gd name="connsiteY25" fmla="*/ 4331860 h 6008991"/>
              <a:gd name="connsiteX26" fmla="*/ 20989 w 4133905"/>
              <a:gd name="connsiteY26" fmla="*/ 4288870 h 6008991"/>
              <a:gd name="connsiteX27" fmla="*/ 18426 w 4133905"/>
              <a:gd name="connsiteY27" fmla="*/ 4282627 h 6008991"/>
              <a:gd name="connsiteX28" fmla="*/ 20989 w 4133905"/>
              <a:gd name="connsiteY28" fmla="*/ 4240597 h 6008991"/>
              <a:gd name="connsiteX29" fmla="*/ 18813 w 4133905"/>
              <a:gd name="connsiteY29" fmla="*/ 4194547 h 6008991"/>
              <a:gd name="connsiteX30" fmla="*/ 12962 w 4133905"/>
              <a:gd name="connsiteY30" fmla="*/ 4191108 h 6008991"/>
              <a:gd name="connsiteX31" fmla="*/ 12447 w 4133905"/>
              <a:gd name="connsiteY31" fmla="*/ 4181009 h 6008991"/>
              <a:gd name="connsiteX32" fmla="*/ 12560 w 4133905"/>
              <a:gd name="connsiteY32" fmla="*/ 4165109 h 6008991"/>
              <a:gd name="connsiteX33" fmla="*/ 18700 w 4133905"/>
              <a:gd name="connsiteY33" fmla="*/ 4129496 h 6008991"/>
              <a:gd name="connsiteX34" fmla="*/ 18477 w 4133905"/>
              <a:gd name="connsiteY34" fmla="*/ 3924440 h 6008991"/>
              <a:gd name="connsiteX35" fmla="*/ 16141 w 4133905"/>
              <a:gd name="connsiteY35" fmla="*/ 3920672 h 6008991"/>
              <a:gd name="connsiteX36" fmla="*/ 12323 w 4133905"/>
              <a:gd name="connsiteY36" fmla="*/ 3894817 h 6008991"/>
              <a:gd name="connsiteX37" fmla="*/ 11731 w 4133905"/>
              <a:gd name="connsiteY37" fmla="*/ 3874914 h 6008991"/>
              <a:gd name="connsiteX38" fmla="*/ 16957 w 4133905"/>
              <a:gd name="connsiteY38" fmla="*/ 3854061 h 6008991"/>
              <a:gd name="connsiteX39" fmla="*/ 14783 w 4133905"/>
              <a:gd name="connsiteY39" fmla="*/ 3839985 h 6008991"/>
              <a:gd name="connsiteX40" fmla="*/ 18367 w 4133905"/>
              <a:gd name="connsiteY40" fmla="*/ 3823206 h 6008991"/>
              <a:gd name="connsiteX41" fmla="*/ 15069 w 4133905"/>
              <a:gd name="connsiteY41" fmla="*/ 793415 h 6008991"/>
              <a:gd name="connsiteX42" fmla="*/ 22173 w 4133905"/>
              <a:gd name="connsiteY42" fmla="*/ 783048 h 6008991"/>
              <a:gd name="connsiteX43" fmla="*/ 27627 w 4133905"/>
              <a:gd name="connsiteY43" fmla="*/ 779222 h 6008991"/>
              <a:gd name="connsiteX44" fmla="*/ 26800 w 4133905"/>
              <a:gd name="connsiteY44" fmla="*/ 20002 h 6008991"/>
              <a:gd name="connsiteX45" fmla="*/ 44155 w 4133905"/>
              <a:gd name="connsiteY45" fmla="*/ 2441 h 6008991"/>
              <a:gd name="connsiteX46" fmla="*/ 58493 w 4133905"/>
              <a:gd name="connsiteY46" fmla="*/ 174 h 6008991"/>
              <a:gd name="connsiteX47" fmla="*/ 870768 w 4133905"/>
              <a:gd name="connsiteY47" fmla="*/ 11 h 6008991"/>
              <a:gd name="connsiteX48" fmla="*/ 890555 w 4133905"/>
              <a:gd name="connsiteY48" fmla="*/ 10 h 6008991"/>
              <a:gd name="connsiteX49" fmla="*/ 890573 w 4133905"/>
              <a:gd name="connsiteY49" fmla="*/ 1 h 6008991"/>
              <a:gd name="connsiteX50" fmla="*/ 4100315 w 4133905"/>
              <a:gd name="connsiteY50" fmla="*/ 0 h 6008991"/>
              <a:gd name="connsiteX51" fmla="*/ 4130173 w 4133905"/>
              <a:gd name="connsiteY51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18441 w 4133905"/>
              <a:gd name="connsiteY2" fmla="*/ 5979216 h 6008991"/>
              <a:gd name="connsiteX3" fmla="*/ 4088583 w 4133905"/>
              <a:gd name="connsiteY3" fmla="*/ 6008990 h 6008991"/>
              <a:gd name="connsiteX4" fmla="*/ 4048036 w 4133905"/>
              <a:gd name="connsiteY4" fmla="*/ 6008990 h 6008991"/>
              <a:gd name="connsiteX5" fmla="*/ 4048034 w 4133905"/>
              <a:gd name="connsiteY5" fmla="*/ 6008991 h 6008991"/>
              <a:gd name="connsiteX6" fmla="*/ 46751 w 4133905"/>
              <a:gd name="connsiteY6" fmla="*/ 6008991 h 6008991"/>
              <a:gd name="connsiteX7" fmla="*/ 20989 w 4133905"/>
              <a:gd name="connsiteY7" fmla="*/ 5991582 h 6008991"/>
              <a:gd name="connsiteX8" fmla="*/ 20989 w 4133905"/>
              <a:gd name="connsiteY8" fmla="*/ 5200472 h 6008991"/>
              <a:gd name="connsiteX9" fmla="*/ 13740 w 4133905"/>
              <a:gd name="connsiteY9" fmla="*/ 5174650 h 6008991"/>
              <a:gd name="connsiteX10" fmla="*/ 20989 w 4133905"/>
              <a:gd name="connsiteY10" fmla="*/ 5148088 h 6008991"/>
              <a:gd name="connsiteX11" fmla="*/ 20989 w 4133905"/>
              <a:gd name="connsiteY11" fmla="*/ 4794139 h 6008991"/>
              <a:gd name="connsiteX12" fmla="*/ 20989 w 4133905"/>
              <a:gd name="connsiteY12" fmla="*/ 4747157 h 6008991"/>
              <a:gd name="connsiteX13" fmla="*/ 13263 w 4133905"/>
              <a:gd name="connsiteY13" fmla="*/ 4720915 h 6008991"/>
              <a:gd name="connsiteX14" fmla="*/ 4410 w 4133905"/>
              <a:gd name="connsiteY14" fmla="*/ 4694086 h 6008991"/>
              <a:gd name="connsiteX15" fmla="*/ 592 w 4133905"/>
              <a:gd name="connsiteY15" fmla="*/ 4668231 h 6008991"/>
              <a:gd name="connsiteX16" fmla="*/ 0 w 4133905"/>
              <a:gd name="connsiteY16" fmla="*/ 4648327 h 6008991"/>
              <a:gd name="connsiteX17" fmla="*/ 5225 w 4133905"/>
              <a:gd name="connsiteY17" fmla="*/ 4627475 h 6008991"/>
              <a:gd name="connsiteX18" fmla="*/ 3051 w 4133905"/>
              <a:gd name="connsiteY18" fmla="*/ 4613399 h 6008991"/>
              <a:gd name="connsiteX19" fmla="*/ 8650 w 4133905"/>
              <a:gd name="connsiteY19" fmla="*/ 4587183 h 6008991"/>
              <a:gd name="connsiteX20" fmla="*/ 13808 w 4133905"/>
              <a:gd name="connsiteY20" fmla="*/ 4548834 h 6008991"/>
              <a:gd name="connsiteX21" fmla="*/ 19306 w 4133905"/>
              <a:gd name="connsiteY21" fmla="*/ 4522434 h 6008991"/>
              <a:gd name="connsiteX22" fmla="*/ 20989 w 4133905"/>
              <a:gd name="connsiteY22" fmla="*/ 4517345 h 6008991"/>
              <a:gd name="connsiteX23" fmla="*/ 20989 w 4133905"/>
              <a:gd name="connsiteY23" fmla="*/ 4344603 h 6008991"/>
              <a:gd name="connsiteX24" fmla="*/ 19107 w 4133905"/>
              <a:gd name="connsiteY24" fmla="*/ 4331860 h 6008991"/>
              <a:gd name="connsiteX25" fmla="*/ 20989 w 4133905"/>
              <a:gd name="connsiteY25" fmla="*/ 4288870 h 6008991"/>
              <a:gd name="connsiteX26" fmla="*/ 18426 w 4133905"/>
              <a:gd name="connsiteY26" fmla="*/ 4282627 h 6008991"/>
              <a:gd name="connsiteX27" fmla="*/ 20989 w 4133905"/>
              <a:gd name="connsiteY27" fmla="*/ 4240597 h 6008991"/>
              <a:gd name="connsiteX28" fmla="*/ 18813 w 4133905"/>
              <a:gd name="connsiteY28" fmla="*/ 4194547 h 6008991"/>
              <a:gd name="connsiteX29" fmla="*/ 12962 w 4133905"/>
              <a:gd name="connsiteY29" fmla="*/ 4191108 h 6008991"/>
              <a:gd name="connsiteX30" fmla="*/ 12447 w 4133905"/>
              <a:gd name="connsiteY30" fmla="*/ 4181009 h 6008991"/>
              <a:gd name="connsiteX31" fmla="*/ 12560 w 4133905"/>
              <a:gd name="connsiteY31" fmla="*/ 4165109 h 6008991"/>
              <a:gd name="connsiteX32" fmla="*/ 18700 w 4133905"/>
              <a:gd name="connsiteY32" fmla="*/ 4129496 h 6008991"/>
              <a:gd name="connsiteX33" fmla="*/ 18477 w 4133905"/>
              <a:gd name="connsiteY33" fmla="*/ 3924440 h 6008991"/>
              <a:gd name="connsiteX34" fmla="*/ 16141 w 4133905"/>
              <a:gd name="connsiteY34" fmla="*/ 3920672 h 6008991"/>
              <a:gd name="connsiteX35" fmla="*/ 12323 w 4133905"/>
              <a:gd name="connsiteY35" fmla="*/ 3894817 h 6008991"/>
              <a:gd name="connsiteX36" fmla="*/ 11731 w 4133905"/>
              <a:gd name="connsiteY36" fmla="*/ 3874914 h 6008991"/>
              <a:gd name="connsiteX37" fmla="*/ 16957 w 4133905"/>
              <a:gd name="connsiteY37" fmla="*/ 3854061 h 6008991"/>
              <a:gd name="connsiteX38" fmla="*/ 14783 w 4133905"/>
              <a:gd name="connsiteY38" fmla="*/ 3839985 h 6008991"/>
              <a:gd name="connsiteX39" fmla="*/ 18367 w 4133905"/>
              <a:gd name="connsiteY39" fmla="*/ 3823206 h 6008991"/>
              <a:gd name="connsiteX40" fmla="*/ 15069 w 4133905"/>
              <a:gd name="connsiteY40" fmla="*/ 793415 h 6008991"/>
              <a:gd name="connsiteX41" fmla="*/ 22173 w 4133905"/>
              <a:gd name="connsiteY41" fmla="*/ 783048 h 6008991"/>
              <a:gd name="connsiteX42" fmla="*/ 27627 w 4133905"/>
              <a:gd name="connsiteY42" fmla="*/ 779222 h 6008991"/>
              <a:gd name="connsiteX43" fmla="*/ 26800 w 4133905"/>
              <a:gd name="connsiteY43" fmla="*/ 20002 h 6008991"/>
              <a:gd name="connsiteX44" fmla="*/ 44155 w 4133905"/>
              <a:gd name="connsiteY44" fmla="*/ 2441 h 6008991"/>
              <a:gd name="connsiteX45" fmla="*/ 58493 w 4133905"/>
              <a:gd name="connsiteY45" fmla="*/ 174 h 6008991"/>
              <a:gd name="connsiteX46" fmla="*/ 870768 w 4133905"/>
              <a:gd name="connsiteY46" fmla="*/ 11 h 6008991"/>
              <a:gd name="connsiteX47" fmla="*/ 890555 w 4133905"/>
              <a:gd name="connsiteY47" fmla="*/ 10 h 6008991"/>
              <a:gd name="connsiteX48" fmla="*/ 890573 w 4133905"/>
              <a:gd name="connsiteY48" fmla="*/ 1 h 6008991"/>
              <a:gd name="connsiteX49" fmla="*/ 4100315 w 4133905"/>
              <a:gd name="connsiteY49" fmla="*/ 0 h 6008991"/>
              <a:gd name="connsiteX50" fmla="*/ 4130173 w 4133905"/>
              <a:gd name="connsiteY50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7627 w 4130840"/>
              <a:gd name="connsiteY41" fmla="*/ 779222 h 6008991"/>
              <a:gd name="connsiteX42" fmla="*/ 26800 w 4130840"/>
              <a:gd name="connsiteY42" fmla="*/ 20002 h 6008991"/>
              <a:gd name="connsiteX43" fmla="*/ 44155 w 4130840"/>
              <a:gd name="connsiteY43" fmla="*/ 2441 h 6008991"/>
              <a:gd name="connsiteX44" fmla="*/ 58493 w 4130840"/>
              <a:gd name="connsiteY44" fmla="*/ 174 h 6008991"/>
              <a:gd name="connsiteX45" fmla="*/ 870768 w 4130840"/>
              <a:gd name="connsiteY45" fmla="*/ 11 h 6008991"/>
              <a:gd name="connsiteX46" fmla="*/ 890555 w 4130840"/>
              <a:gd name="connsiteY46" fmla="*/ 10 h 6008991"/>
              <a:gd name="connsiteX47" fmla="*/ 890573 w 4130840"/>
              <a:gd name="connsiteY47" fmla="*/ 1 h 6008991"/>
              <a:gd name="connsiteX48" fmla="*/ 4100315 w 4130840"/>
              <a:gd name="connsiteY48" fmla="*/ 0 h 6008991"/>
              <a:gd name="connsiteX49" fmla="*/ 4130173 w 4130840"/>
              <a:gd name="connsiteY49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890555 w 4130840"/>
              <a:gd name="connsiteY45" fmla="*/ 10 h 6008991"/>
              <a:gd name="connsiteX46" fmla="*/ 890573 w 4130840"/>
              <a:gd name="connsiteY46" fmla="*/ 1 h 6008991"/>
              <a:gd name="connsiteX47" fmla="*/ 4100315 w 4130840"/>
              <a:gd name="connsiteY47" fmla="*/ 0 h 6008991"/>
              <a:gd name="connsiteX48" fmla="*/ 4130173 w 4130840"/>
              <a:gd name="connsiteY48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890555 w 4130840"/>
              <a:gd name="connsiteY45" fmla="*/ 10 h 6008991"/>
              <a:gd name="connsiteX46" fmla="*/ 4100315 w 4130840"/>
              <a:gd name="connsiteY46" fmla="*/ 0 h 6008991"/>
              <a:gd name="connsiteX47" fmla="*/ 4130173 w 4130840"/>
              <a:gd name="connsiteY47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4100315 w 4130840"/>
              <a:gd name="connsiteY45" fmla="*/ 0 h 6008991"/>
              <a:gd name="connsiteX46" fmla="*/ 4130173 w 4130840"/>
              <a:gd name="connsiteY46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4100315 w 4130840"/>
              <a:gd name="connsiteY44" fmla="*/ 0 h 6008991"/>
              <a:gd name="connsiteX45" fmla="*/ 4130173 w 4130840"/>
              <a:gd name="connsiteY45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6800 w 4130840"/>
              <a:gd name="connsiteY40" fmla="*/ 20002 h 6008991"/>
              <a:gd name="connsiteX41" fmla="*/ 44155 w 4130840"/>
              <a:gd name="connsiteY41" fmla="*/ 2441 h 6008991"/>
              <a:gd name="connsiteX42" fmla="*/ 58493 w 4130840"/>
              <a:gd name="connsiteY42" fmla="*/ 174 h 6008991"/>
              <a:gd name="connsiteX43" fmla="*/ 4100315 w 4130840"/>
              <a:gd name="connsiteY43" fmla="*/ 0 h 6008991"/>
              <a:gd name="connsiteX44" fmla="*/ 4130173 w 4130840"/>
              <a:gd name="connsiteY44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26800 w 4130840"/>
              <a:gd name="connsiteY39" fmla="*/ 20002 h 6008991"/>
              <a:gd name="connsiteX40" fmla="*/ 44155 w 4130840"/>
              <a:gd name="connsiteY40" fmla="*/ 2441 h 6008991"/>
              <a:gd name="connsiteX41" fmla="*/ 58493 w 4130840"/>
              <a:gd name="connsiteY41" fmla="*/ 174 h 6008991"/>
              <a:gd name="connsiteX42" fmla="*/ 4100315 w 4130840"/>
              <a:gd name="connsiteY42" fmla="*/ 0 h 6008991"/>
              <a:gd name="connsiteX43" fmla="*/ 4130173 w 4130840"/>
              <a:gd name="connsiteY43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20989 w 4130840"/>
              <a:gd name="connsiteY8" fmla="*/ 5148088 h 6008991"/>
              <a:gd name="connsiteX9" fmla="*/ 20989 w 4130840"/>
              <a:gd name="connsiteY9" fmla="*/ 4794139 h 6008991"/>
              <a:gd name="connsiteX10" fmla="*/ 20989 w 4130840"/>
              <a:gd name="connsiteY10" fmla="*/ 4747157 h 6008991"/>
              <a:gd name="connsiteX11" fmla="*/ 13263 w 4130840"/>
              <a:gd name="connsiteY11" fmla="*/ 4720915 h 6008991"/>
              <a:gd name="connsiteX12" fmla="*/ 4410 w 4130840"/>
              <a:gd name="connsiteY12" fmla="*/ 4694086 h 6008991"/>
              <a:gd name="connsiteX13" fmla="*/ 592 w 4130840"/>
              <a:gd name="connsiteY13" fmla="*/ 4668231 h 6008991"/>
              <a:gd name="connsiteX14" fmla="*/ 0 w 4130840"/>
              <a:gd name="connsiteY14" fmla="*/ 4648327 h 6008991"/>
              <a:gd name="connsiteX15" fmla="*/ 5225 w 4130840"/>
              <a:gd name="connsiteY15" fmla="*/ 4627475 h 6008991"/>
              <a:gd name="connsiteX16" fmla="*/ 3051 w 4130840"/>
              <a:gd name="connsiteY16" fmla="*/ 4613399 h 6008991"/>
              <a:gd name="connsiteX17" fmla="*/ 8650 w 4130840"/>
              <a:gd name="connsiteY17" fmla="*/ 4587183 h 6008991"/>
              <a:gd name="connsiteX18" fmla="*/ 13808 w 4130840"/>
              <a:gd name="connsiteY18" fmla="*/ 4548834 h 6008991"/>
              <a:gd name="connsiteX19" fmla="*/ 19306 w 4130840"/>
              <a:gd name="connsiteY19" fmla="*/ 4522434 h 6008991"/>
              <a:gd name="connsiteX20" fmla="*/ 20989 w 4130840"/>
              <a:gd name="connsiteY20" fmla="*/ 4517345 h 6008991"/>
              <a:gd name="connsiteX21" fmla="*/ 20989 w 4130840"/>
              <a:gd name="connsiteY21" fmla="*/ 4344603 h 6008991"/>
              <a:gd name="connsiteX22" fmla="*/ 19107 w 4130840"/>
              <a:gd name="connsiteY22" fmla="*/ 4331860 h 6008991"/>
              <a:gd name="connsiteX23" fmla="*/ 20989 w 4130840"/>
              <a:gd name="connsiteY23" fmla="*/ 4288870 h 6008991"/>
              <a:gd name="connsiteX24" fmla="*/ 18426 w 4130840"/>
              <a:gd name="connsiteY24" fmla="*/ 4282627 h 6008991"/>
              <a:gd name="connsiteX25" fmla="*/ 20989 w 4130840"/>
              <a:gd name="connsiteY25" fmla="*/ 4240597 h 6008991"/>
              <a:gd name="connsiteX26" fmla="*/ 18813 w 4130840"/>
              <a:gd name="connsiteY26" fmla="*/ 4194547 h 6008991"/>
              <a:gd name="connsiteX27" fmla="*/ 12962 w 4130840"/>
              <a:gd name="connsiteY27" fmla="*/ 4191108 h 6008991"/>
              <a:gd name="connsiteX28" fmla="*/ 12447 w 4130840"/>
              <a:gd name="connsiteY28" fmla="*/ 4181009 h 6008991"/>
              <a:gd name="connsiteX29" fmla="*/ 12560 w 4130840"/>
              <a:gd name="connsiteY29" fmla="*/ 4165109 h 6008991"/>
              <a:gd name="connsiteX30" fmla="*/ 18700 w 4130840"/>
              <a:gd name="connsiteY30" fmla="*/ 4129496 h 6008991"/>
              <a:gd name="connsiteX31" fmla="*/ 18477 w 4130840"/>
              <a:gd name="connsiteY31" fmla="*/ 3924440 h 6008991"/>
              <a:gd name="connsiteX32" fmla="*/ 16141 w 4130840"/>
              <a:gd name="connsiteY32" fmla="*/ 3920672 h 6008991"/>
              <a:gd name="connsiteX33" fmla="*/ 12323 w 4130840"/>
              <a:gd name="connsiteY33" fmla="*/ 3894817 h 6008991"/>
              <a:gd name="connsiteX34" fmla="*/ 11731 w 4130840"/>
              <a:gd name="connsiteY34" fmla="*/ 3874914 h 6008991"/>
              <a:gd name="connsiteX35" fmla="*/ 16957 w 4130840"/>
              <a:gd name="connsiteY35" fmla="*/ 3854061 h 6008991"/>
              <a:gd name="connsiteX36" fmla="*/ 14783 w 4130840"/>
              <a:gd name="connsiteY36" fmla="*/ 3839985 h 6008991"/>
              <a:gd name="connsiteX37" fmla="*/ 18367 w 4130840"/>
              <a:gd name="connsiteY37" fmla="*/ 3823206 h 6008991"/>
              <a:gd name="connsiteX38" fmla="*/ 26800 w 4130840"/>
              <a:gd name="connsiteY38" fmla="*/ 20002 h 6008991"/>
              <a:gd name="connsiteX39" fmla="*/ 44155 w 4130840"/>
              <a:gd name="connsiteY39" fmla="*/ 2441 h 6008991"/>
              <a:gd name="connsiteX40" fmla="*/ 58493 w 4130840"/>
              <a:gd name="connsiteY40" fmla="*/ 174 h 6008991"/>
              <a:gd name="connsiteX41" fmla="*/ 4100315 w 4130840"/>
              <a:gd name="connsiteY41" fmla="*/ 0 h 6008991"/>
              <a:gd name="connsiteX42" fmla="*/ 4130173 w 4130840"/>
              <a:gd name="connsiteY42" fmla="*/ 29860 h 600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130840" h="6008991">
                <a:moveTo>
                  <a:pt x="4130173" y="29860"/>
                </a:moveTo>
                <a:cubicBezTo>
                  <a:pt x="4133194" y="1026396"/>
                  <a:pt x="4125373" y="4982694"/>
                  <a:pt x="4118441" y="5979216"/>
                </a:cubicBezTo>
                <a:cubicBezTo>
                  <a:pt x="4118348" y="5995656"/>
                  <a:pt x="4105022" y="6008947"/>
                  <a:pt x="4088583" y="6008990"/>
                </a:cubicBezTo>
                <a:lnTo>
                  <a:pt x="4048036" y="6008990"/>
                </a:lnTo>
                <a:cubicBezTo>
                  <a:pt x="4048035" y="6008990"/>
                  <a:pt x="4048035" y="6008991"/>
                  <a:pt x="4048034" y="6008991"/>
                </a:cubicBezTo>
                <a:lnTo>
                  <a:pt x="46751" y="6008991"/>
                </a:lnTo>
                <a:cubicBezTo>
                  <a:pt x="32527" y="6008935"/>
                  <a:pt x="21027" y="6001166"/>
                  <a:pt x="20989" y="5991582"/>
                </a:cubicBezTo>
                <a:lnTo>
                  <a:pt x="20989" y="5200472"/>
                </a:lnTo>
                <a:lnTo>
                  <a:pt x="20989" y="5148088"/>
                </a:lnTo>
                <a:lnTo>
                  <a:pt x="20989" y="4794139"/>
                </a:lnTo>
                <a:lnTo>
                  <a:pt x="20989" y="4747157"/>
                </a:lnTo>
                <a:lnTo>
                  <a:pt x="13263" y="4720915"/>
                </a:lnTo>
                <a:cubicBezTo>
                  <a:pt x="19441" y="4710358"/>
                  <a:pt x="7362" y="4702637"/>
                  <a:pt x="4410" y="4694086"/>
                </a:cubicBezTo>
                <a:lnTo>
                  <a:pt x="592" y="4668231"/>
                </a:lnTo>
                <a:cubicBezTo>
                  <a:pt x="395" y="4661596"/>
                  <a:pt x="197" y="4654962"/>
                  <a:pt x="0" y="4648327"/>
                </a:cubicBezTo>
                <a:lnTo>
                  <a:pt x="5225" y="4627475"/>
                </a:lnTo>
                <a:cubicBezTo>
                  <a:pt x="5733" y="4621653"/>
                  <a:pt x="2480" y="4620114"/>
                  <a:pt x="3051" y="4613399"/>
                </a:cubicBezTo>
                <a:lnTo>
                  <a:pt x="8650" y="4587183"/>
                </a:lnTo>
                <a:lnTo>
                  <a:pt x="13808" y="4548834"/>
                </a:lnTo>
                <a:lnTo>
                  <a:pt x="19306" y="4522434"/>
                </a:lnTo>
                <a:lnTo>
                  <a:pt x="20989" y="4517345"/>
                </a:lnTo>
                <a:lnTo>
                  <a:pt x="20989" y="4344603"/>
                </a:lnTo>
                <a:lnTo>
                  <a:pt x="19107" y="4331860"/>
                </a:lnTo>
                <a:cubicBezTo>
                  <a:pt x="19734" y="4317530"/>
                  <a:pt x="20362" y="4303200"/>
                  <a:pt x="20989" y="4288870"/>
                </a:cubicBezTo>
                <a:lnTo>
                  <a:pt x="18426" y="4282627"/>
                </a:lnTo>
                <a:lnTo>
                  <a:pt x="20989" y="4240597"/>
                </a:lnTo>
                <a:cubicBezTo>
                  <a:pt x="20627" y="4226678"/>
                  <a:pt x="21199" y="4202560"/>
                  <a:pt x="18813" y="4194547"/>
                </a:cubicBezTo>
                <a:lnTo>
                  <a:pt x="12962" y="4191108"/>
                </a:lnTo>
                <a:cubicBezTo>
                  <a:pt x="12790" y="4187742"/>
                  <a:pt x="12619" y="4184375"/>
                  <a:pt x="12447" y="4181009"/>
                </a:cubicBezTo>
                <a:cubicBezTo>
                  <a:pt x="12896" y="4180270"/>
                  <a:pt x="12522" y="4165710"/>
                  <a:pt x="12560" y="4165109"/>
                </a:cubicBezTo>
                <a:lnTo>
                  <a:pt x="18700" y="4129496"/>
                </a:lnTo>
                <a:cubicBezTo>
                  <a:pt x="18626" y="4061144"/>
                  <a:pt x="18551" y="3992792"/>
                  <a:pt x="18477" y="3924440"/>
                </a:cubicBezTo>
                <a:lnTo>
                  <a:pt x="16141" y="3920672"/>
                </a:lnTo>
                <a:lnTo>
                  <a:pt x="12323" y="3894817"/>
                </a:lnTo>
                <a:cubicBezTo>
                  <a:pt x="12126" y="3888183"/>
                  <a:pt x="11928" y="3881548"/>
                  <a:pt x="11731" y="3874914"/>
                </a:cubicBezTo>
                <a:lnTo>
                  <a:pt x="16957" y="3854061"/>
                </a:lnTo>
                <a:cubicBezTo>
                  <a:pt x="17464" y="3848239"/>
                  <a:pt x="14211" y="3846700"/>
                  <a:pt x="14783" y="3839985"/>
                </a:cubicBezTo>
                <a:lnTo>
                  <a:pt x="18367" y="3823206"/>
                </a:lnTo>
                <a:cubicBezTo>
                  <a:pt x="20370" y="3186542"/>
                  <a:pt x="22502" y="656796"/>
                  <a:pt x="26800" y="20002"/>
                </a:cubicBezTo>
                <a:cubicBezTo>
                  <a:pt x="32586" y="9918"/>
                  <a:pt x="34176" y="8295"/>
                  <a:pt x="44155" y="2441"/>
                </a:cubicBezTo>
                <a:lnTo>
                  <a:pt x="58493" y="174"/>
                </a:lnTo>
                <a:lnTo>
                  <a:pt x="4100315" y="0"/>
                </a:lnTo>
                <a:cubicBezTo>
                  <a:pt x="4116788" y="48"/>
                  <a:pt x="4130132" y="13388"/>
                  <a:pt x="4130173" y="29860"/>
                </a:cubicBezTo>
                <a:close/>
              </a:path>
            </a:pathLst>
          </a:custGeom>
          <a:blipFill dpi="0" rotWithShape="1">
            <a:blip r:embed="rId3">
              <a:alphaModFix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EF9E0D9-C3E4-AEB6-7B48-1004644A2B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8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364000" y="4260466"/>
            <a:ext cx="3267995" cy="2318629"/>
          </a:xfrm>
          <a:custGeom>
            <a:avLst/>
            <a:gdLst/>
            <a:ahLst/>
            <a:cxnLst/>
            <a:rect l="l" t="t" r="r" b="b"/>
            <a:pathLst>
              <a:path w="3267995" h="2318629">
                <a:moveTo>
                  <a:pt x="112711" y="15"/>
                </a:moveTo>
                <a:cubicBezTo>
                  <a:pt x="638834" y="22079"/>
                  <a:pt x="2727097" y="120172"/>
                  <a:pt x="3252975" y="147508"/>
                </a:cubicBezTo>
                <a:cubicBezTo>
                  <a:pt x="3261651" y="147948"/>
                  <a:pt x="3268350" y="155324"/>
                  <a:pt x="3267981" y="164034"/>
                </a:cubicBezTo>
                <a:lnTo>
                  <a:pt x="3267014" y="185516"/>
                </a:lnTo>
                <a:cubicBezTo>
                  <a:pt x="3267014" y="185516"/>
                  <a:pt x="3267015" y="185516"/>
                  <a:pt x="3267015" y="185517"/>
                </a:cubicBezTo>
                <a:lnTo>
                  <a:pt x="3171652" y="2305389"/>
                </a:lnTo>
                <a:cubicBezTo>
                  <a:pt x="3171284" y="2312923"/>
                  <a:pt x="3166908" y="2318832"/>
                  <a:pt x="3161848" y="2318624"/>
                </a:cubicBezTo>
                <a:lnTo>
                  <a:pt x="2744238" y="2299838"/>
                </a:lnTo>
                <a:lnTo>
                  <a:pt x="2716585" y="2298594"/>
                </a:lnTo>
                <a:lnTo>
                  <a:pt x="2529743" y="2290189"/>
                </a:lnTo>
                <a:lnTo>
                  <a:pt x="2504942" y="2289073"/>
                </a:lnTo>
                <a:lnTo>
                  <a:pt x="2490905" y="2292543"/>
                </a:lnTo>
                <a:cubicBezTo>
                  <a:pt x="2485480" y="2289019"/>
                  <a:pt x="2481116" y="2295235"/>
                  <a:pt x="2476532" y="2296596"/>
                </a:cubicBezTo>
                <a:lnTo>
                  <a:pt x="2462792" y="2298005"/>
                </a:lnTo>
                <a:cubicBezTo>
                  <a:pt x="2459285" y="2297952"/>
                  <a:pt x="2455778" y="2297899"/>
                  <a:pt x="2452271" y="2297846"/>
                </a:cubicBezTo>
                <a:lnTo>
                  <a:pt x="2441388" y="2294583"/>
                </a:lnTo>
                <a:cubicBezTo>
                  <a:pt x="2438327" y="2294175"/>
                  <a:pt x="2437437" y="2295862"/>
                  <a:pt x="2433906" y="2295400"/>
                </a:cubicBezTo>
                <a:lnTo>
                  <a:pt x="2420201" y="2291811"/>
                </a:lnTo>
                <a:lnTo>
                  <a:pt x="2400080" y="2288168"/>
                </a:lnTo>
                <a:lnTo>
                  <a:pt x="2386275" y="2284628"/>
                </a:lnTo>
                <a:lnTo>
                  <a:pt x="2383629" y="2283616"/>
                </a:lnTo>
                <a:lnTo>
                  <a:pt x="2292442" y="2279514"/>
                </a:lnTo>
                <a:lnTo>
                  <a:pt x="2285670" y="2280208"/>
                </a:lnTo>
                <a:cubicBezTo>
                  <a:pt x="2278121" y="2279536"/>
                  <a:pt x="2270571" y="2278863"/>
                  <a:pt x="2263021" y="2278190"/>
                </a:cubicBezTo>
                <a:lnTo>
                  <a:pt x="2259665" y="2279400"/>
                </a:lnTo>
                <a:lnTo>
                  <a:pt x="2237539" y="2277044"/>
                </a:lnTo>
                <a:cubicBezTo>
                  <a:pt x="2230183" y="2276905"/>
                  <a:pt x="2217465" y="2276029"/>
                  <a:pt x="2213178" y="2277103"/>
                </a:cubicBezTo>
                <a:lnTo>
                  <a:pt x="2211224" y="2280121"/>
                </a:lnTo>
                <a:cubicBezTo>
                  <a:pt x="2209443" y="2280133"/>
                  <a:pt x="2207661" y="2280143"/>
                  <a:pt x="2205880" y="2280155"/>
                </a:cubicBezTo>
                <a:cubicBezTo>
                  <a:pt x="2205501" y="2279899"/>
                  <a:pt x="2197806" y="2279751"/>
                  <a:pt x="2197490" y="2279717"/>
                </a:cubicBezTo>
                <a:lnTo>
                  <a:pt x="2178837" y="2275618"/>
                </a:lnTo>
                <a:cubicBezTo>
                  <a:pt x="2142753" y="2274034"/>
                  <a:pt x="2106670" y="2272451"/>
                  <a:pt x="2070586" y="2270867"/>
                </a:cubicBezTo>
                <a:lnTo>
                  <a:pt x="2068542" y="2272015"/>
                </a:lnTo>
                <a:lnTo>
                  <a:pt x="2054802" y="2273424"/>
                </a:lnTo>
                <a:cubicBezTo>
                  <a:pt x="2051296" y="2273371"/>
                  <a:pt x="2047789" y="2273318"/>
                  <a:pt x="2044282" y="2273265"/>
                </a:cubicBezTo>
                <a:lnTo>
                  <a:pt x="2033399" y="2270001"/>
                </a:lnTo>
                <a:cubicBezTo>
                  <a:pt x="2030337" y="2269594"/>
                  <a:pt x="2029447" y="2271281"/>
                  <a:pt x="2025916" y="2270819"/>
                </a:cubicBezTo>
                <a:lnTo>
                  <a:pt x="2017144" y="2268521"/>
                </a:lnTo>
                <a:cubicBezTo>
                  <a:pt x="1681110" y="2252342"/>
                  <a:pt x="345760" y="2191139"/>
                  <a:pt x="9711" y="2173740"/>
                </a:cubicBezTo>
                <a:cubicBezTo>
                  <a:pt x="4526" y="2170435"/>
                  <a:pt x="3707" y="2169554"/>
                  <a:pt x="855" y="2164129"/>
                </a:cubicBezTo>
                <a:lnTo>
                  <a:pt x="0" y="2156478"/>
                </a:lnTo>
                <a:lnTo>
                  <a:pt x="96237" y="15125"/>
                </a:lnTo>
                <a:cubicBezTo>
                  <a:pt x="96655" y="6399"/>
                  <a:pt x="104015" y="-354"/>
                  <a:pt x="112711" y="15"/>
                </a:cubicBezTo>
                <a:close/>
              </a:path>
            </a:pathLst>
          </a:custGeom>
        </p:spPr>
      </p:pic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838537AB-789D-469B-BB87-0A23A66CD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760030">
            <a:off x="11080113" y="4519049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6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B1A461D-D89D-4011-BF72-6D315EB0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5FB0F28-700C-47B3-8AC0-405524FAE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F6EF6497-D21E-44FB-B561-D3E626981B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826672E-5AF0-428D-9AA9-26A3D536D4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626FC8B-BBDA-4B55-9E70-7BCDED4D8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B18236-D8D2-4900-87E8-68EAE28BB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3</a:t>
            </a:fld>
            <a:endParaRPr lang="en-US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8531404-6B0A-480C-B06F-395D7A0225A4}"/>
              </a:ext>
            </a:extLst>
          </p:cNvPr>
          <p:cNvSpPr txBox="1"/>
          <p:nvPr/>
        </p:nvSpPr>
        <p:spPr>
          <a:xfrm>
            <a:off x="303028" y="1184083"/>
            <a:ext cx="7123008" cy="4618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r>
              <a:rPr lang="fr-FR" b="1" i="1" dirty="0"/>
              <a:t>Les industriels :</a:t>
            </a:r>
          </a:p>
          <a:p>
            <a:pPr marL="742950" lvl="1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fr-FR" b="1" i="1" dirty="0"/>
              <a:t>Mesures et déclaration des rejets (GEREP, redevances)</a:t>
            </a:r>
          </a:p>
          <a:p>
            <a:pPr marL="742950" lvl="1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endParaRPr lang="fr-FR" b="1" i="1" dirty="0"/>
          </a:p>
          <a:p>
            <a:pPr marL="742950" lvl="1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fr-FR" b="1" i="1" dirty="0"/>
              <a:t>Besoin d'une approche intégrée dans le temps :</a:t>
            </a:r>
          </a:p>
          <a:p>
            <a:pPr marL="1200150" lvl="2" indent="-285750">
              <a:lnSpc>
                <a:spcPct val="15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fr-FR" b="1" i="1" dirty="0"/>
              <a:t>Disponibilité de la ressource en eau</a:t>
            </a:r>
          </a:p>
          <a:p>
            <a:pPr marL="1200150" lvl="2" indent="-285750">
              <a:lnSpc>
                <a:spcPct val="15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fr-FR" b="1" i="1" dirty="0"/>
              <a:t>Qualité physico-chimique du milieu naturel</a:t>
            </a:r>
          </a:p>
          <a:p>
            <a:pPr marL="1200150" lvl="2" indent="-285750">
              <a:lnSpc>
                <a:spcPct val="15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fr-FR" b="1" i="1" dirty="0"/>
              <a:t>Latitude vis à vis de la ressource</a:t>
            </a:r>
          </a:p>
          <a:p>
            <a:pPr marL="1200150" lvl="2" indent="-285750">
              <a:lnSpc>
                <a:spcPct val="15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fr-FR" b="1" i="1" dirty="0"/>
              <a:t>Management des risques (proactif)</a:t>
            </a:r>
          </a:p>
          <a:p>
            <a:pPr marL="1200150" lvl="2" indent="-285750">
              <a:lnSpc>
                <a:spcPct val="150000"/>
              </a:lnSpc>
              <a:buSzPct val="80000"/>
              <a:buFont typeface="Courier New" panose="02070309020205020404" pitchFamily="49" charset="0"/>
              <a:buChar char="o"/>
            </a:pPr>
            <a:endParaRPr lang="fr-FR" b="1" i="1" dirty="0"/>
          </a:p>
          <a:p>
            <a:pPr marL="1200150" lvl="2" indent="-285750">
              <a:lnSpc>
                <a:spcPct val="150000"/>
              </a:lnSpc>
              <a:buSzPct val="80000"/>
              <a:buFont typeface="Courier New" panose="02070309020205020404" pitchFamily="49" charset="0"/>
              <a:buChar char="o"/>
            </a:pPr>
            <a:endParaRPr lang="fr-FR" b="1" i="1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9F8F0D2-F48A-4FEE-AD0C-F2ADA1C1DB99}"/>
              </a:ext>
            </a:extLst>
          </p:cNvPr>
          <p:cNvSpPr txBox="1"/>
          <p:nvPr/>
        </p:nvSpPr>
        <p:spPr>
          <a:xfrm>
            <a:off x="989694" y="5273926"/>
            <a:ext cx="49296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i="1" dirty="0"/>
              <a:t>Intégrer les données industrielles avec l’état des milieux pour une gestion durable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930749F8-76A7-4F26-B451-B9F69E7EB144}"/>
              </a:ext>
            </a:extLst>
          </p:cNvPr>
          <p:cNvGrpSpPr/>
          <p:nvPr/>
        </p:nvGrpSpPr>
        <p:grpSpPr>
          <a:xfrm rot="15666122">
            <a:off x="342707" y="5416015"/>
            <a:ext cx="972902" cy="677022"/>
            <a:chOff x="7231224" y="574217"/>
            <a:chExt cx="1455600" cy="10117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EBEA4581-4AB4-47E2-978E-1728986C5CFB}"/>
                </a:ext>
              </a:extLst>
            </p:cNvPr>
            <p:cNvCxnSpPr>
              <a:cxnSpLocks/>
            </p:cNvCxnSpPr>
            <p:nvPr/>
          </p:nvCxnSpPr>
          <p:spPr>
            <a:xfrm>
              <a:off x="7231224" y="574217"/>
              <a:ext cx="1011747" cy="10117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EC4A8753-7C31-49C2-B293-C2089AC21B24}"/>
                </a:ext>
              </a:extLst>
            </p:cNvPr>
            <p:cNvCxnSpPr>
              <a:cxnSpLocks/>
            </p:cNvCxnSpPr>
            <p:nvPr/>
          </p:nvCxnSpPr>
          <p:spPr>
            <a:xfrm>
              <a:off x="7465126" y="574217"/>
              <a:ext cx="1011747" cy="10117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EB835782-3640-4C8F-BA5C-DC628827E323}"/>
                </a:ext>
              </a:extLst>
            </p:cNvPr>
            <p:cNvCxnSpPr>
              <a:cxnSpLocks/>
            </p:cNvCxnSpPr>
            <p:nvPr/>
          </p:nvCxnSpPr>
          <p:spPr>
            <a:xfrm>
              <a:off x="7675077" y="574217"/>
              <a:ext cx="1011747" cy="10117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912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71D84F-B1DC-283F-F1B6-7E478315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7" y="0"/>
            <a:ext cx="9493249" cy="1577975"/>
          </a:xfrm>
        </p:spPr>
        <p:txBody>
          <a:bodyPr>
            <a:normAutofit fontScale="90000"/>
          </a:bodyPr>
          <a:lstStyle/>
          <a:p>
            <a:r>
              <a:rPr lang="fr-FR" dirty="0"/>
              <a:t>Constat : </a:t>
            </a:r>
            <a:br>
              <a:rPr lang="fr-FR" dirty="0"/>
            </a:br>
            <a:r>
              <a:rPr lang="fr-FR" dirty="0"/>
              <a:t>ne pas réinventer la poudre, aller plus loin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1BC5261-E854-90A0-F181-B9590011F6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692" y="0"/>
            <a:ext cx="2696308" cy="2012912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D5711F-85B7-404B-A473-98214BAA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4</a:t>
            </a:fld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CAEAEA-DB82-442D-9E0D-E007DE11102C}"/>
              </a:ext>
            </a:extLst>
          </p:cNvPr>
          <p:cNvSpPr txBox="1"/>
          <p:nvPr/>
        </p:nvSpPr>
        <p:spPr>
          <a:xfrm>
            <a:off x="569478" y="1891184"/>
            <a:ext cx="8065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kern="100" dirty="0">
                <a:ea typeface="Aptos" panose="020B0004020202020204" pitchFamily="34" charset="0"/>
                <a:cs typeface="Times New Roman" panose="02020603050405020304" pitchFamily="18" charset="0"/>
              </a:rPr>
              <a:t>U</a:t>
            </a:r>
            <a:r>
              <a:rPr lang="fr-FR" sz="1800" b="1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 grand nombre de données sont accessibles et utilisables</a:t>
            </a:r>
            <a:endParaRPr lang="fr-FR" b="1" i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B941554-8E5A-4174-BB11-C24CC82221F2}"/>
              </a:ext>
            </a:extLst>
          </p:cNvPr>
          <p:cNvSpPr txBox="1"/>
          <p:nvPr/>
        </p:nvSpPr>
        <p:spPr>
          <a:xfrm>
            <a:off x="1533237" y="2470287"/>
            <a:ext cx="8845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800" b="1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L’industrie ne les utilise pas ou peu pour plusieurs raisons :</a:t>
            </a:r>
            <a:endParaRPr lang="fr-FR" b="1" i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0EBC88F-71DC-4387-85DE-77C998CE66ED}"/>
              </a:ext>
            </a:extLst>
          </p:cNvPr>
          <p:cNvSpPr txBox="1"/>
          <p:nvPr/>
        </p:nvSpPr>
        <p:spPr>
          <a:xfrm>
            <a:off x="2616127" y="2955110"/>
            <a:ext cx="8845396" cy="22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b="1" i="1" kern="100" dirty="0"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fr-FR" sz="1800" b="1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 ne sait pas qu’elles existent,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800" b="1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On ne sait pas y accéder,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800" b="1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On ne sait pas les interpréter,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800" b="1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On ne sait pas les lier aux exigences réglementaires. 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9DF92A95-26E6-4F8A-BF00-7E6789D91687}"/>
              </a:ext>
            </a:extLst>
          </p:cNvPr>
          <p:cNvGrpSpPr/>
          <p:nvPr/>
        </p:nvGrpSpPr>
        <p:grpSpPr>
          <a:xfrm rot="15666122">
            <a:off x="386415" y="5714494"/>
            <a:ext cx="972902" cy="677022"/>
            <a:chOff x="7231224" y="574217"/>
            <a:chExt cx="1455600" cy="10117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EEA2A3B8-B719-4E6C-BC81-F9A8B24A0F60}"/>
                </a:ext>
              </a:extLst>
            </p:cNvPr>
            <p:cNvCxnSpPr>
              <a:cxnSpLocks/>
            </p:cNvCxnSpPr>
            <p:nvPr/>
          </p:nvCxnSpPr>
          <p:spPr>
            <a:xfrm>
              <a:off x="7231224" y="574217"/>
              <a:ext cx="1011747" cy="10117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266942F7-0310-45E6-8970-2BE0940330D9}"/>
                </a:ext>
              </a:extLst>
            </p:cNvPr>
            <p:cNvCxnSpPr>
              <a:cxnSpLocks/>
            </p:cNvCxnSpPr>
            <p:nvPr/>
          </p:nvCxnSpPr>
          <p:spPr>
            <a:xfrm>
              <a:off x="7465126" y="574217"/>
              <a:ext cx="1011747" cy="10117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F9B0631-6929-489F-AB5D-3E1426274F20}"/>
                </a:ext>
              </a:extLst>
            </p:cNvPr>
            <p:cNvCxnSpPr>
              <a:cxnSpLocks/>
            </p:cNvCxnSpPr>
            <p:nvPr/>
          </p:nvCxnSpPr>
          <p:spPr>
            <a:xfrm>
              <a:off x="7675077" y="574217"/>
              <a:ext cx="1011747" cy="10117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DF38AB6A-074C-4B05-8E8D-1750C12089DE}"/>
              </a:ext>
            </a:extLst>
          </p:cNvPr>
          <p:cNvGrpSpPr/>
          <p:nvPr/>
        </p:nvGrpSpPr>
        <p:grpSpPr>
          <a:xfrm rot="15666122">
            <a:off x="10558355" y="5714494"/>
            <a:ext cx="972902" cy="677022"/>
            <a:chOff x="7231224" y="574217"/>
            <a:chExt cx="1455600" cy="10117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F6DD176C-9023-42E9-B0FC-F39236216D58}"/>
                </a:ext>
              </a:extLst>
            </p:cNvPr>
            <p:cNvCxnSpPr>
              <a:cxnSpLocks/>
            </p:cNvCxnSpPr>
            <p:nvPr/>
          </p:nvCxnSpPr>
          <p:spPr>
            <a:xfrm>
              <a:off x="7231224" y="574217"/>
              <a:ext cx="1011747" cy="10117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D925ABB5-AB6D-4E90-B81B-D8016AE78C07}"/>
                </a:ext>
              </a:extLst>
            </p:cNvPr>
            <p:cNvCxnSpPr>
              <a:cxnSpLocks/>
            </p:cNvCxnSpPr>
            <p:nvPr/>
          </p:nvCxnSpPr>
          <p:spPr>
            <a:xfrm>
              <a:off x="7465126" y="574217"/>
              <a:ext cx="1011747" cy="10117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6CF18FF9-A7F3-4675-8537-024E1091999C}"/>
                </a:ext>
              </a:extLst>
            </p:cNvPr>
            <p:cNvCxnSpPr>
              <a:cxnSpLocks/>
            </p:cNvCxnSpPr>
            <p:nvPr/>
          </p:nvCxnSpPr>
          <p:spPr>
            <a:xfrm>
              <a:off x="7675077" y="574217"/>
              <a:ext cx="1011747" cy="10117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1DE4A177-AAA4-401C-9915-3A72AA75430C}"/>
              </a:ext>
            </a:extLst>
          </p:cNvPr>
          <p:cNvSpPr txBox="1"/>
          <p:nvPr/>
        </p:nvSpPr>
        <p:spPr>
          <a:xfrm>
            <a:off x="960918" y="5900081"/>
            <a:ext cx="9995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Pour ceux savent les utiliser, il leur faut trop de temps de compilation</a:t>
            </a:r>
          </a:p>
        </p:txBody>
      </p:sp>
    </p:spTree>
    <p:extLst>
      <p:ext uri="{BB962C8B-B14F-4D97-AF65-F5344CB8AC3E}">
        <p14:creationId xmlns:p14="http://schemas.microsoft.com/office/powerpoint/2010/main" val="145819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71D84F-B1DC-283F-F1B6-7E478315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024" y="219033"/>
            <a:ext cx="7035603" cy="956434"/>
          </a:xfrm>
        </p:spPr>
        <p:txBody>
          <a:bodyPr>
            <a:normAutofit/>
          </a:bodyPr>
          <a:lstStyle/>
          <a:p>
            <a:r>
              <a:rPr lang="fr-FR" dirty="0"/>
              <a:t>Les  bases de données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1BC5261-E854-90A0-F181-B9590011F6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692" y="0"/>
            <a:ext cx="2696308" cy="2012912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D5711F-85B7-404B-A473-98214BAA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5</a:t>
            </a:fld>
            <a:endParaRPr lang="en-US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A83624F4-3E3E-41C0-AA12-B980EE709BB7}"/>
              </a:ext>
            </a:extLst>
          </p:cNvPr>
          <p:cNvGrpSpPr/>
          <p:nvPr/>
        </p:nvGrpSpPr>
        <p:grpSpPr>
          <a:xfrm>
            <a:off x="1606419" y="3203883"/>
            <a:ext cx="1338875" cy="977541"/>
            <a:chOff x="228417" y="3400601"/>
            <a:chExt cx="1277361" cy="977541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8725F042-A758-4A56-AB01-D31FB1E00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417" y="3400601"/>
              <a:ext cx="1277361" cy="499273"/>
            </a:xfrm>
            <a:prstGeom prst="rect">
              <a:avLst/>
            </a:prstGeom>
            <a:ln>
              <a:noFill/>
            </a:ln>
          </p:spPr>
        </p:pic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5A81884-4F5B-4474-B781-573E47310C0C}"/>
                </a:ext>
              </a:extLst>
            </p:cNvPr>
            <p:cNvSpPr txBox="1"/>
            <p:nvPr/>
          </p:nvSpPr>
          <p:spPr>
            <a:xfrm>
              <a:off x="228417" y="4039588"/>
              <a:ext cx="127736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fr-FR" sz="1600" b="1" i="1" cap="small" dirty="0"/>
                <a:t>35 bases</a:t>
              </a: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7F182BBA-6507-4AF3-9BA2-D5ECDFB2134E}"/>
              </a:ext>
            </a:extLst>
          </p:cNvPr>
          <p:cNvGrpSpPr/>
          <p:nvPr/>
        </p:nvGrpSpPr>
        <p:grpSpPr>
          <a:xfrm>
            <a:off x="464164" y="4444391"/>
            <a:ext cx="3623384" cy="2012913"/>
            <a:chOff x="1023630" y="1587659"/>
            <a:chExt cx="3623384" cy="2012913"/>
          </a:xfrm>
        </p:grpSpPr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933121A4-D558-451D-883F-EEE675532442}"/>
                </a:ext>
              </a:extLst>
            </p:cNvPr>
            <p:cNvGrpSpPr/>
            <p:nvPr/>
          </p:nvGrpSpPr>
          <p:grpSpPr>
            <a:xfrm>
              <a:off x="1199526" y="1738946"/>
              <a:ext cx="3271593" cy="1710339"/>
              <a:chOff x="1327494" y="1907903"/>
              <a:chExt cx="3271593" cy="1710339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79739A89-9D4D-4C5A-AD6B-F0D8D4E29A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15640" y="1907903"/>
                <a:ext cx="495300" cy="495300"/>
              </a:xfrm>
              <a:prstGeom prst="rect">
                <a:avLst/>
              </a:prstGeom>
            </p:spPr>
          </p:pic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6EC56446-358C-4191-BA23-ED09061E0E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15640" y="2515423"/>
                <a:ext cx="495300" cy="495300"/>
              </a:xfrm>
              <a:prstGeom prst="rect">
                <a:avLst/>
              </a:prstGeom>
            </p:spPr>
          </p:pic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4D1550DC-7296-435D-A579-ABC46B85A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27494" y="2515422"/>
                <a:ext cx="495300" cy="495300"/>
              </a:xfrm>
              <a:prstGeom prst="rect">
                <a:avLst/>
              </a:prstGeom>
            </p:spPr>
          </p:pic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AA7C505D-00FC-4042-9ACE-19B0402AE5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3787" y="2515423"/>
                <a:ext cx="495300" cy="495300"/>
              </a:xfrm>
              <a:prstGeom prst="rect">
                <a:avLst/>
              </a:prstGeom>
            </p:spPr>
          </p:pic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1DC73A43-0A2B-4EE4-889A-D9A8F92DD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27494" y="3122942"/>
                <a:ext cx="495300" cy="495300"/>
              </a:xfrm>
              <a:prstGeom prst="rect">
                <a:avLst/>
              </a:prstGeom>
            </p:spPr>
          </p:pic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BB9C23E1-0F5E-4CAC-80F5-D86DAE6B4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15640" y="3122942"/>
                <a:ext cx="495300" cy="495300"/>
              </a:xfrm>
              <a:prstGeom prst="rect">
                <a:avLst/>
              </a:prstGeom>
            </p:spPr>
          </p:pic>
          <p:pic>
            <p:nvPicPr>
              <p:cNvPr id="24" name="Image 23">
                <a:extLst>
                  <a:ext uri="{FF2B5EF4-FFF2-40B4-BE49-F238E27FC236}">
                    <a16:creationId xmlns:a16="http://schemas.microsoft.com/office/drawing/2014/main" id="{62D51E14-1BED-43B6-83B3-ACC37BEE1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27494" y="1907903"/>
                <a:ext cx="495300" cy="495300"/>
              </a:xfrm>
              <a:prstGeom prst="rect">
                <a:avLst/>
              </a:prstGeom>
            </p:spPr>
          </p:pic>
          <p:pic>
            <p:nvPicPr>
              <p:cNvPr id="25" name="Image 24">
                <a:extLst>
                  <a:ext uri="{FF2B5EF4-FFF2-40B4-BE49-F238E27FC236}">
                    <a16:creationId xmlns:a16="http://schemas.microsoft.com/office/drawing/2014/main" id="{05F62081-B6A3-4F5B-B727-A19EFEF012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09713" y="2515423"/>
                <a:ext cx="495300" cy="495300"/>
              </a:xfrm>
              <a:prstGeom prst="rect">
                <a:avLst/>
              </a:prstGeom>
            </p:spPr>
          </p:pic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DDF0A45B-44B3-4803-B4A6-82A7ED49D6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09713" y="3122942"/>
                <a:ext cx="495300" cy="495300"/>
              </a:xfrm>
              <a:prstGeom prst="rect">
                <a:avLst/>
              </a:prstGeom>
            </p:spPr>
          </p:pic>
          <p:pic>
            <p:nvPicPr>
              <p:cNvPr id="27" name="Image 26">
                <a:extLst>
                  <a:ext uri="{FF2B5EF4-FFF2-40B4-BE49-F238E27FC236}">
                    <a16:creationId xmlns:a16="http://schemas.microsoft.com/office/drawing/2014/main" id="{E62ECCC4-18AB-4A33-B1F5-1513901AE0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21567" y="2515423"/>
                <a:ext cx="495300" cy="495300"/>
              </a:xfrm>
              <a:prstGeom prst="rect">
                <a:avLst/>
              </a:prstGeom>
            </p:spPr>
          </p:pic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0CF23B51-4A06-4DB0-8EBF-C72BFCAB72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21567" y="1907903"/>
                <a:ext cx="495300" cy="495300"/>
              </a:xfrm>
              <a:prstGeom prst="rect">
                <a:avLst/>
              </a:prstGeom>
            </p:spPr>
          </p:pic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ED1F7FDB-11BF-4D3A-86BA-34AEF8010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09713" y="1907903"/>
                <a:ext cx="495300" cy="495300"/>
              </a:xfrm>
              <a:prstGeom prst="rect">
                <a:avLst/>
              </a:prstGeom>
            </p:spPr>
          </p:pic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A6AF8B4A-3252-4276-B883-E5994FF4F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3787" y="1907903"/>
                <a:ext cx="495300" cy="495300"/>
              </a:xfrm>
              <a:prstGeom prst="rect">
                <a:avLst/>
              </a:prstGeom>
            </p:spPr>
          </p:pic>
          <p:pic>
            <p:nvPicPr>
              <p:cNvPr id="32" name="Image 31">
                <a:extLst>
                  <a:ext uri="{FF2B5EF4-FFF2-40B4-BE49-F238E27FC236}">
                    <a16:creationId xmlns:a16="http://schemas.microsoft.com/office/drawing/2014/main" id="{E16BCED6-543A-4811-B5B9-7D4DB90C65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21567" y="3122942"/>
                <a:ext cx="495300" cy="495300"/>
              </a:xfrm>
              <a:prstGeom prst="rect">
                <a:avLst/>
              </a:prstGeom>
            </p:spPr>
          </p:pic>
          <p:pic>
            <p:nvPicPr>
              <p:cNvPr id="33" name="Image 32">
                <a:extLst>
                  <a:ext uri="{FF2B5EF4-FFF2-40B4-BE49-F238E27FC236}">
                    <a16:creationId xmlns:a16="http://schemas.microsoft.com/office/drawing/2014/main" id="{3FE128F4-A0A9-4D87-A5A9-FE2A5F60B7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3787" y="3122942"/>
                <a:ext cx="495300" cy="495300"/>
              </a:xfrm>
              <a:prstGeom prst="rect">
                <a:avLst/>
              </a:prstGeom>
            </p:spPr>
          </p:pic>
        </p:grp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F3928700-4FDE-4710-AA90-FE30F54C0217}"/>
                </a:ext>
              </a:extLst>
            </p:cNvPr>
            <p:cNvSpPr/>
            <p:nvPr/>
          </p:nvSpPr>
          <p:spPr>
            <a:xfrm>
              <a:off x="1023630" y="1587659"/>
              <a:ext cx="3623384" cy="2012913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ED1977E8-6BBA-4060-A3FF-81B7AD1A5DDF}"/>
              </a:ext>
            </a:extLst>
          </p:cNvPr>
          <p:cNvGrpSpPr/>
          <p:nvPr/>
        </p:nvGrpSpPr>
        <p:grpSpPr>
          <a:xfrm>
            <a:off x="6222811" y="3799945"/>
            <a:ext cx="2160454" cy="779515"/>
            <a:chOff x="5822000" y="2030022"/>
            <a:chExt cx="2160454" cy="779515"/>
          </a:xfrm>
        </p:grpSpPr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10733022-CD86-4689-8BA9-032F9DE7D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2000" y="2030022"/>
              <a:ext cx="2160454" cy="388653"/>
            </a:xfrm>
            <a:prstGeom prst="rect">
              <a:avLst/>
            </a:prstGeom>
          </p:spPr>
        </p:pic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B9E44BC2-CB6F-4689-925D-41AF030C737C}"/>
                </a:ext>
              </a:extLst>
            </p:cNvPr>
            <p:cNvSpPr txBox="1"/>
            <p:nvPr/>
          </p:nvSpPr>
          <p:spPr>
            <a:xfrm>
              <a:off x="6232789" y="2470983"/>
              <a:ext cx="133887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fr-FR" sz="1600" b="1" i="1" cap="small" dirty="0"/>
                <a:t>16 bases</a:t>
              </a:r>
            </a:p>
          </p:txBody>
        </p:sp>
      </p:grpSp>
      <p:pic>
        <p:nvPicPr>
          <p:cNvPr id="48" name="Image 47">
            <a:extLst>
              <a:ext uri="{FF2B5EF4-FFF2-40B4-BE49-F238E27FC236}">
                <a16:creationId xmlns:a16="http://schemas.microsoft.com/office/drawing/2014/main" id="{519070AD-A11D-4D24-89A9-5209A9088875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387" b="-3985"/>
          <a:stretch/>
        </p:blipFill>
        <p:spPr>
          <a:xfrm>
            <a:off x="9216130" y="5040618"/>
            <a:ext cx="2634030" cy="388653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67ED8367-03DF-43CC-997B-15586236587B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6897" y="3774976"/>
            <a:ext cx="1482294" cy="829452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B9BC883D-FD48-48C9-9559-021EE1C74B0D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897" y="4946072"/>
            <a:ext cx="1491715" cy="577744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7B33368C-E62B-4796-9596-FEB6A3FB6C6F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961" y="5005931"/>
            <a:ext cx="2160454" cy="458027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EB2EAE11-8AF4-4F72-B37B-23B2D94D67E0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070" y="5712165"/>
            <a:ext cx="3623384" cy="587449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1DFAF79E-70C0-4E2E-9D65-A5851CA0872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934971" y="3797251"/>
            <a:ext cx="2457646" cy="784903"/>
          </a:xfrm>
          <a:prstGeom prst="rect">
            <a:avLst/>
          </a:prstGeom>
        </p:spPr>
      </p:pic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A06BC523-86CE-4533-8C73-629C86BF9A88}"/>
              </a:ext>
            </a:extLst>
          </p:cNvPr>
          <p:cNvCxnSpPr>
            <a:cxnSpLocks/>
            <a:stCxn id="34" idx="2"/>
            <a:endCxn id="35" idx="0"/>
          </p:cNvCxnSpPr>
          <p:nvPr/>
        </p:nvCxnSpPr>
        <p:spPr>
          <a:xfrm flipH="1">
            <a:off x="2275856" y="4181424"/>
            <a:ext cx="1" cy="2629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4B517C42-96E3-4A78-8FA4-9E00F246E567}"/>
              </a:ext>
            </a:extLst>
          </p:cNvPr>
          <p:cNvCxnSpPr/>
          <p:nvPr/>
        </p:nvCxnSpPr>
        <p:spPr>
          <a:xfrm>
            <a:off x="773127" y="3020291"/>
            <a:ext cx="99198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space réservé du contenu 2">
            <a:extLst>
              <a:ext uri="{FF2B5EF4-FFF2-40B4-BE49-F238E27FC236}">
                <a16:creationId xmlns:a16="http://schemas.microsoft.com/office/drawing/2014/main" id="{55568719-D191-4137-882F-1C9BB78C5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10" y="1902840"/>
            <a:ext cx="8169349" cy="810803"/>
          </a:xfrm>
        </p:spPr>
        <p:txBody>
          <a:bodyPr>
            <a:normAutofit/>
          </a:bodyPr>
          <a:lstStyle/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r>
              <a:rPr lang="fr-FR" sz="1800" b="1" i="1" cap="small" dirty="0"/>
              <a:t>58 bases, portails et méta-portails au minimum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5EB0DA2-7FE8-441C-8346-3B966231A6A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057059" y="5618466"/>
            <a:ext cx="1882303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78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71D84F-B1DC-283F-F1B6-7E47831569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9075"/>
            <a:ext cx="9759820" cy="955675"/>
          </a:xfrm>
        </p:spPr>
        <p:txBody>
          <a:bodyPr>
            <a:normAutofit/>
          </a:bodyPr>
          <a:lstStyle/>
          <a:p>
            <a:r>
              <a:rPr lang="fr-FR" dirty="0"/>
              <a:t>Connaître sa position dans le territoire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1BC5261-E854-90A0-F181-B9590011F6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692" y="0"/>
            <a:ext cx="2696308" cy="2012912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EDF3BA10-3342-4916-A5AA-DE99792CEA89}"/>
              </a:ext>
            </a:extLst>
          </p:cNvPr>
          <p:cNvGrpSpPr/>
          <p:nvPr/>
        </p:nvGrpSpPr>
        <p:grpSpPr>
          <a:xfrm>
            <a:off x="270588" y="1782584"/>
            <a:ext cx="7498698" cy="3799245"/>
            <a:chOff x="270588" y="1782584"/>
            <a:chExt cx="7498698" cy="3799245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FAEDE51A-7A5C-4C4D-8631-454C9E0BF7D2}"/>
                </a:ext>
              </a:extLst>
            </p:cNvPr>
            <p:cNvGrpSpPr/>
            <p:nvPr/>
          </p:nvGrpSpPr>
          <p:grpSpPr>
            <a:xfrm>
              <a:off x="270588" y="1854668"/>
              <a:ext cx="3946850" cy="3727161"/>
              <a:chOff x="1129004" y="1507312"/>
              <a:chExt cx="3946850" cy="3727161"/>
            </a:xfrm>
          </p:grpSpPr>
          <p:pic>
            <p:nvPicPr>
              <p:cNvPr id="40" name="Image 39">
                <a:extLst>
                  <a:ext uri="{FF2B5EF4-FFF2-40B4-BE49-F238E27FC236}">
                    <a16:creationId xmlns:a16="http://schemas.microsoft.com/office/drawing/2014/main" id="{6BB51613-531C-47BA-8488-6FD10FD412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29004" y="1507312"/>
                <a:ext cx="3946850" cy="3727161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m3d="http://schemas.microsoft.com/office/drawing/2017/model3d" Requires="am3d">
              <p:graphicFrame>
                <p:nvGraphicFramePr>
                  <p:cNvPr id="15" name="Modèle 3D 14" descr="Cône rouge">
                    <a:extLst>
                      <a:ext uri="{FF2B5EF4-FFF2-40B4-BE49-F238E27FC236}">
                        <a16:creationId xmlns:a16="http://schemas.microsoft.com/office/drawing/2014/main" id="{C5BA773A-E0BC-4D29-8332-77EA9F2CD3DB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484816817"/>
                      </p:ext>
                    </p:extLst>
                  </p:nvPr>
                </p:nvGraphicFramePr>
                <p:xfrm>
                  <a:off x="3278895" y="3091764"/>
                  <a:ext cx="232873" cy="233455"/>
                </p:xfrm>
                <a:graphic>
                  <a:graphicData uri="http://schemas.microsoft.com/office/drawing/2017/model3d">
                    <am3d:model3d r:embed="rId4">
                      <am3d:spPr>
                        <a:xfrm>
                          <a:off x="0" y="0"/>
                          <a:ext cx="232873" cy="233455"/>
                        </a:xfrm>
                        <a:prstGeom prst="rect">
                          <a:avLst/>
                        </a:prstGeom>
                      </am3d:spPr>
                      <am3d:camera>
                        <am3d:pos x="0" y="0" z="79877068"/>
                        <am3d:up dx="0" dy="36000000" dz="0"/>
                        <am3d:lookAt x="0" y="0" z="0"/>
                        <am3d:perspective fov="2700000"/>
                      </am3d:camera>
                      <am3d:trans>
                        <am3d:meterPerModelUnit n="6704480" d="1000000"/>
                        <am3d:preTrans dx="2" dy="-16922770" dz="-2"/>
                        <am3d:scale>
                          <am3d:sx n="1000000" d="1000000"/>
                          <am3d:sy n="1000000" d="1000000"/>
                          <am3d:sz n="1000000" d="1000000"/>
                        </am3d:scale>
                        <am3d:rot ax="-9325523" ay="-259294" az="-118418"/>
                        <am3d:postTrans dx="0" dy="0" dz="0"/>
                      </am3d:trans>
                      <am3d:raster rName="Office3DRenderer" rVer="16.0.8326">
                        <am3d:blip r:embed="rId5"/>
                      </am3d:raster>
                      <am3d:objViewport viewportSz="373253"/>
                      <am3d:ambientLight>
                        <am3d:clr>
                          <a:scrgbClr r="50000" g="50000" b="50000"/>
                        </am3d:clr>
                        <am3d:illuminance n="500000" d="1000000"/>
                      </am3d:ambientLight>
                      <am3d:ptLight rad="0">
                        <am3d:clr>
                          <a:scrgbClr r="100000" g="75000" b="50000"/>
                        </am3d:clr>
                        <am3d:intensity n="9765625" d="1000000"/>
                        <am3d:pos x="21959998" y="70920001" z="16344003"/>
                      </am3d:ptLight>
                      <am3d:ptLight rad="0">
                        <am3d:clr>
                          <a:scrgbClr r="40000" g="60000" b="95000"/>
                        </am3d:clr>
                        <am3d:intensity n="12250000" d="1000000"/>
                        <am3d:pos x="-37964106" y="51130435" z="57631972"/>
                      </am3d:ptLight>
                      <am3d:ptLight rad="0">
                        <am3d:clr>
                          <a:scrgbClr r="86837" g="72700" b="100000"/>
                        </am3d:clr>
                        <am3d:intensity n="3125000" d="1000000"/>
                        <am3d:pos x="-37739122" y="58056624" z="-34769649"/>
                      </am3d:ptLight>
                    </am3d:model3d>
                  </a:graphicData>
                </a:graphic>
              </p:graphicFrame>
            </mc:Choice>
            <mc:Fallback>
              <p:pic>
                <p:nvPicPr>
                  <p:cNvPr id="15" name="Modèle 3D 14" descr="Cône rouge">
                    <a:extLst>
                      <a:ext uri="{FF2B5EF4-FFF2-40B4-BE49-F238E27FC236}">
                        <a16:creationId xmlns:a16="http://schemas.microsoft.com/office/drawing/2014/main" id="{C5BA773A-E0BC-4D29-8332-77EA9F2CD3DB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 noCrop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420479" y="3439120"/>
                    <a:ext cx="232873" cy="2334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am3d="http://schemas.microsoft.com/office/drawing/2017/model3d" Requires="am3d">
              <p:graphicFrame>
                <p:nvGraphicFramePr>
                  <p:cNvPr id="16" name="Modèle 3D 15" descr="Cône">
                    <a:extLst>
                      <a:ext uri="{FF2B5EF4-FFF2-40B4-BE49-F238E27FC236}">
                        <a16:creationId xmlns:a16="http://schemas.microsoft.com/office/drawing/2014/main" id="{3DE6F736-8B6C-49B1-A3D3-59C776B90D29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583026200"/>
                      </p:ext>
                    </p:extLst>
                  </p:nvPr>
                </p:nvGraphicFramePr>
                <p:xfrm rot="11700000">
                  <a:off x="4122667" y="3652351"/>
                  <a:ext cx="295447" cy="387327"/>
                </p:xfrm>
                <a:graphic>
                  <a:graphicData uri="http://schemas.microsoft.com/office/drawing/2017/model3d">
                    <am3d:model3d r:embed="rId6">
                      <am3d:spPr>
                        <a:xfrm rot="11700000">
                          <a:off x="0" y="0"/>
                          <a:ext cx="295447" cy="387327"/>
                        </a:xfrm>
                        <a:prstGeom prst="rect">
                          <a:avLst/>
                        </a:prstGeom>
                      </am3d:spPr>
                      <am3d:camera>
                        <am3d:pos x="0" y="0" z="79877068"/>
                        <am3d:up dx="0" dy="36000000" dz="0"/>
                        <am3d:lookAt x="0" y="0" z="0"/>
                        <am3d:perspective fov="2700000"/>
                      </am3d:camera>
                      <am3d:trans>
                        <am3d:meterPerModelUnit n="6704480" d="1000000"/>
                        <am3d:preTrans dx="2" dy="-16922770" dz="-2"/>
                        <am3d:scale>
                          <am3d:sx n="1000000" d="1000000"/>
                          <am3d:sy n="1000000" d="1000000"/>
                          <am3d:sz n="1000000" d="1000000"/>
                        </am3d:scale>
                        <am3d:rot ax="-2093703" ay="-1138809" az="766866"/>
                        <am3d:postTrans dx="0" dy="0" dz="0"/>
                      </am3d:trans>
                      <am3d:raster rName="Office3DRenderer" rVer="16.0.8326">
                        <am3d:blip r:embed="rId7"/>
                      </am3d:raster>
                      <am3d:objViewport viewportSz="460574"/>
                      <am3d:ambientLight>
                        <am3d:clr>
                          <a:scrgbClr r="50000" g="50000" b="50000"/>
                        </am3d:clr>
                        <am3d:illuminance n="500000" d="1000000"/>
                      </am3d:ambientLight>
                      <am3d:ptLight rad="0">
                        <am3d:clr>
                          <a:scrgbClr r="100000" g="75000" b="50000"/>
                        </am3d:clr>
                        <am3d:intensity n="9765625" d="1000000"/>
                        <am3d:pos x="21959998" y="70920001" z="16344003"/>
                      </am3d:ptLight>
                      <am3d:ptLight rad="0">
                        <am3d:clr>
                          <a:scrgbClr r="40000" g="60000" b="95000"/>
                        </am3d:clr>
                        <am3d:intensity n="12250000" d="1000000"/>
                        <am3d:pos x="-37964106" y="51130435" z="57631972"/>
                      </am3d:ptLight>
                      <am3d:ptLight rad="0">
                        <am3d:clr>
                          <a:scrgbClr r="86837" g="72700" b="100000"/>
                        </am3d:clr>
                        <am3d:intensity n="3125000" d="1000000"/>
                        <am3d:pos x="-37739122" y="58056624" z="-34769649"/>
                      </am3d:ptLight>
                    </am3d:model3d>
                  </a:graphicData>
                </a:graphic>
              </p:graphicFrame>
            </mc:Choice>
            <mc:Fallback>
              <p:pic>
                <p:nvPicPr>
                  <p:cNvPr id="16" name="Modèle 3D 15" descr="Cône">
                    <a:extLst>
                      <a:ext uri="{FF2B5EF4-FFF2-40B4-BE49-F238E27FC236}">
                        <a16:creationId xmlns:a16="http://schemas.microsoft.com/office/drawing/2014/main" id="{3DE6F736-8B6C-49B1-A3D3-59C776B90D2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 noCrop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 rot="11700000">
                    <a:off x="3264251" y="3999707"/>
                    <a:ext cx="295447" cy="387327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18" name="Larme 17">
                <a:extLst>
                  <a:ext uri="{FF2B5EF4-FFF2-40B4-BE49-F238E27FC236}">
                    <a16:creationId xmlns:a16="http://schemas.microsoft.com/office/drawing/2014/main" id="{C24B055F-26AD-4658-9E66-6A8DB3C7B90E}"/>
                  </a:ext>
                </a:extLst>
              </p:cNvPr>
              <p:cNvSpPr/>
              <p:nvPr/>
            </p:nvSpPr>
            <p:spPr>
              <a:xfrm rot="11700000" flipH="1">
                <a:off x="3061072" y="2736931"/>
                <a:ext cx="171124" cy="259512"/>
              </a:xfrm>
              <a:prstGeom prst="teardrop">
                <a:avLst>
                  <a:gd name="adj" fmla="val 200000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Larme 49">
                <a:extLst>
                  <a:ext uri="{FF2B5EF4-FFF2-40B4-BE49-F238E27FC236}">
                    <a16:creationId xmlns:a16="http://schemas.microsoft.com/office/drawing/2014/main" id="{F9C2241A-1C13-4952-93F5-4956B890950B}"/>
                  </a:ext>
                </a:extLst>
              </p:cNvPr>
              <p:cNvSpPr/>
              <p:nvPr/>
            </p:nvSpPr>
            <p:spPr>
              <a:xfrm rot="11700000" flipH="1">
                <a:off x="3741262" y="3004294"/>
                <a:ext cx="171124" cy="259512"/>
              </a:xfrm>
              <a:prstGeom prst="teardrop">
                <a:avLst>
                  <a:gd name="adj" fmla="val 200000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Larme 51">
                <a:extLst>
                  <a:ext uri="{FF2B5EF4-FFF2-40B4-BE49-F238E27FC236}">
                    <a16:creationId xmlns:a16="http://schemas.microsoft.com/office/drawing/2014/main" id="{3FBD34B0-50E2-43F9-91E8-FBFE914A190A}"/>
                  </a:ext>
                </a:extLst>
              </p:cNvPr>
              <p:cNvSpPr/>
              <p:nvPr/>
            </p:nvSpPr>
            <p:spPr>
              <a:xfrm rot="11700000" flipH="1">
                <a:off x="3857492" y="3568779"/>
                <a:ext cx="171124" cy="259512"/>
              </a:xfrm>
              <a:prstGeom prst="teardrop">
                <a:avLst>
                  <a:gd name="adj" fmla="val 200000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Larme 52">
                <a:extLst>
                  <a:ext uri="{FF2B5EF4-FFF2-40B4-BE49-F238E27FC236}">
                    <a16:creationId xmlns:a16="http://schemas.microsoft.com/office/drawing/2014/main" id="{E0F88C4F-4866-4CB5-96DB-EEC8E38DD0B6}"/>
                  </a:ext>
                </a:extLst>
              </p:cNvPr>
              <p:cNvSpPr/>
              <p:nvPr/>
            </p:nvSpPr>
            <p:spPr>
              <a:xfrm rot="9900000">
                <a:off x="4487477" y="3148078"/>
                <a:ext cx="135441" cy="205398"/>
              </a:xfrm>
              <a:prstGeom prst="teardrop">
                <a:avLst>
                  <a:gd name="adj" fmla="val 200000"/>
                </a:avLst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" name="Larme 53">
                <a:extLst>
                  <a:ext uri="{FF2B5EF4-FFF2-40B4-BE49-F238E27FC236}">
                    <a16:creationId xmlns:a16="http://schemas.microsoft.com/office/drawing/2014/main" id="{64FA2879-7A9F-416B-B579-5C9110C478B8}"/>
                  </a:ext>
                </a:extLst>
              </p:cNvPr>
              <p:cNvSpPr/>
              <p:nvPr/>
            </p:nvSpPr>
            <p:spPr>
              <a:xfrm rot="9900000">
                <a:off x="3170908" y="3822340"/>
                <a:ext cx="135441" cy="205398"/>
              </a:xfrm>
              <a:prstGeom prst="teardrop">
                <a:avLst>
                  <a:gd name="adj" fmla="val 200000"/>
                </a:avLst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0" name="Légende : double flèche courbée à une bordure 19">
              <a:extLst>
                <a:ext uri="{FF2B5EF4-FFF2-40B4-BE49-F238E27FC236}">
                  <a16:creationId xmlns:a16="http://schemas.microsoft.com/office/drawing/2014/main" id="{FDEF7902-E5CE-4D2C-94E5-5D7E95232609}"/>
                </a:ext>
              </a:extLst>
            </p:cNvPr>
            <p:cNvSpPr/>
            <p:nvPr/>
          </p:nvSpPr>
          <p:spPr>
            <a:xfrm>
              <a:off x="5072741" y="3032661"/>
              <a:ext cx="1878566" cy="499188"/>
            </a:xfrm>
            <a:prstGeom prst="accent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47664"/>
                <a:gd name="adj6" fmla="val -28724"/>
                <a:gd name="adj7" fmla="val 208290"/>
                <a:gd name="adj8" fmla="val -87564"/>
              </a:avLst>
            </a:prstGeom>
            <a:noFill/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tx1"/>
                  </a:solidFill>
                </a:rPr>
                <a:t>Mon industrie</a:t>
              </a:r>
            </a:p>
          </p:txBody>
        </p:sp>
        <p:sp>
          <p:nvSpPr>
            <p:cNvPr id="58" name="Légende : double flèche courbée à une bordure 57">
              <a:extLst>
                <a:ext uri="{FF2B5EF4-FFF2-40B4-BE49-F238E27FC236}">
                  <a16:creationId xmlns:a16="http://schemas.microsoft.com/office/drawing/2014/main" id="{F779620D-DC39-4798-9AAF-70F0BE0A477E}"/>
                </a:ext>
              </a:extLst>
            </p:cNvPr>
            <p:cNvSpPr/>
            <p:nvPr/>
          </p:nvSpPr>
          <p:spPr>
            <a:xfrm>
              <a:off x="5138053" y="1782584"/>
              <a:ext cx="2631233" cy="499188"/>
            </a:xfrm>
            <a:prstGeom prst="accent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47664"/>
                <a:gd name="adj6" fmla="val -28724"/>
                <a:gd name="adj7" fmla="val 340999"/>
                <a:gd name="adj8" fmla="val -99467"/>
              </a:avLst>
            </a:prstGeom>
            <a:noFill/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tx1"/>
                  </a:solidFill>
                </a:rPr>
                <a:t>ICPE</a:t>
              </a:r>
            </a:p>
          </p:txBody>
        </p:sp>
        <p:sp>
          <p:nvSpPr>
            <p:cNvPr id="62" name="Légende : double flèche courbée à une bordure 61">
              <a:extLst>
                <a:ext uri="{FF2B5EF4-FFF2-40B4-BE49-F238E27FC236}">
                  <a16:creationId xmlns:a16="http://schemas.microsoft.com/office/drawing/2014/main" id="{6BE2C6ED-721B-4520-A994-758D0FBC0891}"/>
                </a:ext>
              </a:extLst>
            </p:cNvPr>
            <p:cNvSpPr/>
            <p:nvPr/>
          </p:nvSpPr>
          <p:spPr>
            <a:xfrm>
              <a:off x="5072741" y="4155668"/>
              <a:ext cx="1943880" cy="499188"/>
            </a:xfrm>
            <a:prstGeom prst="accent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47664"/>
                <a:gd name="adj6" fmla="val -28724"/>
                <a:gd name="adj7" fmla="val -14141"/>
                <a:gd name="adj8" fmla="val -102360"/>
              </a:avLst>
            </a:prstGeom>
            <a:noFill/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tx1"/>
                  </a:solidFill>
                </a:rPr>
                <a:t>Station de mesure qualité</a:t>
              </a:r>
            </a:p>
          </p:txBody>
        </p:sp>
        <p:sp>
          <p:nvSpPr>
            <p:cNvPr id="64" name="Légende : double flèche courbée à une bordure 63">
              <a:extLst>
                <a:ext uri="{FF2B5EF4-FFF2-40B4-BE49-F238E27FC236}">
                  <a16:creationId xmlns:a16="http://schemas.microsoft.com/office/drawing/2014/main" id="{94E2A589-0363-483F-82AD-07B61B080512}"/>
                </a:ext>
              </a:extLst>
            </p:cNvPr>
            <p:cNvSpPr/>
            <p:nvPr/>
          </p:nvSpPr>
          <p:spPr>
            <a:xfrm>
              <a:off x="5072739" y="4890572"/>
              <a:ext cx="2631233" cy="499188"/>
            </a:xfrm>
            <a:prstGeom prst="accent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47664"/>
                <a:gd name="adj6" fmla="val -28724"/>
                <a:gd name="adj7" fmla="val -118813"/>
                <a:gd name="adj8" fmla="val -102659"/>
              </a:avLst>
            </a:prstGeom>
            <a:noFill/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tx1"/>
                  </a:solidFill>
                </a:rPr>
                <a:t>Captage</a:t>
              </a:r>
            </a:p>
          </p:txBody>
        </p:sp>
      </p:grpSp>
      <p:sp>
        <p:nvSpPr>
          <p:cNvPr id="65" name="ZoneTexte 64">
            <a:extLst>
              <a:ext uri="{FF2B5EF4-FFF2-40B4-BE49-F238E27FC236}">
                <a16:creationId xmlns:a16="http://schemas.microsoft.com/office/drawing/2014/main" id="{CA6AF818-1361-4182-80AD-E4BC1F625F18}"/>
              </a:ext>
            </a:extLst>
          </p:cNvPr>
          <p:cNvSpPr txBox="1"/>
          <p:nvPr/>
        </p:nvSpPr>
        <p:spPr>
          <a:xfrm>
            <a:off x="7531911" y="2112456"/>
            <a:ext cx="34336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i="1" dirty="0"/>
              <a:t>Appartenance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Bassin versant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Sous-bassin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Réglementations associées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ED64BE4A-2F4E-4E0A-9579-EEBBC6095F93}"/>
              </a:ext>
            </a:extLst>
          </p:cNvPr>
          <p:cNvSpPr txBox="1"/>
          <p:nvPr/>
        </p:nvSpPr>
        <p:spPr>
          <a:xfrm>
            <a:off x="7531911" y="3360295"/>
            <a:ext cx="449418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i="1" dirty="0"/>
              <a:t>Positionnement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Autres ICPE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Stations de mesures de qualité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Captages souterrains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Zones réglementées (ex: Natura 2000…)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Zonages risques naturels et industriels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680C2D93-8DBE-4F80-A21D-3469F23C928A}"/>
              </a:ext>
            </a:extLst>
          </p:cNvPr>
          <p:cNvSpPr txBox="1"/>
          <p:nvPr/>
        </p:nvSpPr>
        <p:spPr>
          <a:xfrm>
            <a:off x="7551638" y="5254465"/>
            <a:ext cx="449418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i="1" dirty="0"/>
              <a:t>Informations temporalisées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Données des stations des mesures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Dépassement de seuils qualité et 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Pluviométrie,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Réglementation ponctuelle</a:t>
            </a:r>
          </a:p>
        </p:txBody>
      </p:sp>
      <p:sp>
        <p:nvSpPr>
          <p:cNvPr id="70" name="Larme 69">
            <a:extLst>
              <a:ext uri="{FF2B5EF4-FFF2-40B4-BE49-F238E27FC236}">
                <a16:creationId xmlns:a16="http://schemas.microsoft.com/office/drawing/2014/main" id="{F6DD32CF-7FCD-4D6E-A3BF-9AB4FFF377CD}"/>
              </a:ext>
            </a:extLst>
          </p:cNvPr>
          <p:cNvSpPr/>
          <p:nvPr/>
        </p:nvSpPr>
        <p:spPr>
          <a:xfrm rot="9900000">
            <a:off x="3310705" y="3261979"/>
            <a:ext cx="135441" cy="205398"/>
          </a:xfrm>
          <a:prstGeom prst="teardrop">
            <a:avLst>
              <a:gd name="adj" fmla="val 200000"/>
            </a:avLst>
          </a:prstGeom>
          <a:solidFill>
            <a:srgbClr val="22DF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Légende : double flèche courbée à une bordure 71">
            <a:extLst>
              <a:ext uri="{FF2B5EF4-FFF2-40B4-BE49-F238E27FC236}">
                <a16:creationId xmlns:a16="http://schemas.microsoft.com/office/drawing/2014/main" id="{434FF48A-4305-4656-BE8A-5D8BA4A3B6A9}"/>
              </a:ext>
            </a:extLst>
          </p:cNvPr>
          <p:cNvSpPr/>
          <p:nvPr/>
        </p:nvSpPr>
        <p:spPr>
          <a:xfrm>
            <a:off x="5042626" y="2424987"/>
            <a:ext cx="1473243" cy="499188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47664"/>
              <a:gd name="adj6" fmla="val -28724"/>
              <a:gd name="adj7" fmla="val 193336"/>
              <a:gd name="adj8" fmla="val -112160"/>
            </a:avLst>
          </a:prstGeom>
          <a:noFill/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STEP</a:t>
            </a:r>
          </a:p>
        </p:txBody>
      </p:sp>
      <p:sp>
        <p:nvSpPr>
          <p:cNvPr id="30" name="Parenthèse ouvrante 29">
            <a:extLst>
              <a:ext uri="{FF2B5EF4-FFF2-40B4-BE49-F238E27FC236}">
                <a16:creationId xmlns:a16="http://schemas.microsoft.com/office/drawing/2014/main" id="{570746DA-3046-4764-A2D5-EF3B13401341}"/>
              </a:ext>
            </a:extLst>
          </p:cNvPr>
          <p:cNvSpPr/>
          <p:nvPr/>
        </p:nvSpPr>
        <p:spPr>
          <a:xfrm>
            <a:off x="7477000" y="2032178"/>
            <a:ext cx="149276" cy="4526469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 : chevron 35">
            <a:extLst>
              <a:ext uri="{FF2B5EF4-FFF2-40B4-BE49-F238E27FC236}">
                <a16:creationId xmlns:a16="http://schemas.microsoft.com/office/drawing/2014/main" id="{9F5E096B-7185-4DDE-9FF0-72EAF47E132C}"/>
              </a:ext>
            </a:extLst>
          </p:cNvPr>
          <p:cNvSpPr/>
          <p:nvPr/>
        </p:nvSpPr>
        <p:spPr>
          <a:xfrm>
            <a:off x="6959708" y="3195381"/>
            <a:ext cx="382683" cy="21495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Espace réservé du numéro de diapositive 36">
            <a:extLst>
              <a:ext uri="{FF2B5EF4-FFF2-40B4-BE49-F238E27FC236}">
                <a16:creationId xmlns:a16="http://schemas.microsoft.com/office/drawing/2014/main" id="{EAB09DFB-9449-4EAD-A321-73EE5F1B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57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B05B5-13C9-E9C0-B28A-157CF074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815089"/>
          </a:xfrm>
        </p:spPr>
        <p:txBody>
          <a:bodyPr/>
          <a:lstStyle/>
          <a:p>
            <a:r>
              <a:rPr lang="fr-FR" dirty="0"/>
              <a:t>Portail « GT DATA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AAC24E-43DD-209D-3401-B4C67FC2C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162" y="2677242"/>
            <a:ext cx="8169349" cy="2732434"/>
          </a:xfrm>
        </p:spPr>
        <p:txBody>
          <a:bodyPr>
            <a:normAutofit/>
          </a:bodyPr>
          <a:lstStyle/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r>
              <a:rPr lang="fr-FR" sz="1800" b="1" i="1" cap="small" dirty="0"/>
              <a:t>Gain de temps grâce à la </a:t>
            </a:r>
            <a:r>
              <a:rPr lang="fr-FR" sz="1800" b="1" i="1" u="sng" cap="small" dirty="0"/>
              <a:t>centralisation des données</a:t>
            </a:r>
          </a:p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r>
              <a:rPr lang="fr-FR" sz="1800" b="1" i="1" cap="small" dirty="0"/>
              <a:t>Amélioration du pilotage stratégique avec </a:t>
            </a:r>
            <a:r>
              <a:rPr lang="fr-FR" sz="1800" b="1" i="1" u="sng" cap="small" dirty="0"/>
              <a:t>des informations à jour</a:t>
            </a:r>
          </a:p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r>
              <a:rPr lang="fr-FR" sz="1800" b="1" i="1" u="sng" cap="small" dirty="0"/>
              <a:t>Flexibilité</a:t>
            </a:r>
            <a:r>
              <a:rPr lang="fr-FR" sz="1800" b="1" i="1" cap="small" dirty="0"/>
              <a:t> accrue dans l'analyse des données par période</a:t>
            </a:r>
          </a:p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r>
              <a:rPr lang="fr-FR" sz="1800" b="1" i="1" u="sng" cap="small" dirty="0"/>
              <a:t>Conformité</a:t>
            </a:r>
            <a:r>
              <a:rPr lang="fr-FR" sz="1800" b="1" i="1" cap="small" dirty="0"/>
              <a:t> facilitée grâce à l'exportation simplifiée des rapports</a:t>
            </a:r>
          </a:p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r>
              <a:rPr lang="fr-FR" sz="1800" b="1" i="1" cap="small" dirty="0"/>
              <a:t>Accès mobile pour une gestion en tout lieu et à tout moment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8F1050-786F-0C2B-B60D-A80CCE33A9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692" y="0"/>
            <a:ext cx="2696308" cy="2012912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B7A961-C0AC-4B5A-B399-031459F1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7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D860CA8-BCE4-46B3-8B79-82D3AA4ADA92}"/>
              </a:ext>
            </a:extLst>
          </p:cNvPr>
          <p:cNvSpPr txBox="1"/>
          <p:nvPr/>
        </p:nvSpPr>
        <p:spPr>
          <a:xfrm>
            <a:off x="590548" y="1703941"/>
            <a:ext cx="19567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2400" i="1" cap="small" dirty="0">
                <a:latin typeface="+mj-lt"/>
              </a:rPr>
              <a:t>Objectifs :</a:t>
            </a:r>
          </a:p>
        </p:txBody>
      </p:sp>
      <p:sp>
        <p:nvSpPr>
          <p:cNvPr id="10" name="Flèche : droite rayée 9">
            <a:extLst>
              <a:ext uri="{FF2B5EF4-FFF2-40B4-BE49-F238E27FC236}">
                <a16:creationId xmlns:a16="http://schemas.microsoft.com/office/drawing/2014/main" id="{6CB58AA2-40D5-4F5E-83D9-E7467DD1CB36}"/>
              </a:ext>
            </a:extLst>
          </p:cNvPr>
          <p:cNvSpPr/>
          <p:nvPr/>
        </p:nvSpPr>
        <p:spPr>
          <a:xfrm rot="16200000">
            <a:off x="-385075" y="4300019"/>
            <a:ext cx="3888000" cy="108000"/>
          </a:xfrm>
          <a:prstGeom prst="stripedRightArrow">
            <a:avLst>
              <a:gd name="adj1" fmla="val 50000"/>
              <a:gd name="adj2" fmla="val 85870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42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58F1050-786F-0C2B-B60D-A80CCE33A9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692" y="0"/>
            <a:ext cx="2696308" cy="2012912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A1A20B04-4E2F-42CA-8874-0E32E329FB8E}"/>
              </a:ext>
            </a:extLst>
          </p:cNvPr>
          <p:cNvGrpSpPr/>
          <p:nvPr/>
        </p:nvGrpSpPr>
        <p:grpSpPr>
          <a:xfrm>
            <a:off x="408669" y="4592881"/>
            <a:ext cx="11374663" cy="1019407"/>
            <a:chOff x="421499" y="4052550"/>
            <a:chExt cx="11374663" cy="1019407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4EA763C1-B5B5-41A7-BF6F-294A4C2E2DEA}"/>
                </a:ext>
              </a:extLst>
            </p:cNvPr>
            <p:cNvSpPr txBox="1"/>
            <p:nvPr/>
          </p:nvSpPr>
          <p:spPr>
            <a:xfrm>
              <a:off x="1016381" y="4148627"/>
              <a:ext cx="1028299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/>
                <a:t> A terme, le tableau de bord sera un outil interactif pour aider les entreprises à gérer leurs données environnementales et à surveiller leurs rejets. Il servira de support aux échanges avec les autorités.</a:t>
              </a: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B04F309A-AF0A-4ADE-9A51-E0C76ACE20D0}"/>
                </a:ext>
              </a:extLst>
            </p:cNvPr>
            <p:cNvGrpSpPr/>
            <p:nvPr/>
          </p:nvGrpSpPr>
          <p:grpSpPr>
            <a:xfrm rot="15666122">
              <a:off x="273559" y="4200490"/>
              <a:ext cx="972902" cy="677022"/>
              <a:chOff x="7231224" y="574217"/>
              <a:chExt cx="1455600" cy="10117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8" name="Connecteur droit 7">
                <a:extLst>
                  <a:ext uri="{FF2B5EF4-FFF2-40B4-BE49-F238E27FC236}">
                    <a16:creationId xmlns:a16="http://schemas.microsoft.com/office/drawing/2014/main" id="{2E102185-DE1B-4D62-BEBE-0371FAFD05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1224" y="574217"/>
                <a:ext cx="1011747" cy="10117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id="{CAFE09BB-42C1-4920-8470-D4C2AFE038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5126" y="574217"/>
                <a:ext cx="1011747" cy="10117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FA7C94A5-BD92-4087-AFB8-E450A09748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75077" y="574217"/>
                <a:ext cx="1011747" cy="10117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E31DD4EC-C9EB-446A-BB19-B019D0BCE4C1}"/>
                </a:ext>
              </a:extLst>
            </p:cNvPr>
            <p:cNvGrpSpPr/>
            <p:nvPr/>
          </p:nvGrpSpPr>
          <p:grpSpPr>
            <a:xfrm rot="15666122">
              <a:off x="10971200" y="4200490"/>
              <a:ext cx="972902" cy="677022"/>
              <a:chOff x="7231224" y="574217"/>
              <a:chExt cx="1455600" cy="10117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8984B6EB-8FC9-4AB3-83BF-2F99558AF0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1224" y="574217"/>
                <a:ext cx="1011747" cy="10117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id="{D5219E2B-C159-496B-900D-BDB4943F78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5126" y="574217"/>
                <a:ext cx="1011747" cy="10117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4D2B4D7D-B8F5-48B6-9BF8-32021151B6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75077" y="574217"/>
                <a:ext cx="1011747" cy="10117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892D1B5E-0F85-465D-9BE4-E54A40D9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8</a:t>
            </a:fld>
            <a:endParaRPr lang="en-US"/>
          </a:p>
        </p:txBody>
      </p:sp>
      <p:sp>
        <p:nvSpPr>
          <p:cNvPr id="19" name="Flèche : droite rayée 18">
            <a:extLst>
              <a:ext uri="{FF2B5EF4-FFF2-40B4-BE49-F238E27FC236}">
                <a16:creationId xmlns:a16="http://schemas.microsoft.com/office/drawing/2014/main" id="{0530A823-D685-4C6C-BF1D-F5B61AB39D08}"/>
              </a:ext>
            </a:extLst>
          </p:cNvPr>
          <p:cNvSpPr/>
          <p:nvPr/>
        </p:nvSpPr>
        <p:spPr>
          <a:xfrm rot="16200000">
            <a:off x="820429" y="3106425"/>
            <a:ext cx="1537250" cy="146990"/>
          </a:xfrm>
          <a:prstGeom prst="stripedRightArrow">
            <a:avLst>
              <a:gd name="adj1" fmla="val 50000"/>
              <a:gd name="adj2" fmla="val 85870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CDD729DD-2D31-432B-9A93-303488C60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75758"/>
            <a:ext cx="9493249" cy="815089"/>
          </a:xfrm>
        </p:spPr>
        <p:txBody>
          <a:bodyPr/>
          <a:lstStyle/>
          <a:p>
            <a:r>
              <a:rPr lang="fr-FR" dirty="0"/>
              <a:t>Portail « GT DATA »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439D81C-3972-48EF-BBB7-24574E550509}"/>
              </a:ext>
            </a:extLst>
          </p:cNvPr>
          <p:cNvSpPr txBox="1"/>
          <p:nvPr/>
        </p:nvSpPr>
        <p:spPr>
          <a:xfrm>
            <a:off x="590548" y="1703941"/>
            <a:ext cx="19567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2400" i="1" cap="small" dirty="0">
                <a:latin typeface="+mj-lt"/>
              </a:rPr>
              <a:t>Objectifs :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68151CF0-E810-4924-A817-88A5F970C261}"/>
              </a:ext>
            </a:extLst>
          </p:cNvPr>
          <p:cNvSpPr txBox="1">
            <a:spLocks/>
          </p:cNvSpPr>
          <p:nvPr/>
        </p:nvSpPr>
        <p:spPr>
          <a:xfrm>
            <a:off x="2039035" y="2175562"/>
            <a:ext cx="8169349" cy="220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Char char="+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Char char="+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r>
              <a:rPr lang="fr-FR" sz="1800" b="1" i="1" cap="small" dirty="0"/>
              <a:t>Visualisation géographique interactive pour un aperçu spatial rapide</a:t>
            </a:r>
          </a:p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r>
              <a:rPr lang="fr-FR" sz="1800" b="1" i="1" cap="small" dirty="0"/>
              <a:t>Analyses, mesures et rapports accessibles instantanément</a:t>
            </a:r>
          </a:p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r>
              <a:rPr lang="fr-FR" sz="1800" b="1" i="1" cap="small" dirty="0"/>
              <a:t>Personnalisation de l’interface</a:t>
            </a:r>
          </a:p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r>
              <a:rPr lang="fr-FR" sz="1800" b="1" i="1" cap="small" dirty="0"/>
              <a:t>Connexion sécurisée via le site </a:t>
            </a:r>
            <a:r>
              <a:rPr lang="fr-FR" sz="1800" b="1" i="1" cap="small" dirty="0" err="1"/>
              <a:t>fénarive</a:t>
            </a:r>
            <a:r>
              <a:rPr lang="fr-FR" sz="1800" b="1" i="1" cap="small" dirty="0"/>
              <a:t>  </a:t>
            </a:r>
          </a:p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endParaRPr lang="fr-FR" sz="1800" b="1" i="1" cap="small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9586740-8040-4D40-84A4-859E3B7E8664}"/>
              </a:ext>
            </a:extLst>
          </p:cNvPr>
          <p:cNvSpPr txBox="1"/>
          <p:nvPr/>
        </p:nvSpPr>
        <p:spPr>
          <a:xfrm>
            <a:off x="737840" y="5992478"/>
            <a:ext cx="107163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Coût estimé pour ce socle commun à tous : 50 K€ HT incluant l’accès aux résultats des analyses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508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B05B5-13C9-E9C0-B28A-157CF074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35935"/>
            <a:ext cx="9493249" cy="773515"/>
          </a:xfrm>
        </p:spPr>
        <p:txBody>
          <a:bodyPr/>
          <a:lstStyle/>
          <a:p>
            <a:r>
              <a:rPr lang="fr-FR" dirty="0"/>
              <a:t>Portail « GT DATA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8F1050-786F-0C2B-B60D-A80CCE33A9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692" y="0"/>
            <a:ext cx="2696308" cy="2012912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520A3B4-66BE-4C0A-9A3A-6CDB09360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525" y="2824279"/>
            <a:ext cx="9892922" cy="2963094"/>
          </a:xfrm>
        </p:spPr>
        <p:txBody>
          <a:bodyPr>
            <a:normAutofit/>
          </a:bodyPr>
          <a:lstStyle/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r>
              <a:rPr lang="fr-FR" sz="1800" b="1" i="1" cap="small" dirty="0"/>
              <a:t>Connexion par identifiants : Chaque entreprise a un accès sécurisé via login, mot de passe et un code entreprise spécifique</a:t>
            </a:r>
          </a:p>
          <a:p>
            <a:pPr marL="573087" indent="0">
              <a:lnSpc>
                <a:spcPct val="150000"/>
              </a:lnSpc>
              <a:buSzPct val="80000"/>
              <a:buNone/>
            </a:pPr>
            <a:endParaRPr lang="fr-FR" sz="1800" b="1" i="1" cap="small" dirty="0"/>
          </a:p>
          <a:p>
            <a:pPr marL="895350" indent="-322263">
              <a:lnSpc>
                <a:spcPct val="150000"/>
              </a:lnSpc>
              <a:buSzPct val="80000"/>
              <a:buFont typeface="Wingdings" panose="05000000000000000000" pitchFamily="2" charset="2"/>
              <a:buChar char="è"/>
            </a:pPr>
            <a:r>
              <a:rPr lang="fr-FR" sz="1800" b="1" i="1" cap="small" dirty="0"/>
              <a:t>Confidentialité : Deux niveaux de confidentialité sont gérés, garantissant un accès protégé aux données sensibles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8BA49BB-A665-4C6B-9B84-D442A6B80AB6}"/>
              </a:ext>
            </a:extLst>
          </p:cNvPr>
          <p:cNvGrpSpPr/>
          <p:nvPr/>
        </p:nvGrpSpPr>
        <p:grpSpPr>
          <a:xfrm rot="900000">
            <a:off x="441211" y="3054720"/>
            <a:ext cx="2050690" cy="2050690"/>
            <a:chOff x="9347718" y="4656907"/>
            <a:chExt cx="1998306" cy="1998306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C30BA16E-3CE0-4067-B7EB-13C8A0657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7718" y="4656907"/>
              <a:ext cx="1998306" cy="19983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B3B3F6A-1473-4A89-95C6-16A44E216195}"/>
                </a:ext>
              </a:extLst>
            </p:cNvPr>
            <p:cNvSpPr txBox="1"/>
            <p:nvPr/>
          </p:nvSpPr>
          <p:spPr>
            <a:xfrm>
              <a:off x="10188689" y="5555539"/>
              <a:ext cx="653280" cy="220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dirty="0"/>
                <a:t>Login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FFFC931-3A40-4281-AB5D-09096A844B59}"/>
                </a:ext>
              </a:extLst>
            </p:cNvPr>
            <p:cNvSpPr txBox="1"/>
            <p:nvPr/>
          </p:nvSpPr>
          <p:spPr>
            <a:xfrm>
              <a:off x="10132367" y="5750037"/>
              <a:ext cx="618580" cy="220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 err="1"/>
                <a:t>Password</a:t>
              </a:r>
              <a:endParaRPr lang="fr-FR" sz="600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9FFC222-04C3-4688-BB26-19C523602D27}"/>
                </a:ext>
              </a:extLst>
            </p:cNvPr>
            <p:cNvSpPr txBox="1"/>
            <p:nvPr/>
          </p:nvSpPr>
          <p:spPr>
            <a:xfrm>
              <a:off x="10235115" y="5919739"/>
              <a:ext cx="320008" cy="220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/>
                <a:t>ID</a:t>
              </a:r>
            </a:p>
          </p:txBody>
        </p:sp>
      </p:grp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C7FFB38A-25CE-44AA-968E-A0E425ED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9</a:t>
            </a:fld>
            <a:endParaRPr lang="en-US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17173BE-27B8-48B6-B8C1-ADBC454CC6A6}"/>
              </a:ext>
            </a:extLst>
          </p:cNvPr>
          <p:cNvSpPr txBox="1"/>
          <p:nvPr/>
        </p:nvSpPr>
        <p:spPr>
          <a:xfrm>
            <a:off x="210771" y="1949630"/>
            <a:ext cx="2696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2400" i="1" cap="small" dirty="0">
                <a:latin typeface="+mj-lt"/>
              </a:rPr>
              <a:t>Accès sécurisé :</a:t>
            </a:r>
          </a:p>
        </p:txBody>
      </p:sp>
    </p:spTree>
    <p:extLst>
      <p:ext uri="{BB962C8B-B14F-4D97-AF65-F5344CB8AC3E}">
        <p14:creationId xmlns:p14="http://schemas.microsoft.com/office/powerpoint/2010/main" val="3643155714"/>
      </p:ext>
    </p:extLst>
  </p:cSld>
  <p:clrMapOvr>
    <a:masterClrMapping/>
  </p:clrMapOvr>
</p:sld>
</file>

<file path=ppt/theme/theme1.xml><?xml version="1.0" encoding="utf-8"?>
<a:theme xmlns:a="http://schemas.openxmlformats.org/drawingml/2006/main" name="StreetscapeVTI">
  <a:themeElements>
    <a:clrScheme name="Streetscape2">
      <a:dk1>
        <a:sysClr val="windowText" lastClr="000000"/>
      </a:dk1>
      <a:lt1>
        <a:srgbClr val="FFFFFF"/>
      </a:lt1>
      <a:dk2>
        <a:srgbClr val="191919"/>
      </a:dk2>
      <a:lt2>
        <a:srgbClr val="F3F2EE"/>
      </a:lt2>
      <a:accent1>
        <a:srgbClr val="448885"/>
      </a:accent1>
      <a:accent2>
        <a:srgbClr val="627C58"/>
      </a:accent2>
      <a:accent3>
        <a:srgbClr val="848358"/>
      </a:accent3>
      <a:accent4>
        <a:srgbClr val="547096"/>
      </a:accent4>
      <a:accent5>
        <a:srgbClr val="646464"/>
      </a:accent5>
      <a:accent6>
        <a:srgbClr val="A8A8A8"/>
      </a:accent6>
      <a:hlink>
        <a:srgbClr val="0563C1"/>
      </a:hlink>
      <a:folHlink>
        <a:srgbClr val="954F72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3226</TotalTime>
  <Words>1167</Words>
  <Application>Microsoft Office PowerPoint</Application>
  <PresentationFormat>Grand écran</PresentationFormat>
  <Paragraphs>243</Paragraphs>
  <Slides>16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Aptos</vt:lpstr>
      <vt:lpstr>Arial</vt:lpstr>
      <vt:lpstr>Calibri</vt:lpstr>
      <vt:lpstr>Consolas</vt:lpstr>
      <vt:lpstr>Courier New</vt:lpstr>
      <vt:lpstr>Franklin Gothic Heavy</vt:lpstr>
      <vt:lpstr>Wingdings</vt:lpstr>
      <vt:lpstr>StreetscapeVTI</vt:lpstr>
      <vt:lpstr>’’GT DATA’’</vt:lpstr>
      <vt:lpstr>Contexte</vt:lpstr>
      <vt:lpstr>Contexte</vt:lpstr>
      <vt:lpstr>Constat :  ne pas réinventer la poudre, aller plus loin </vt:lpstr>
      <vt:lpstr>Les  bases de données</vt:lpstr>
      <vt:lpstr>Connaître sa position dans le territoire</vt:lpstr>
      <vt:lpstr>Portail « GT DATA »</vt:lpstr>
      <vt:lpstr>Portail « GT DATA »</vt:lpstr>
      <vt:lpstr>Portail « GT DATA »</vt:lpstr>
      <vt:lpstr>Portail « GT DATA »</vt:lpstr>
      <vt:lpstr>Portail « GT DATA » option 1</vt:lpstr>
      <vt:lpstr>Portail « GT DATA » option 2</vt:lpstr>
      <vt:lpstr>Présentation PowerPoint</vt:lpstr>
      <vt:lpstr>Présentation PowerPoint</vt:lpstr>
      <vt:lpstr>L’OiEau vous accompagne</vt:lpstr>
      <vt:lpstr>’’GT DATA’’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GT DATA"</dc:title>
  <dc:creator>Aurore FRIES FENARIVE</dc:creator>
  <cp:lastModifiedBy>Mathieu MARSAUDON</cp:lastModifiedBy>
  <cp:revision>75</cp:revision>
  <cp:lastPrinted>2024-10-16T07:25:46Z</cp:lastPrinted>
  <dcterms:created xsi:type="dcterms:W3CDTF">2024-09-24T12:47:49Z</dcterms:created>
  <dcterms:modified xsi:type="dcterms:W3CDTF">2024-10-17T08:14:39Z</dcterms:modified>
</cp:coreProperties>
</file>