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5" r:id="rId1"/>
  </p:sldMasterIdLst>
  <p:notesMasterIdLst>
    <p:notesMasterId r:id="rId7"/>
  </p:notesMasterIdLst>
  <p:handoutMasterIdLst>
    <p:handoutMasterId r:id="rId8"/>
  </p:handoutMasterIdLst>
  <p:sldIdLst>
    <p:sldId id="256" r:id="rId2"/>
    <p:sldId id="267" r:id="rId3"/>
    <p:sldId id="268" r:id="rId4"/>
    <p:sldId id="269" r:id="rId5"/>
    <p:sldId id="270" r:id="rId6"/>
  </p:sldIdLst>
  <p:sldSz cx="9144000" cy="6858000" type="screen4x3"/>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96">
          <p15:clr>
            <a:srgbClr val="A4A3A4"/>
          </p15:clr>
        </p15:guide>
        <p15:guide id="2" orient="horz" pos="2251">
          <p15:clr>
            <a:srgbClr val="A4A3A4"/>
          </p15:clr>
        </p15:guide>
        <p15:guide id="3" pos="756">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55DD61"/>
    <a:srgbClr val="133C75"/>
    <a:srgbClr val="E20031"/>
    <a:srgbClr val="B12F87"/>
    <a:srgbClr val="004494"/>
    <a:srgbClr val="E0E7F3"/>
    <a:srgbClr val="BD2B0B"/>
    <a:srgbClr val="7ABFC0"/>
    <a:srgbClr val="CAEB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7008" autoAdjust="0"/>
    <p:restoredTop sz="86081" autoAdjust="0"/>
  </p:normalViewPr>
  <p:slideViewPr>
    <p:cSldViewPr snapToObjects="1" showGuides="1">
      <p:cViewPr>
        <p:scale>
          <a:sx n="60" d="100"/>
          <a:sy n="60" d="100"/>
        </p:scale>
        <p:origin x="-1380" y="-1140"/>
      </p:cViewPr>
      <p:guideLst>
        <p:guide orient="horz" pos="2296"/>
        <p:guide orient="horz" pos="2251"/>
        <p:guide pos="75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notesViewPr>
    <p:cSldViewPr snapToObjects="1">
      <p:cViewPr varScale="1">
        <p:scale>
          <a:sx n="60" d="100"/>
          <a:sy n="60" d="100"/>
        </p:scale>
        <p:origin x="2778" y="90"/>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3177" tIns="46589" rIns="93177" bIns="46589"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3177" tIns="46589" rIns="93177" bIns="46589" rtlCol="0"/>
          <a:lstStyle>
            <a:lvl1pPr algn="r">
              <a:defRPr sz="1200"/>
            </a:lvl1pPr>
          </a:lstStyle>
          <a:p>
            <a:fld id="{38026C1A-E9C0-3649-8DE0-0F721770D521}" type="datetimeFigureOut">
              <a:rPr lang="fr-FR" smtClean="0"/>
              <a:pPr/>
              <a:t>02/12/2015</a:t>
            </a:fld>
            <a:endParaRPr lang="fr-FR"/>
          </a:p>
        </p:txBody>
      </p:sp>
      <p:sp>
        <p:nvSpPr>
          <p:cNvPr id="4" name="Espace réservé du pied de page 3"/>
          <p:cNvSpPr>
            <a:spLocks noGrp="1"/>
          </p:cNvSpPr>
          <p:nvPr>
            <p:ph type="ftr" sz="quarter" idx="2"/>
          </p:nvPr>
        </p:nvSpPr>
        <p:spPr>
          <a:xfrm>
            <a:off x="0" y="9428584"/>
            <a:ext cx="2945659" cy="496332"/>
          </a:xfrm>
          <a:prstGeom prst="rect">
            <a:avLst/>
          </a:prstGeom>
        </p:spPr>
        <p:txBody>
          <a:bodyPr vert="horz" lIns="93177" tIns="46589" rIns="93177" bIns="46589"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4"/>
            <a:ext cx="2945659" cy="496332"/>
          </a:xfrm>
          <a:prstGeom prst="rect">
            <a:avLst/>
          </a:prstGeom>
        </p:spPr>
        <p:txBody>
          <a:bodyPr vert="horz" lIns="93177" tIns="46589" rIns="93177" bIns="46589" rtlCol="0" anchor="b"/>
          <a:lstStyle>
            <a:lvl1pPr algn="r">
              <a:defRPr sz="1200"/>
            </a:lvl1pPr>
          </a:lstStyle>
          <a:p>
            <a:fld id="{256351CB-C7E3-8F4F-AA6E-DB407BF173DE}" type="slidenum">
              <a:rPr lang="fr-FR" smtClean="0"/>
              <a:pPr/>
              <a:t>‹N°›</a:t>
            </a:fld>
            <a:endParaRPr lang="fr-FR"/>
          </a:p>
        </p:txBody>
      </p:sp>
    </p:spTree>
    <p:extLst>
      <p:ext uri="{BB962C8B-B14F-4D97-AF65-F5344CB8AC3E}">
        <p14:creationId xmlns:p14="http://schemas.microsoft.com/office/powerpoint/2010/main" val="41562076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3177" tIns="46589" rIns="93177" bIns="46589"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3177" tIns="46589" rIns="93177" bIns="46589" rtlCol="0"/>
          <a:lstStyle>
            <a:lvl1pPr algn="r">
              <a:defRPr sz="1200"/>
            </a:lvl1pPr>
          </a:lstStyle>
          <a:p>
            <a:fld id="{B7B6820A-C1B1-9944-A68D-DA5B884778EE}" type="datetimeFigureOut">
              <a:rPr lang="fr-FR" smtClean="0"/>
              <a:pPr/>
              <a:t>02/12/2015</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77" tIns="46589" rIns="93177" bIns="46589"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3177" tIns="46589" rIns="93177" bIns="46589"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4"/>
            <a:ext cx="2945659" cy="496332"/>
          </a:xfrm>
          <a:prstGeom prst="rect">
            <a:avLst/>
          </a:prstGeom>
        </p:spPr>
        <p:txBody>
          <a:bodyPr vert="horz" lIns="93177" tIns="46589" rIns="93177" bIns="46589"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6332"/>
          </a:xfrm>
          <a:prstGeom prst="rect">
            <a:avLst/>
          </a:prstGeom>
        </p:spPr>
        <p:txBody>
          <a:bodyPr vert="horz" lIns="93177" tIns="46589" rIns="93177" bIns="46589" rtlCol="0" anchor="b"/>
          <a:lstStyle>
            <a:lvl1pPr algn="r">
              <a:defRPr sz="1200"/>
            </a:lvl1pPr>
          </a:lstStyle>
          <a:p>
            <a:fld id="{83EBCA58-F001-2A42-AB6A-B366B18E47A3}" type="slidenum">
              <a:rPr lang="fr-FR" smtClean="0"/>
              <a:pPr/>
              <a:t>‹N°›</a:t>
            </a:fld>
            <a:endParaRPr lang="fr-FR"/>
          </a:p>
        </p:txBody>
      </p:sp>
    </p:spTree>
    <p:extLst>
      <p:ext uri="{BB962C8B-B14F-4D97-AF65-F5344CB8AC3E}">
        <p14:creationId xmlns:p14="http://schemas.microsoft.com/office/powerpoint/2010/main" val="227210863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17575" y="952600"/>
            <a:ext cx="4962525" cy="3722687"/>
          </a:xfrm>
        </p:spPr>
      </p:sp>
      <p:sp>
        <p:nvSpPr>
          <p:cNvPr id="3" name="Espace réservé des commentaires 2"/>
          <p:cNvSpPr>
            <a:spLocks noGrp="1"/>
          </p:cNvSpPr>
          <p:nvPr>
            <p:ph type="body" idx="1"/>
          </p:nvPr>
        </p:nvSpPr>
        <p:spPr/>
        <p:txBody>
          <a:bodyPr>
            <a:normAutofit/>
          </a:bodyPr>
          <a:lstStyle/>
          <a:p>
            <a:r>
              <a:rPr lang="fr-FR" sz="1100" smtClean="0"/>
              <a:t>TOTAL est un acteur industriel du processus de révision des BREFs. Au sein des directions HSE, Stratégie, Juridique, Recherche et Industrielle, lorsqu’un BREF est remis à jour, une dizaine de personnes sont mobilisées sur toute la période de révision d’un BREF.</a:t>
            </a:r>
          </a:p>
          <a:p>
            <a:endParaRPr lang="fr-FR" sz="1100" smtClean="0"/>
          </a:p>
          <a:p>
            <a:r>
              <a:rPr lang="fr-FR" sz="1100" smtClean="0"/>
              <a:t>Depuis 2010, date de la publication de la directive IED, TOTAL a été impliqué dans les BREFs Raffinage, CWW, Monitoring, LVOC, LCP et Déchets. Cela consiste à mettre à disposition des ressources de personnel pour participer aux groupes miroirs de la DGPR / DGEC au niveau national, et au CONCAWE et au CEFIC au niveau européen. </a:t>
            </a:r>
          </a:p>
          <a:p>
            <a:endParaRPr lang="fr-FR" sz="1100" smtClean="0"/>
          </a:p>
          <a:p>
            <a:r>
              <a:rPr lang="fr-FR" sz="1100" b="1" smtClean="0"/>
              <a:t>Selon le principe fondateur de l’IED, des données sont échangées afin d’établir une correspondance pertinente entre les niveaux d’émissions environnementales, et les performances des meilleures techniques disponibles</a:t>
            </a:r>
            <a:r>
              <a:rPr lang="fr-FR" sz="1100" smtClean="0"/>
              <a:t>. </a:t>
            </a:r>
          </a:p>
          <a:p>
            <a:endParaRPr lang="fr-FR" sz="1100" smtClean="0"/>
          </a:p>
          <a:p>
            <a:r>
              <a:rPr lang="fr-FR" sz="1100" smtClean="0"/>
              <a:t>Au-delà des BREFs, TOTAL participe au programme Common Implementation Stratégie de la Directive Cadre Eau , comme réprésentant de l’industrie du raffinage en Europe. Il s’agit du sous-groupe « Chemicals » dont l’objectif principal est la définition des listes de susbtances prioritaires et des Normes de Qualité Environnementales associées.</a:t>
            </a:r>
          </a:p>
          <a:p>
            <a:endParaRPr lang="fr-FR" sz="1100" smtClean="0"/>
          </a:p>
          <a:p>
            <a:r>
              <a:rPr lang="fr-FR" sz="1100" smtClean="0"/>
              <a:t>TOTAL met à disposition du JRC son expertise dans le domaine de l’écotoxicité et du monitoring d’eau de surface. 6000 substances sont actuellement en cours de priorisation, et au final, les états membres, aidés par les parties prenantes, ne retiendront qu’un nombre limité d’entre elles.</a:t>
            </a:r>
          </a:p>
          <a:p>
            <a:endParaRPr lang="fr-FR" sz="1100" smtClean="0"/>
          </a:p>
          <a:p>
            <a:r>
              <a:rPr lang="fr-FR" sz="1100" b="1" smtClean="0"/>
              <a:t>L’industrie doit bien comprendre le processus de priorisation des substances DCE et doit contribuer au traitement des données d’écotoxicité qu’elle détient en partie.</a:t>
            </a:r>
            <a:endParaRPr lang="fr-FR" sz="1100" b="1"/>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1</a:t>
            </a:fld>
            <a:endParaRPr lang="fr-FR"/>
          </a:p>
        </p:txBody>
      </p:sp>
    </p:spTree>
    <p:extLst>
      <p:ext uri="{BB962C8B-B14F-4D97-AF65-F5344CB8AC3E}">
        <p14:creationId xmlns:p14="http://schemas.microsoft.com/office/powerpoint/2010/main" val="4000643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i="1" smtClean="0"/>
          </a:p>
          <a:p>
            <a:endParaRPr lang="en-GB" i="1" smtClean="0"/>
          </a:p>
          <a:p>
            <a:endParaRPr lang="fr-FR" smtClean="0"/>
          </a:p>
          <a:p>
            <a:endParaRPr lang="fr-FR" smtClean="0"/>
          </a:p>
          <a:p>
            <a:endParaRPr lang="fr-F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2</a:t>
            </a:fld>
            <a:endParaRPr lang="fr-FR"/>
          </a:p>
        </p:txBody>
      </p:sp>
      <p:sp>
        <p:nvSpPr>
          <p:cNvPr id="5" name="Espace réservé des commentaires 2"/>
          <p:cNvSpPr txBox="1">
            <a:spLocks/>
          </p:cNvSpPr>
          <p:nvPr/>
        </p:nvSpPr>
        <p:spPr>
          <a:xfrm>
            <a:off x="832168" y="4867553"/>
            <a:ext cx="5438140" cy="4704278"/>
          </a:xfrm>
          <a:prstGeom prst="rect">
            <a:avLst/>
          </a:prstGeom>
        </p:spPr>
        <p:txBody>
          <a:bodyPr vert="horz" lIns="93177" tIns="46589" rIns="93177" bIns="46589" rtlCol="0">
            <a:normAutofit lnSpcReduction="10000"/>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noProof="0" smtClean="0">
                <a:ln>
                  <a:noFill/>
                </a:ln>
                <a:solidFill>
                  <a:schemeClr val="tx1"/>
                </a:solidFill>
                <a:effectLst/>
                <a:uLnTx/>
                <a:uFillTx/>
                <a:latin typeface="+mn-lt"/>
                <a:ea typeface="+mn-ea"/>
                <a:cs typeface="+mn-cs"/>
              </a:rPr>
              <a:t>Les conclusions sur les MTD d’un BREF servent de référence pour la fixation des conditions d’autorisation</a:t>
            </a:r>
            <a:r>
              <a:rPr kumimoji="0" lang="fr-FR" sz="1100" b="0" i="0" u="none" strike="noStrike" kern="1200" cap="none" spc="0" normalizeH="0" noProof="0" smtClean="0">
                <a:ln>
                  <a:noFill/>
                </a:ln>
                <a:solidFill>
                  <a:schemeClr val="tx1"/>
                </a:solidFill>
                <a:effectLst/>
                <a:uLnTx/>
                <a:uFillTx/>
                <a:latin typeface="+mn-lt"/>
                <a:ea typeface="+mn-ea"/>
                <a:cs typeface="+mn-cs"/>
              </a:rPr>
              <a:t> imposées au travers des AP. Dans le domaine de l’eau, elles contiennent une liste de paramètres pour lesquelles des plages de concentrations dites NEA-MTD et à partir desquelles des VLE pourront être fixées.</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100" baseline="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noProof="0" smtClean="0">
                <a:ln>
                  <a:noFill/>
                </a:ln>
                <a:solidFill>
                  <a:schemeClr val="tx1"/>
                </a:solidFill>
                <a:effectLst/>
                <a:uLnTx/>
                <a:uFillTx/>
                <a:latin typeface="+mn-lt"/>
                <a:ea typeface="+mn-ea"/>
                <a:cs typeface="+mn-cs"/>
              </a:rPr>
              <a:t>Dans les questionnaires, on recueille en particulier les valeurs de concentrations au rejet sur un grand nombre de paramètres ou de substances, et on les met en perspective des techniques appliquées. Le Bureau de Séville définit alors un critère de bonne opérabilité des TER, et l’utilise pour déterminer la valeur haute NEA-MTD. Pour le BREF raffinage, ce critère correspondait au fait d’appliquer les techniques : décantation – physico chimique – traitement biologique. Pour le BREF CWW, le critère était de disposer d’un traitement biologique et d’avoir des rejets de DBO inférieurs à 20 mg/L. La fourchette basse est définie exactement selon le même principe, en retenant les meilleures des MTD. Par exemple, pour les matières en suspension, on retiendra les niveaux d’émission correspondant à une filtration tertiaire, plutôt qu’un système par sédimentation.</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100" baseline="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fr-FR" sz="1100" smtClean="0"/>
              <a:t>Certains état-membres souhaitent inclure systématiquement les substances prioritaires de la DCE dans les BREFS, et élargir la plage de NEA-MTD à la limite de quantification des méthodes analytiques ! Deux remarques peuvent être faites à cet égard : d’une part, il n’est pas nécessaire de le faire, puisque l’article 18 de l’IED permet de prescrire des conditions plus sévères que celles d’un BREF si une NQE le nécessite. D’autre part, l’industrie est favorable à la limitation de la valeur basse NEA-MTD à la NQE, puisque la prescription d’une VLE inférieure à une NQE ne serait pas satisfaisante. Ce principe n’a pas pourtant pas été retenu par le Bureau de Séville pour 4 métaux. L’exemple du niquel est symptomatique car la plage de valeurs NEA-MTD est très étroite.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100" b="0" i="0" u="none" strike="noStrike" kern="1200" cap="none" spc="0" normalizeH="0" baseline="0" noProof="0" smtClean="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fr-FR" sz="1100" b="1" smtClean="0"/>
              <a:t>L’introduction des NQE dans les BREFs n’est pas forcément nécessaire, et doit être maniée avec beaucoup de prudence.</a:t>
            </a:r>
            <a:endParaRPr kumimoji="0" lang="fr-FR" sz="1100" b="1" i="0" u="none" strike="noStrike" kern="1200" cap="none" spc="0" normalizeH="0" baseline="0" noProof="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084470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i="1" smtClean="0"/>
          </a:p>
          <a:p>
            <a:endParaRPr lang="en-GB" i="1" smtClean="0"/>
          </a:p>
          <a:p>
            <a:endParaRPr lang="fr-FR" smtClean="0"/>
          </a:p>
          <a:p>
            <a:endParaRPr lang="fr-FR" smtClean="0"/>
          </a:p>
          <a:p>
            <a:endParaRPr lang="fr-F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3</a:t>
            </a:fld>
            <a:endParaRPr lang="fr-FR"/>
          </a:p>
        </p:txBody>
      </p:sp>
      <p:sp>
        <p:nvSpPr>
          <p:cNvPr id="5" name="Espace réservé des commentaires 2"/>
          <p:cNvSpPr txBox="1">
            <a:spLocks/>
          </p:cNvSpPr>
          <p:nvPr/>
        </p:nvSpPr>
        <p:spPr>
          <a:xfrm>
            <a:off x="832168" y="4867553"/>
            <a:ext cx="5438140" cy="4466987"/>
          </a:xfrm>
          <a:prstGeom prst="rect">
            <a:avLst/>
          </a:prstGeom>
        </p:spPr>
        <p:txBody>
          <a:bodyPr vert="horz" lIns="93177" tIns="46589" rIns="93177" bIns="46589" rtlCol="0">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noProof="0" smtClean="0">
                <a:ln>
                  <a:noFill/>
                </a:ln>
                <a:solidFill>
                  <a:schemeClr val="tx1"/>
                </a:solidFill>
                <a:effectLst/>
                <a:uLnTx/>
                <a:uFillTx/>
                <a:latin typeface="+mn-lt"/>
                <a:ea typeface="+mn-ea"/>
                <a:cs typeface="+mn-cs"/>
              </a:rPr>
              <a:t>L’idée</a:t>
            </a:r>
            <a:r>
              <a:rPr kumimoji="0" lang="fr-FR" sz="1100" b="0" i="0" u="none" strike="noStrike" kern="1200" cap="none" spc="0" normalizeH="0" noProof="0" smtClean="0">
                <a:ln>
                  <a:noFill/>
                </a:ln>
                <a:solidFill>
                  <a:schemeClr val="tx1"/>
                </a:solidFill>
                <a:effectLst/>
                <a:uLnTx/>
                <a:uFillTx/>
                <a:latin typeface="+mn-lt"/>
                <a:ea typeface="+mn-ea"/>
                <a:cs typeface="+mn-cs"/>
              </a:rPr>
              <a:t> actuellement dévelopée par les BREFs est d’introduire progressivement des bioessais standardisés dans les BREFS, afin de mieux détecter des cocktails de substances impactant l’environnement. C’est le cas du BREF CWW qui devrait entrer en vigueur en 2020 avec la prescription de 5 bioessais.</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100" baseline="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noProof="0" smtClean="0">
                <a:ln>
                  <a:noFill/>
                </a:ln>
                <a:solidFill>
                  <a:schemeClr val="tx1"/>
                </a:solidFill>
                <a:effectLst/>
                <a:uLnTx/>
                <a:uFillTx/>
                <a:latin typeface="+mn-lt"/>
                <a:ea typeface="+mn-ea"/>
                <a:cs typeface="+mn-cs"/>
              </a:rPr>
              <a:t>Bien que le principe d’une détection de toxicité d’un effluent au travers du permis soit globalement souhaitable, son application peut être critiquable, voire inefficace pour améliorer la qualité d’un milieu récepteur qui serait dégradé.</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10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noProof="0" smtClean="0">
                <a:ln>
                  <a:noFill/>
                </a:ln>
                <a:solidFill>
                  <a:schemeClr val="tx1"/>
                </a:solidFill>
                <a:effectLst/>
                <a:uLnTx/>
                <a:uFillTx/>
                <a:latin typeface="+mn-lt"/>
                <a:ea typeface="+mn-ea"/>
                <a:cs typeface="+mn-cs"/>
              </a:rPr>
              <a:t>En effet, les même bioessais seront imposés à l’ensemble des industriels européens, sans se poser la question de leur pertinence par rapport aux écosystèmes d’un milieu récepteur local.</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10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noProof="0" smtClean="0">
                <a:ln>
                  <a:noFill/>
                </a:ln>
                <a:solidFill>
                  <a:schemeClr val="tx1"/>
                </a:solidFill>
                <a:effectLst/>
                <a:uLnTx/>
                <a:uFillTx/>
                <a:latin typeface="+mn-lt"/>
                <a:ea typeface="+mn-ea"/>
                <a:cs typeface="+mn-cs"/>
              </a:rPr>
              <a:t>D’autre part, il faut s’attendre à la mise en place de valeurs MTD sur le prochain cycle du BREF CWW, comme cela existe déjà en Allemagne. Un site de TOTAL en Allemagne a par exemple une VLE de dilution de 1:32</a:t>
            </a:r>
            <a:r>
              <a:rPr kumimoji="0" lang="fr-FR" sz="1100" b="0" i="0" u="none" strike="noStrike" kern="1200" cap="none" spc="0" normalizeH="0" baseline="30000" noProof="0" smtClean="0">
                <a:ln>
                  <a:noFill/>
                </a:ln>
                <a:solidFill>
                  <a:schemeClr val="tx1"/>
                </a:solidFill>
                <a:effectLst/>
                <a:uLnTx/>
                <a:uFillTx/>
                <a:latin typeface="+mn-lt"/>
                <a:ea typeface="+mn-ea"/>
                <a:cs typeface="+mn-cs"/>
              </a:rPr>
              <a:t>ème</a:t>
            </a:r>
            <a:r>
              <a:rPr kumimoji="0" lang="fr-FR" sz="1100" b="0" i="0" u="none" strike="noStrike" kern="1200" cap="none" spc="0" normalizeH="0" noProof="0" smtClean="0">
                <a:ln>
                  <a:noFill/>
                </a:ln>
                <a:solidFill>
                  <a:schemeClr val="tx1"/>
                </a:solidFill>
                <a:effectLst/>
                <a:uLnTx/>
                <a:uFillTx/>
                <a:latin typeface="+mn-lt"/>
                <a:ea typeface="+mn-ea"/>
                <a:cs typeface="+mn-cs"/>
              </a:rPr>
              <a:t> sur la bactérie luminescente. Cela pose problème à plusieurs égards : la bactérie est très sensible, que faire si une toxicité résiduelle reste observée jusqu’à une dilution par 32, et pourquoi ne pas utiliser le facteur de dilution réel de rejet dans le milieu dans les conditions d’étiage (1/1000 dans ce cas) ?</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10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noProof="0" smtClean="0">
                <a:ln>
                  <a:noFill/>
                </a:ln>
                <a:solidFill>
                  <a:schemeClr val="tx1"/>
                </a:solidFill>
                <a:effectLst/>
                <a:uLnTx/>
                <a:uFillTx/>
                <a:latin typeface="+mn-lt"/>
                <a:ea typeface="+mn-ea"/>
                <a:cs typeface="+mn-cs"/>
              </a:rPr>
              <a:t>Il sera sans doute difficile d’établir un lien entre MTD et toxicité sur la bactérie luminescente, et sur les autres bioessais prescrits par le BREF CWW.</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100" baseline="0" smtClean="0"/>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100" b="0" i="0" u="none" strike="noStrike" kern="1200" cap="none" spc="0" normalizeH="0" baseline="0" noProof="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527896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i="1" smtClean="0"/>
          </a:p>
          <a:p>
            <a:endParaRPr lang="en-GB" i="1" smtClean="0"/>
          </a:p>
          <a:p>
            <a:endParaRPr lang="fr-FR" smtClean="0"/>
          </a:p>
          <a:p>
            <a:endParaRPr lang="fr-FR" smtClean="0"/>
          </a:p>
          <a:p>
            <a:endParaRPr lang="fr-F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4</a:t>
            </a:fld>
            <a:endParaRPr lang="fr-FR"/>
          </a:p>
        </p:txBody>
      </p:sp>
      <p:sp>
        <p:nvSpPr>
          <p:cNvPr id="5" name="Espace réservé des commentaires 2"/>
          <p:cNvSpPr txBox="1">
            <a:spLocks/>
          </p:cNvSpPr>
          <p:nvPr/>
        </p:nvSpPr>
        <p:spPr>
          <a:xfrm>
            <a:off x="832168" y="4867553"/>
            <a:ext cx="5438140" cy="4466987"/>
          </a:xfrm>
          <a:prstGeom prst="rect">
            <a:avLst/>
          </a:prstGeom>
        </p:spPr>
        <p:txBody>
          <a:bodyPr vert="horz" lIns="93177" tIns="46589" rIns="93177" bIns="46589" rtlCol="0">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noProof="0" smtClean="0">
                <a:ln>
                  <a:noFill/>
                </a:ln>
                <a:solidFill>
                  <a:schemeClr val="tx1"/>
                </a:solidFill>
                <a:effectLst/>
                <a:uLnTx/>
                <a:uFillTx/>
                <a:latin typeface="+mn-lt"/>
                <a:ea typeface="+mn-ea"/>
                <a:cs typeface="+mn-cs"/>
              </a:rPr>
              <a:t>Le problème mis</a:t>
            </a:r>
            <a:r>
              <a:rPr kumimoji="0" lang="fr-FR" sz="1100" b="0" i="0" u="none" strike="noStrike" kern="1200" cap="none" spc="0" normalizeH="0" noProof="0" smtClean="0">
                <a:ln>
                  <a:noFill/>
                </a:ln>
                <a:solidFill>
                  <a:schemeClr val="tx1"/>
                </a:solidFill>
                <a:effectLst/>
                <a:uLnTx/>
                <a:uFillTx/>
                <a:latin typeface="+mn-lt"/>
                <a:ea typeface="+mn-ea"/>
                <a:cs typeface="+mn-cs"/>
              </a:rPr>
              <a:t> en lumière en 2015 par le JRC lui-même est que beaucoup de masses d’eau à l’échelle europénne sont en bon état chimique, mais en mauvais état écologique. En d’autres termes, un monitoring des 45 susbtances de la directive cadre eau pour lequel nous aurions des valeurs de concentrations inférieures aux NQE ne permettrait pas toujours d’améliorer les indices IBD et IBGN qui servent à évaluer l’état écologique.</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10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fr-FR" sz="1100" noProof="0" smtClean="0"/>
              <a:t>Pour mesurer l’évolution de la qualité des masses d’eau, </a:t>
            </a:r>
            <a:r>
              <a:rPr lang="fr-FR" sz="1100" smtClean="0"/>
              <a:t>l</a:t>
            </a:r>
            <a:r>
              <a:rPr kumimoji="0" lang="fr-FR" sz="1100" b="0" i="0" u="none" strike="noStrike" kern="1200" cap="none" spc="0" normalizeH="0" noProof="0" smtClean="0">
                <a:ln>
                  <a:noFill/>
                </a:ln>
                <a:solidFill>
                  <a:schemeClr val="tx1"/>
                </a:solidFill>
                <a:effectLst/>
                <a:uLnTx/>
                <a:uFillTx/>
                <a:latin typeface="+mn-lt"/>
                <a:ea typeface="+mn-ea"/>
                <a:cs typeface="+mn-cs"/>
              </a:rPr>
              <a:t>e JRC est actuellement obligé de changer sa façon de construire le reporting DCE. Des indicateurs de progrés sont en cours de proposition, abandonnant le reporting des masses d’eau en bon état et privilégiant le nombre de substances qui les déclassent, et encore, en retirant parfois les susbtances dites ubiquistes PBT.</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10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fr-FR" sz="1100" b="1" smtClean="0"/>
              <a:t>La connaissance du lien entre état chimique et état écologique semble donc être la piste à priviligier pour obtenir un bon état des masses d’eau au sens biodiversité du terme.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100" b="0" i="0" u="none" strike="noStrike" kern="1200" cap="none" spc="0" normalizeH="0" noProof="0" smtClean="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100" baseline="0" smtClean="0"/>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100" b="0" i="0" u="none" strike="noStrike" kern="1200" cap="none" spc="0" normalizeH="0" baseline="0" noProof="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821335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i="1" smtClean="0"/>
          </a:p>
          <a:p>
            <a:endParaRPr lang="en-GB" i="1" smtClean="0"/>
          </a:p>
          <a:p>
            <a:endParaRPr lang="fr-FR" smtClean="0"/>
          </a:p>
          <a:p>
            <a:endParaRPr lang="fr-FR" smtClean="0"/>
          </a:p>
          <a:p>
            <a:endParaRPr lang="fr-F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5</a:t>
            </a:fld>
            <a:endParaRPr lang="fr-FR"/>
          </a:p>
        </p:txBody>
      </p:sp>
      <p:sp>
        <p:nvSpPr>
          <p:cNvPr id="5" name="Espace réservé des commentaires 2"/>
          <p:cNvSpPr txBox="1">
            <a:spLocks/>
          </p:cNvSpPr>
          <p:nvPr/>
        </p:nvSpPr>
        <p:spPr>
          <a:xfrm>
            <a:off x="832168" y="4867553"/>
            <a:ext cx="5438140" cy="4704278"/>
          </a:xfrm>
          <a:prstGeom prst="rect">
            <a:avLst/>
          </a:prstGeom>
        </p:spPr>
        <p:txBody>
          <a:bodyPr vert="horz" lIns="93177" tIns="46589" rIns="93177" bIns="46589" rtlCol="0">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b="1" smtClean="0"/>
              <a:t>Au-delà de l’alternative aux indices IBD/IBGN, se pose la question de </a:t>
            </a:r>
            <a:r>
              <a:rPr kumimoji="0" lang="fr-FR" sz="1100" b="1" i="0" u="none" strike="noStrike" kern="1200" cap="none" spc="0" normalizeH="0" baseline="0" noProof="0" smtClean="0">
                <a:ln>
                  <a:noFill/>
                </a:ln>
                <a:solidFill>
                  <a:schemeClr val="tx1"/>
                </a:solidFill>
                <a:effectLst/>
                <a:uLnTx/>
                <a:uFillTx/>
                <a:latin typeface="+mn-lt"/>
                <a:ea typeface="+mn-ea"/>
                <a:cs typeface="+mn-cs"/>
              </a:rPr>
              <a:t>l’utilisation </a:t>
            </a:r>
            <a:r>
              <a:rPr kumimoji="0" lang="fr-FR" sz="1100" b="1" i="0" u="none" strike="noStrike" kern="1200" cap="none" spc="0" normalizeH="0" noProof="0" smtClean="0">
                <a:ln>
                  <a:noFill/>
                </a:ln>
                <a:solidFill>
                  <a:schemeClr val="tx1"/>
                </a:solidFill>
                <a:effectLst/>
                <a:uLnTx/>
                <a:uFillTx/>
                <a:latin typeface="+mn-lt"/>
                <a:ea typeface="+mn-ea"/>
                <a:cs typeface="+mn-cs"/>
              </a:rPr>
              <a:t>des mêmes espèces pour évaluer la qualité d’un rejet et la qualité d’une masse d’eau de surface.</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10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noProof="0" smtClean="0">
                <a:ln>
                  <a:noFill/>
                </a:ln>
                <a:solidFill>
                  <a:schemeClr val="tx1"/>
                </a:solidFill>
                <a:effectLst/>
                <a:uLnTx/>
                <a:uFillTx/>
                <a:latin typeface="+mn-lt"/>
                <a:ea typeface="+mn-ea"/>
                <a:cs typeface="+mn-cs"/>
              </a:rPr>
              <a:t>C’est ce que font les Etats-Unis depuis les années 70 au travers de l’EPA : les industriels ont dans leur permis des tests de toxicités aigus et chroniques sur deux espèces de la chaine trophique, par exemple un poisson et une crevette dans la baie de Houston.</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100" smtClean="0"/>
          </a:p>
          <a:p>
            <a:pPr lvl="0">
              <a:defRPr/>
            </a:pPr>
            <a:r>
              <a:rPr kumimoji="0" lang="fr-FR" sz="1100" b="0" i="0" u="none" strike="noStrike" kern="1200" cap="none" spc="0" normalizeH="0" noProof="0" smtClean="0">
                <a:ln>
                  <a:noFill/>
                </a:ln>
                <a:solidFill>
                  <a:schemeClr val="tx1"/>
                </a:solidFill>
                <a:effectLst/>
                <a:uLnTx/>
                <a:uFillTx/>
                <a:latin typeface="+mn-lt"/>
                <a:ea typeface="+mn-ea"/>
                <a:cs typeface="+mn-cs"/>
              </a:rPr>
              <a:t>Tous les industriels doivent ainsi se soumettre </a:t>
            </a:r>
            <a:r>
              <a:rPr lang="fr-FR" sz="1100" smtClean="0"/>
              <a:t>à un test « WET » utilisant </a:t>
            </a:r>
            <a:r>
              <a:rPr kumimoji="0" lang="fr-FR" sz="1100" b="0" i="0" u="none" strike="noStrike" kern="1200" cap="none" spc="0" normalizeH="0" noProof="0" smtClean="0">
                <a:ln>
                  <a:noFill/>
                </a:ln>
                <a:solidFill>
                  <a:schemeClr val="tx1"/>
                </a:solidFill>
                <a:effectLst/>
                <a:uLnTx/>
                <a:uFillTx/>
                <a:latin typeface="+mn-lt"/>
                <a:ea typeface="+mn-ea"/>
                <a:cs typeface="+mn-cs"/>
              </a:rPr>
              <a:t>des bioessais qui  sont spécifiques aux conditions locales, et avec leurs propres taux de dilution dans le milieu pour tenir compte des flux réels de polluants émis. Dans la baie de Houston, la plus grande concentration d’usines pétrochimiques au monde, c’est bien cette réglementation qui a permis de passer d’une eau noire et corrosive dans les années 70, à une eau présentant aujourd’hui des caractéristiques de biodiversité satisfaisante.</a:t>
            </a:r>
          </a:p>
          <a:p>
            <a:pPr lvl="0">
              <a:defRPr/>
            </a:pPr>
            <a:endParaRPr lang="fr-FR" sz="1100" smtClean="0"/>
          </a:p>
          <a:p>
            <a:pPr lvl="0">
              <a:defRPr/>
            </a:pPr>
            <a:r>
              <a:rPr kumimoji="0" lang="fr-FR" sz="1100" b="1" i="0" u="none" strike="noStrike" kern="1200" cap="none" spc="0" normalizeH="0" noProof="0" smtClean="0">
                <a:ln>
                  <a:noFill/>
                </a:ln>
                <a:solidFill>
                  <a:schemeClr val="tx1"/>
                </a:solidFill>
                <a:effectLst/>
                <a:uLnTx/>
                <a:uFillTx/>
                <a:latin typeface="+mn-lt"/>
                <a:ea typeface="+mn-ea"/>
                <a:cs typeface="+mn-cs"/>
              </a:rPr>
              <a:t>TOTAL considère que l’IED est le bien un cadre de prescription de tests de toxicités, mais qu’il convient de laisser la flexibilité suffisante à l’Inspecteur pour garantir que ces tests seront bien utiles à l’amélioration de la qualité de la masse d’eau.</a:t>
            </a:r>
          </a:p>
          <a:p>
            <a:pPr lvl="0">
              <a:defRPr/>
            </a:pPr>
            <a:endParaRPr lang="fr-FR" sz="1100" smtClean="0"/>
          </a:p>
          <a:p>
            <a:pPr lvl="0">
              <a:defRPr/>
            </a:pPr>
            <a:r>
              <a:rPr lang="fr-FR" sz="1100" smtClean="0"/>
              <a:t>En particulier, qu</a:t>
            </a:r>
            <a:r>
              <a:rPr kumimoji="0" lang="fr-FR" sz="1100" b="0" i="0" u="none" strike="noStrike" kern="1200" cap="none" spc="0" normalizeH="0" noProof="0" smtClean="0">
                <a:ln>
                  <a:noFill/>
                </a:ln>
                <a:solidFill>
                  <a:schemeClr val="tx1"/>
                </a:solidFill>
                <a:effectLst/>
                <a:uLnTx/>
                <a:uFillTx/>
                <a:latin typeface="+mn-lt"/>
                <a:ea typeface="+mn-ea"/>
                <a:cs typeface="+mn-cs"/>
              </a:rPr>
              <a:t>’ils intégreront bien la notion de flux de rejets et pas seulement la notion de concentration de rejet. Sinon, on ne fera que mesurer la stabilité d’un effluent dans le temps, et non son impact dans l’environnement.</a:t>
            </a:r>
          </a:p>
          <a:p>
            <a:pPr lvl="0">
              <a:defRPr/>
            </a:pPr>
            <a:endParaRPr lang="fr-FR" sz="1100" smtClean="0"/>
          </a:p>
          <a:p>
            <a:pPr lvl="0">
              <a:defRPr/>
            </a:pPr>
            <a:r>
              <a:rPr kumimoji="0" lang="fr-FR" sz="1100" b="0" i="0" u="none" strike="noStrike" kern="1200" cap="none" spc="0" normalizeH="0" noProof="0" smtClean="0">
                <a:ln>
                  <a:noFill/>
                </a:ln>
                <a:solidFill>
                  <a:schemeClr val="tx1"/>
                </a:solidFill>
                <a:effectLst/>
                <a:uLnTx/>
                <a:uFillTx/>
                <a:latin typeface="+mn-lt"/>
                <a:ea typeface="+mn-ea"/>
                <a:cs typeface="+mn-cs"/>
              </a:rPr>
              <a:t>L’industrie est aujourd’hui prête à travailler de concert avec l’administration sur cette thématique d’avenir !</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100" smtClean="0"/>
          </a:p>
          <a:p>
            <a:endParaRPr lang="fr-FR" sz="1100" smtClean="0"/>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100" b="0" i="0" u="none" strike="noStrike" kern="1200" cap="none" spc="0" normalizeH="0" noProof="0" smtClean="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100" baseline="0" smtClean="0"/>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100" b="0" i="0" u="none" strike="noStrike" kern="1200" cap="none" spc="0" normalizeH="0" baseline="0" noProof="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7406203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8" name="Rectangle 7"/>
          <p:cNvSpPr/>
          <p:nvPr userDrawn="1"/>
        </p:nvSpPr>
        <p:spPr>
          <a:xfrm>
            <a:off x="-2433" y="0"/>
            <a:ext cx="9146433" cy="6858000"/>
          </a:xfrm>
          <a:prstGeom prst="rect">
            <a:avLst/>
          </a:prstGeom>
          <a:solidFill>
            <a:schemeClr val="accent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2" name="Titre 4"/>
          <p:cNvSpPr>
            <a:spLocks noGrp="1"/>
          </p:cNvSpPr>
          <p:nvPr>
            <p:ph type="title"/>
          </p:nvPr>
        </p:nvSpPr>
        <p:spPr>
          <a:xfrm>
            <a:off x="1188000" y="2106000"/>
            <a:ext cx="7343775" cy="1487487"/>
          </a:xfrm>
        </p:spPr>
        <p:txBody>
          <a:bodyPr lIns="0" rIns="0" anchor="b">
            <a:noAutofit/>
          </a:bodyPr>
          <a:lstStyle>
            <a:lvl1pPr>
              <a:defRPr sz="3200">
                <a:solidFill>
                  <a:schemeClr val="bg1"/>
                </a:solidFill>
              </a:defRPr>
            </a:lvl1pPr>
          </a:lstStyle>
          <a:p>
            <a:r>
              <a:rPr lang="fr-FR" noProof="0" smtClean="0"/>
              <a:t>Cliquez pour modifier le style du titre</a:t>
            </a:r>
            <a:endParaRPr lang="fr-FR" noProof="0" dirty="0"/>
          </a:p>
        </p:txBody>
      </p:sp>
      <p:sp>
        <p:nvSpPr>
          <p:cNvPr id="13" name="Espace réservé du texte 15"/>
          <p:cNvSpPr>
            <a:spLocks noGrp="1"/>
          </p:cNvSpPr>
          <p:nvPr>
            <p:ph type="body" sz="quarter" idx="10" hasCustomPrompt="1"/>
          </p:nvPr>
        </p:nvSpPr>
        <p:spPr>
          <a:xfrm>
            <a:off x="1188000" y="3639600"/>
            <a:ext cx="7343775" cy="1778000"/>
          </a:xfrm>
        </p:spPr>
        <p:txBody>
          <a:bodyPr lIns="0" rIns="0">
            <a:noAutofit/>
          </a:bodyPr>
          <a:lstStyle>
            <a:lvl1pPr marL="0" indent="0">
              <a:buNone/>
              <a:defRPr>
                <a:solidFill>
                  <a:schemeClr val="bg1"/>
                </a:solidFill>
              </a:defRPr>
            </a:lvl1pPr>
          </a:lstStyle>
          <a:p>
            <a:pPr lvl="0"/>
            <a:r>
              <a:rPr lang="fr-FR" noProof="0" dirty="0" smtClean="0"/>
              <a:t>Cliquez pour modifier les styles des sous-titres du masque</a:t>
            </a:r>
          </a:p>
        </p:txBody>
      </p:sp>
      <p:sp>
        <p:nvSpPr>
          <p:cNvPr id="7" name="Rectangle 6"/>
          <p:cNvSpPr/>
          <p:nvPr userDrawn="1"/>
        </p:nvSpPr>
        <p:spPr>
          <a:xfrm>
            <a:off x="0" y="6750000"/>
            <a:ext cx="91440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 name="Image 1" descr="TOTAL_bandeau_01_haut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74400"/>
            <a:ext cx="5978640" cy="846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ans contenu">
    <p:spTree>
      <p:nvGrpSpPr>
        <p:cNvPr id="1" name=""/>
        <p:cNvGrpSpPr/>
        <p:nvPr/>
      </p:nvGrpSpPr>
      <p:grpSpPr>
        <a:xfrm>
          <a:off x="0" y="0"/>
          <a:ext cx="0" cy="0"/>
          <a:chOff x="0" y="0"/>
          <a:chExt cx="0" cy="0"/>
        </a:xfrm>
      </p:grpSpPr>
      <p:sp>
        <p:nvSpPr>
          <p:cNvPr id="3" name="Espace réservé du pied de page 2"/>
          <p:cNvSpPr>
            <a:spLocks noGrp="1"/>
          </p:cNvSpPr>
          <p:nvPr>
            <p:ph type="ftr" sz="quarter" idx="10"/>
          </p:nvPr>
        </p:nvSpPr>
        <p:spPr/>
        <p:txBody>
          <a:bodyPr/>
          <a:lstStyle/>
          <a:p>
            <a:r>
              <a:rPr lang="en-US" noProof="0" smtClean="0"/>
              <a:t>Factors controlling AOX concentrations in blow-down water from refinery cooling systems - October 2015</a:t>
            </a:r>
            <a:endParaRPr lang="fr-FR" noProof="0"/>
          </a:p>
        </p:txBody>
      </p:sp>
      <p:sp>
        <p:nvSpPr>
          <p:cNvPr id="4" name="Espace réservé du numéro de diapositive 3"/>
          <p:cNvSpPr>
            <a:spLocks noGrp="1"/>
          </p:cNvSpPr>
          <p:nvPr>
            <p:ph type="sldNum" sz="quarter" idx="11"/>
          </p:nvPr>
        </p:nvSpPr>
        <p:spPr/>
        <p:txBody>
          <a:bodyPr/>
          <a:lstStyle/>
          <a:p>
            <a:fld id="{21F90BE8-D879-4F46-ACF9-7BCC67DCFB75}"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Title and Text">
    <p:spTree>
      <p:nvGrpSpPr>
        <p:cNvPr id="1" name=""/>
        <p:cNvGrpSpPr/>
        <p:nvPr/>
      </p:nvGrpSpPr>
      <p:grpSpPr>
        <a:xfrm>
          <a:off x="0" y="0"/>
          <a:ext cx="0" cy="0"/>
          <a:chOff x="0" y="0"/>
          <a:chExt cx="0" cy="0"/>
        </a:xfrm>
      </p:grpSpPr>
      <p:sp>
        <p:nvSpPr>
          <p:cNvPr id="7" name="Rectangle 7"/>
          <p:cNvSpPr>
            <a:spLocks noGrp="1"/>
          </p:cNvSpPr>
          <p:nvPr>
            <p:ph type="body" idx="1"/>
          </p:nvPr>
        </p:nvSpPr>
        <p:spPr/>
        <p:txBody>
          <a:bodyPr/>
          <a:lstStyle/>
          <a:p>
            <a:pPr lvl="0"/>
            <a:r>
              <a:rPr lang="fr-FR"/>
              <a:t>Cliquer ici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9" name="Title 8"/>
          <p:cNvSpPr>
            <a:spLocks noGrp="1"/>
          </p:cNvSpPr>
          <p:nvPr>
            <p:ph type="title"/>
          </p:nvPr>
        </p:nvSpPr>
        <p:spPr>
          <a:xfrm>
            <a:off x="457200" y="228600"/>
            <a:ext cx="8229600" cy="1143000"/>
          </a:xfrm>
          <a:prstGeom prst="rect">
            <a:avLst/>
          </a:prstGeom>
        </p:spPr>
        <p:txBody>
          <a:bodyPr anchor="t" anchorCtr="0">
            <a:normAutofit/>
          </a:bodyPr>
          <a:lstStyle/>
          <a:p>
            <a:pPr algn="l"/>
            <a:r>
              <a:rPr lang="fr-FR" dirty="0"/>
              <a:t>Cliquer ici pour modifier le style du titre du masque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de-DE" smtClean="0"/>
              <a:t>Titelmasterformat durch Klicken bearbeiten</a:t>
            </a:r>
            <a:endParaRPr lang="en-US"/>
          </a:p>
        </p:txBody>
      </p:sp>
      <p:sp>
        <p:nvSpPr>
          <p:cNvPr id="27" name="Content Placeholder 26"/>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25" name="Date Placeholder 24"/>
          <p:cNvSpPr>
            <a:spLocks noGrp="1"/>
          </p:cNvSpPr>
          <p:nvPr>
            <p:ph type="dt" sz="half" idx="10"/>
          </p:nvPr>
        </p:nvSpPr>
        <p:spPr>
          <a:xfrm>
            <a:off x="6477000" y="76200"/>
            <a:ext cx="2514600" cy="288925"/>
          </a:xfrm>
          <a:prstGeom prst="rect">
            <a:avLst/>
          </a:prstGeom>
        </p:spPr>
        <p:txBody>
          <a:bodyPr/>
          <a:lstStyle/>
          <a:p>
            <a:fld id="{B5F4066D-E18E-46CA-ADDB-DC7D9F287FCD}" type="datetime2">
              <a:rPr lang="en-US" smtClean="0"/>
              <a:pPr/>
              <a:t>Wednesday, December 2, 2015</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CF7A2BDD-D331-44F0-96AA-4FB4ED497064}" type="slidenum">
              <a:rPr lang="en-US" smtClean="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noProof="0" smtClean="0"/>
              <a:t>Cliquez pour modifier le style du titre</a:t>
            </a:r>
            <a:endParaRPr lang="fr-FR" noProof="0" dirty="0"/>
          </a:p>
        </p:txBody>
      </p:sp>
      <p:sp>
        <p:nvSpPr>
          <p:cNvPr id="3" name="Espace réservé du pied de page 2"/>
          <p:cNvSpPr>
            <a:spLocks noGrp="1"/>
          </p:cNvSpPr>
          <p:nvPr>
            <p:ph type="ftr" sz="quarter" idx="10"/>
          </p:nvPr>
        </p:nvSpPr>
        <p:spPr/>
        <p:txBody>
          <a:bodyPr/>
          <a:lstStyle/>
          <a:p>
            <a:r>
              <a:rPr lang="en-US" smtClean="0"/>
              <a:t>Factors controlling AOX concentrations in blow-down water from refinery cooling systems - October 2015</a:t>
            </a:r>
            <a:endParaRPr lang="fr-FR" dirty="0"/>
          </a:p>
        </p:txBody>
      </p:sp>
      <p:sp>
        <p:nvSpPr>
          <p:cNvPr id="4" name="Espace réservé du numéro de diapositive 3"/>
          <p:cNvSpPr>
            <a:spLocks noGrp="1"/>
          </p:cNvSpPr>
          <p:nvPr>
            <p:ph type="sldNum" sz="quarter" idx="11"/>
          </p:nvPr>
        </p:nvSpPr>
        <p:spPr/>
        <p:txBody>
          <a:bodyPr/>
          <a:lstStyle/>
          <a:p>
            <a:fld id="{21F90BE8-D879-4F46-ACF9-7BCC67DCFB75}" type="slidenum">
              <a:rPr lang="fr-FR" smtClean="0"/>
              <a:pPr/>
              <a:t>‹N°›</a:t>
            </a:fld>
            <a:endParaRPr lang="fr-FR" dirty="0"/>
          </a:p>
        </p:txBody>
      </p:sp>
      <p:sp>
        <p:nvSpPr>
          <p:cNvPr id="6" name="Espace réservé du texte 5"/>
          <p:cNvSpPr>
            <a:spLocks noGrp="1"/>
          </p:cNvSpPr>
          <p:nvPr>
            <p:ph type="body" sz="quarter" idx="12"/>
          </p:nvPr>
        </p:nvSpPr>
        <p:spPr>
          <a:xfrm>
            <a:off x="457200" y="1125538"/>
            <a:ext cx="8218800" cy="5040311"/>
          </a:xfrm>
        </p:spPr>
        <p:txBody>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p:txBody>
      </p:sp>
    </p:spTree>
    <p:extLst>
      <p:ext uri="{BB962C8B-B14F-4D97-AF65-F5344CB8AC3E}">
        <p14:creationId xmlns:p14="http://schemas.microsoft.com/office/powerpoint/2010/main" val="3658184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2493952"/>
            <a:ext cx="7772400" cy="1362075"/>
          </a:xfrm>
        </p:spPr>
        <p:txBody>
          <a:bodyPr anchor="ctr">
            <a:noAutofit/>
          </a:bodyPr>
          <a:lstStyle>
            <a:lvl1pPr algn="l">
              <a:defRPr sz="3200" b="1" cap="all">
                <a:solidFill>
                  <a:schemeClr val="accent4"/>
                </a:solidFill>
              </a:defRPr>
            </a:lvl1pPr>
          </a:lstStyle>
          <a:p>
            <a:r>
              <a:rPr lang="fr-FR" noProof="0" smtClean="0"/>
              <a:t>Cliquez pour modifier le style du titre</a:t>
            </a:r>
            <a:endParaRPr lang="fr-FR" noProof="0" dirty="0"/>
          </a:p>
        </p:txBody>
      </p:sp>
      <p:sp>
        <p:nvSpPr>
          <p:cNvPr id="5" name="Espace réservé du pied de page 4"/>
          <p:cNvSpPr>
            <a:spLocks noGrp="1"/>
          </p:cNvSpPr>
          <p:nvPr>
            <p:ph type="ftr" sz="quarter" idx="11"/>
          </p:nvPr>
        </p:nvSpPr>
        <p:spPr/>
        <p:txBody>
          <a:bodyPr/>
          <a:lstStyle/>
          <a:p>
            <a:r>
              <a:rPr lang="en-US" smtClean="0"/>
              <a:t>Factors controlling AOX concentrations in blow-down water from refinery cooling systems - October 2015</a:t>
            </a:r>
            <a:endParaRPr lang="fr-FR" dirty="0"/>
          </a:p>
        </p:txBody>
      </p:sp>
      <p:sp>
        <p:nvSpPr>
          <p:cNvPr id="6" name="Espace réservé du numéro de diapositive 5"/>
          <p:cNvSpPr>
            <a:spLocks noGrp="1"/>
          </p:cNvSpPr>
          <p:nvPr>
            <p:ph type="sldNum" sz="quarter" idx="12"/>
          </p:nvPr>
        </p:nvSpPr>
        <p:spPr/>
        <p:txBody>
          <a:bodyPr/>
          <a:lstStyle/>
          <a:p>
            <a:fld id="{21F90BE8-D879-4F46-ACF9-7BCC67DCFB75}" type="slidenum">
              <a:rPr lang="fr-FR" smtClean="0"/>
              <a:pPr/>
              <a:t>‹N°›</a:t>
            </a:fld>
            <a:endParaRPr lang="fr-FR"/>
          </a:p>
        </p:txBody>
      </p:sp>
      <p:sp>
        <p:nvSpPr>
          <p:cNvPr id="7" name="Rectangle 6"/>
          <p:cNvSpPr/>
          <p:nvPr userDrawn="1"/>
        </p:nvSpPr>
        <p:spPr>
          <a:xfrm>
            <a:off x="8928000" y="0"/>
            <a:ext cx="216000"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latin typeface="Helvetica"/>
              <a:cs typeface="Helvetica"/>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4"/>
                </a:solidFill>
              </a:defRPr>
            </a:lvl1pPr>
          </a:lstStyle>
          <a:p>
            <a:r>
              <a:rPr lang="fr-FR" noProof="0" smtClean="0"/>
              <a:t>Cliquez pour modifier le style du titre</a:t>
            </a:r>
            <a:endParaRPr lang="fr-FR" noProof="0" dirty="0"/>
          </a:p>
        </p:txBody>
      </p:sp>
      <p:sp>
        <p:nvSpPr>
          <p:cNvPr id="3" name="Espace réservé du contenu 2"/>
          <p:cNvSpPr>
            <a:spLocks noGrp="1"/>
          </p:cNvSpPr>
          <p:nvPr>
            <p:ph sz="half" idx="1"/>
          </p:nvPr>
        </p:nvSpPr>
        <p:spPr>
          <a:xfrm>
            <a:off x="457200" y="1125538"/>
            <a:ext cx="4038600" cy="5000625"/>
          </a:xfrm>
          <a:prstGeom prst="rect">
            <a:avLst/>
          </a:prstGeom>
        </p:spPr>
        <p:txBody>
          <a:bodyPr/>
          <a:lstStyle>
            <a:lvl1pPr>
              <a:defRPr sz="1600"/>
            </a:lvl1pPr>
            <a:lvl2pPr>
              <a:defRPr sz="1400"/>
            </a:lvl2pPr>
            <a:lvl3pPr marL="806450" marR="0" indent="-180975" algn="l" defTabSz="457200" rtl="0" eaLnBrk="1" fontAlgn="auto" latinLnBrk="0" hangingPunct="1">
              <a:lnSpc>
                <a:spcPct val="100000"/>
              </a:lnSpc>
              <a:spcBef>
                <a:spcPts val="300"/>
              </a:spcBef>
              <a:spcAft>
                <a:spcPts val="300"/>
              </a:spcAft>
              <a:buClr>
                <a:schemeClr val="accent4"/>
              </a:buClr>
              <a:buSzPct val="100000"/>
              <a:buFont typeface="Arial" pitchFamily="34" charset="0"/>
              <a:buChar char="•"/>
              <a:tabLst/>
              <a:defRPr sz="1200"/>
            </a:lvl3pPr>
            <a:lvl4pPr marL="1080000" marR="0" indent="-180000" algn="l" defTabSz="457200" rtl="0" eaLnBrk="1" fontAlgn="auto" latinLnBrk="0" hangingPunct="1">
              <a:lnSpc>
                <a:spcPct val="100000"/>
              </a:lnSpc>
              <a:spcBef>
                <a:spcPts val="300"/>
              </a:spcBef>
              <a:spcAft>
                <a:spcPts val="300"/>
              </a:spcAft>
              <a:buClr>
                <a:schemeClr val="accent4"/>
              </a:buClr>
              <a:buSzPct val="80000"/>
              <a:buFont typeface="Lucida Grande"/>
              <a:buChar char="-"/>
              <a:tabLst/>
              <a:defRPr sz="1200" baseline="0"/>
            </a:lvl4pPr>
            <a:lvl5pPr>
              <a:defRPr sz="1800"/>
            </a:lvl5pPr>
            <a:lvl6pPr>
              <a:defRPr sz="1800"/>
            </a:lvl6pPr>
            <a:lvl7pPr>
              <a:defRPr sz="1800"/>
            </a:lvl7pPr>
            <a:lvl8pPr>
              <a:defRPr sz="1800"/>
            </a:lvl8pPr>
            <a:lvl9pPr>
              <a:defRPr sz="1800"/>
            </a:lvl9p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p:txBody>
      </p:sp>
      <p:sp>
        <p:nvSpPr>
          <p:cNvPr id="4" name="Espace réservé du contenu 3"/>
          <p:cNvSpPr>
            <a:spLocks noGrp="1"/>
          </p:cNvSpPr>
          <p:nvPr>
            <p:ph sz="half" idx="2"/>
          </p:nvPr>
        </p:nvSpPr>
        <p:spPr>
          <a:xfrm>
            <a:off x="4648200" y="1125538"/>
            <a:ext cx="4038600" cy="5000625"/>
          </a:xfrm>
          <a:prstGeom prst="rect">
            <a:avLst/>
          </a:prstGeom>
        </p:spPr>
        <p:txBody>
          <a:bodyPr/>
          <a:lstStyle>
            <a:lvl1pPr>
              <a:defRPr sz="1600"/>
            </a:lvl1pPr>
            <a:lvl2pPr>
              <a:defRPr sz="1400"/>
            </a:lvl2pPr>
            <a:lvl3pPr>
              <a:defRPr sz="1200"/>
            </a:lvl3pPr>
            <a:lvl4pPr>
              <a:defRPr sz="1200"/>
            </a:lvl4pPr>
            <a:lvl5pPr>
              <a:defRPr sz="1800"/>
            </a:lvl5pPr>
            <a:lvl6pPr>
              <a:defRPr sz="1800"/>
            </a:lvl6pPr>
            <a:lvl7pPr>
              <a:defRPr sz="1800"/>
            </a:lvl7pPr>
            <a:lvl8pPr>
              <a:defRPr sz="1800"/>
            </a:lvl8pPr>
            <a:lvl9pPr>
              <a:defRPr sz="1800"/>
            </a:lvl9p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p:txBody>
      </p:sp>
      <p:sp>
        <p:nvSpPr>
          <p:cNvPr id="6" name="Espace réservé du pied de page 5"/>
          <p:cNvSpPr>
            <a:spLocks noGrp="1"/>
          </p:cNvSpPr>
          <p:nvPr>
            <p:ph type="ftr" sz="quarter" idx="11"/>
          </p:nvPr>
        </p:nvSpPr>
        <p:spPr/>
        <p:txBody>
          <a:bodyPr/>
          <a:lstStyle/>
          <a:p>
            <a:r>
              <a:rPr lang="en-US" noProof="0" smtClean="0"/>
              <a:t>Factors controlling AOX concentrations in blow-down water from refinery cooling systems - October 2015</a:t>
            </a:r>
            <a:endParaRPr lang="fr-FR" noProof="0" dirty="0"/>
          </a:p>
        </p:txBody>
      </p:sp>
      <p:sp>
        <p:nvSpPr>
          <p:cNvPr id="7" name="Espace réservé du numéro de diapositive 6"/>
          <p:cNvSpPr>
            <a:spLocks noGrp="1"/>
          </p:cNvSpPr>
          <p:nvPr>
            <p:ph type="sldNum" sz="quarter" idx="12"/>
          </p:nvPr>
        </p:nvSpPr>
        <p:spPr/>
        <p:txBody>
          <a:bodyPr/>
          <a:lstStyle/>
          <a:p>
            <a:fld id="{21F90BE8-D879-4F46-ACF9-7BCC67DCFB7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raphique barre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4"/>
                </a:solidFill>
              </a:defRPr>
            </a:lvl1pPr>
          </a:lstStyle>
          <a:p>
            <a:r>
              <a:rPr lang="fr-FR" smtClean="0"/>
              <a:t>Cliquez pour modifier le style du titre</a:t>
            </a:r>
            <a:endParaRPr lang="fr-FR" dirty="0"/>
          </a:p>
        </p:txBody>
      </p:sp>
      <p:sp>
        <p:nvSpPr>
          <p:cNvPr id="3" name="Espace réservé du contenu 2"/>
          <p:cNvSpPr>
            <a:spLocks noGrp="1"/>
          </p:cNvSpPr>
          <p:nvPr>
            <p:ph idx="1" hasCustomPrompt="1"/>
          </p:nvPr>
        </p:nvSpPr>
        <p:spPr>
          <a:xfrm>
            <a:off x="457200" y="1695600"/>
            <a:ext cx="8218800" cy="4284000"/>
          </a:xfrm>
          <a:prstGeom prst="rect">
            <a:avLst/>
          </a:prstGeom>
        </p:spPr>
        <p:txBody>
          <a:bodyPr/>
          <a:lstStyle>
            <a:lvl1pPr>
              <a:defRPr/>
            </a:lvl1pPr>
          </a:lstStyle>
          <a:p>
            <a:pPr lvl="0"/>
            <a:r>
              <a:rPr lang="fr-FR" dirty="0" smtClean="0"/>
              <a:t>Graphique barres</a:t>
            </a:r>
          </a:p>
        </p:txBody>
      </p:sp>
      <p:sp>
        <p:nvSpPr>
          <p:cNvPr id="5" name="Espace réservé du pied de page 4"/>
          <p:cNvSpPr>
            <a:spLocks noGrp="1"/>
          </p:cNvSpPr>
          <p:nvPr>
            <p:ph type="ftr" sz="quarter" idx="11"/>
          </p:nvPr>
        </p:nvSpPr>
        <p:spPr/>
        <p:txBody>
          <a:bodyPr/>
          <a:lstStyle/>
          <a:p>
            <a:r>
              <a:rPr lang="en-US" smtClean="0"/>
              <a:t>Factors controlling AOX concentrations in blow-down water from refinery cooling systems - October 2015</a:t>
            </a:r>
            <a:endParaRPr lang="fr-FR" dirty="0"/>
          </a:p>
        </p:txBody>
      </p:sp>
      <p:sp>
        <p:nvSpPr>
          <p:cNvPr id="6" name="Espace réservé du numéro de diapositive 5"/>
          <p:cNvSpPr>
            <a:spLocks noGrp="1"/>
          </p:cNvSpPr>
          <p:nvPr>
            <p:ph type="sldNum" sz="quarter" idx="12"/>
          </p:nvPr>
        </p:nvSpPr>
        <p:spPr/>
        <p:txBody>
          <a:bodyPr/>
          <a:lstStyle/>
          <a:p>
            <a:fld id="{21F90BE8-D879-4F46-ACF9-7BCC67DCFB75}" type="slidenum">
              <a:rPr lang="fr-FR" smtClean="0"/>
              <a:pPr/>
              <a:t>‹N°›</a:t>
            </a:fld>
            <a:endParaRPr lang="fr-FR"/>
          </a:p>
        </p:txBody>
      </p:sp>
      <p:sp>
        <p:nvSpPr>
          <p:cNvPr id="7" name="Espace réservé du texte 7"/>
          <p:cNvSpPr>
            <a:spLocks noGrp="1"/>
          </p:cNvSpPr>
          <p:nvPr>
            <p:ph type="body" sz="quarter" idx="13" hasCustomPrompt="1"/>
          </p:nvPr>
        </p:nvSpPr>
        <p:spPr>
          <a:xfrm>
            <a:off x="2267744" y="1418400"/>
            <a:ext cx="4608512" cy="338554"/>
          </a:xfrm>
        </p:spPr>
        <p:txBody>
          <a:bodyPr wrap="square" anchor="t" anchorCtr="1">
            <a:spAutoFit/>
          </a:bodyPr>
          <a:lstStyle>
            <a:lvl1pPr algn="ctr">
              <a:buNone/>
              <a:defRPr sz="1600"/>
            </a:lvl1pPr>
          </a:lstStyle>
          <a:p>
            <a:pPr lvl="0"/>
            <a:r>
              <a:rPr lang="fr-FR" dirty="0" smtClean="0"/>
              <a:t>Titre graph type barres</a:t>
            </a:r>
            <a:endParaRPr lang="fr-FR" dirty="0"/>
          </a:p>
        </p:txBody>
      </p:sp>
      <p:sp>
        <p:nvSpPr>
          <p:cNvPr id="8" name="Espace réservé du texte 8"/>
          <p:cNvSpPr>
            <a:spLocks noGrp="1"/>
          </p:cNvSpPr>
          <p:nvPr>
            <p:ph type="body" sz="quarter" idx="14" hasCustomPrompt="1"/>
          </p:nvPr>
        </p:nvSpPr>
        <p:spPr>
          <a:xfrm>
            <a:off x="457200" y="6021388"/>
            <a:ext cx="3178175" cy="215900"/>
          </a:xfrm>
        </p:spPr>
        <p:txBody>
          <a:bodyPr lIns="0">
            <a:noAutofit/>
          </a:bodyPr>
          <a:lstStyle>
            <a:lvl1pPr marL="0" indent="0">
              <a:buFont typeface="Arial" pitchFamily="34" charset="0"/>
              <a:buNone/>
              <a:defRPr sz="900"/>
            </a:lvl1pPr>
            <a:lvl2pPr marL="0" indent="0">
              <a:buNone/>
              <a:defRPr/>
            </a:lvl2pPr>
            <a:lvl3pPr>
              <a:buNone/>
              <a:defRPr/>
            </a:lvl3pPr>
            <a:lvl4pPr>
              <a:buNone/>
              <a:defRPr/>
            </a:lvl4pPr>
            <a:lvl5pPr>
              <a:buFont typeface="Arial" pitchFamily="34" charset="0"/>
              <a:buNone/>
              <a:defRPr/>
            </a:lvl5pPr>
          </a:lstStyle>
          <a:p>
            <a:pPr lvl="0"/>
            <a:r>
              <a:rPr lang="fr-FR" dirty="0" smtClean="0"/>
              <a:t>Source</a:t>
            </a:r>
          </a:p>
        </p:txBody>
      </p:sp>
    </p:spTree>
    <p:extLst>
      <p:ext uri="{BB962C8B-B14F-4D97-AF65-F5344CB8AC3E}">
        <p14:creationId xmlns:p14="http://schemas.microsoft.com/office/powerpoint/2010/main" val="2300454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eux Graphiques barre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4"/>
                </a:solidFill>
              </a:defRPr>
            </a:lvl1pPr>
          </a:lstStyle>
          <a:p>
            <a:r>
              <a:rPr lang="fr-FR" smtClean="0"/>
              <a:t>Cliquez pour modifier le style du titre</a:t>
            </a:r>
            <a:endParaRPr lang="fr-FR" dirty="0"/>
          </a:p>
        </p:txBody>
      </p:sp>
      <p:sp>
        <p:nvSpPr>
          <p:cNvPr id="3" name="Espace réservé du contenu 2"/>
          <p:cNvSpPr>
            <a:spLocks noGrp="1"/>
          </p:cNvSpPr>
          <p:nvPr>
            <p:ph idx="1" hasCustomPrompt="1"/>
          </p:nvPr>
        </p:nvSpPr>
        <p:spPr>
          <a:xfrm>
            <a:off x="457200" y="972000"/>
            <a:ext cx="8218800" cy="2484000"/>
          </a:xfrm>
          <a:prstGeom prst="rect">
            <a:avLst/>
          </a:prstGeom>
        </p:spPr>
        <p:txBody>
          <a:bodyPr/>
          <a:lstStyle>
            <a:lvl1pPr>
              <a:defRPr/>
            </a:lvl1pPr>
          </a:lstStyle>
          <a:p>
            <a:pPr lvl="0"/>
            <a:r>
              <a:rPr lang="fr-FR" dirty="0" smtClean="0"/>
              <a:t>Graphique barres</a:t>
            </a:r>
          </a:p>
        </p:txBody>
      </p:sp>
      <p:sp>
        <p:nvSpPr>
          <p:cNvPr id="5" name="Espace réservé du pied de page 4"/>
          <p:cNvSpPr>
            <a:spLocks noGrp="1"/>
          </p:cNvSpPr>
          <p:nvPr>
            <p:ph type="ftr" sz="quarter" idx="11"/>
          </p:nvPr>
        </p:nvSpPr>
        <p:spPr/>
        <p:txBody>
          <a:bodyPr/>
          <a:lstStyle/>
          <a:p>
            <a:r>
              <a:rPr lang="en-US" smtClean="0"/>
              <a:t>Factors controlling AOX concentrations in blow-down water from refinery cooling systems - October 2015</a:t>
            </a:r>
            <a:endParaRPr lang="fr-FR" dirty="0"/>
          </a:p>
        </p:txBody>
      </p:sp>
      <p:sp>
        <p:nvSpPr>
          <p:cNvPr id="6" name="Espace réservé du numéro de diapositive 5"/>
          <p:cNvSpPr>
            <a:spLocks noGrp="1"/>
          </p:cNvSpPr>
          <p:nvPr>
            <p:ph type="sldNum" sz="quarter" idx="12"/>
          </p:nvPr>
        </p:nvSpPr>
        <p:spPr/>
        <p:txBody>
          <a:bodyPr/>
          <a:lstStyle/>
          <a:p>
            <a:fld id="{21F90BE8-D879-4F46-ACF9-7BCC67DCFB75}" type="slidenum">
              <a:rPr lang="fr-FR" smtClean="0"/>
              <a:pPr/>
              <a:t>‹N°›</a:t>
            </a:fld>
            <a:endParaRPr lang="fr-FR"/>
          </a:p>
        </p:txBody>
      </p:sp>
      <p:sp>
        <p:nvSpPr>
          <p:cNvPr id="8" name="Espace réservé du contenu 2"/>
          <p:cNvSpPr>
            <a:spLocks noGrp="1"/>
          </p:cNvSpPr>
          <p:nvPr>
            <p:ph idx="13" hasCustomPrompt="1"/>
          </p:nvPr>
        </p:nvSpPr>
        <p:spPr>
          <a:xfrm>
            <a:off x="457200" y="3510000"/>
            <a:ext cx="8218800" cy="2484000"/>
          </a:xfrm>
          <a:prstGeom prst="rect">
            <a:avLst/>
          </a:prstGeom>
        </p:spPr>
        <p:txBody>
          <a:bodyPr/>
          <a:lstStyle>
            <a:lvl1pPr>
              <a:defRPr/>
            </a:lvl1pPr>
          </a:lstStyle>
          <a:p>
            <a:pPr lvl="0"/>
            <a:r>
              <a:rPr lang="fr-FR" dirty="0" smtClean="0"/>
              <a:t>Graphique barres</a:t>
            </a:r>
          </a:p>
        </p:txBody>
      </p:sp>
      <p:sp>
        <p:nvSpPr>
          <p:cNvPr id="7" name="Espace réservé du texte 8"/>
          <p:cNvSpPr>
            <a:spLocks noGrp="1"/>
          </p:cNvSpPr>
          <p:nvPr>
            <p:ph type="body" sz="quarter" idx="14" hasCustomPrompt="1"/>
          </p:nvPr>
        </p:nvSpPr>
        <p:spPr>
          <a:xfrm>
            <a:off x="457200" y="6021388"/>
            <a:ext cx="3178175" cy="215900"/>
          </a:xfrm>
        </p:spPr>
        <p:txBody>
          <a:bodyPr lIns="0">
            <a:noAutofit/>
          </a:bodyPr>
          <a:lstStyle>
            <a:lvl1pPr marL="0" indent="0">
              <a:buFont typeface="Arial" pitchFamily="34" charset="0"/>
              <a:buNone/>
              <a:defRPr sz="900"/>
            </a:lvl1pPr>
            <a:lvl2pPr marL="0" indent="0">
              <a:buNone/>
              <a:defRPr/>
            </a:lvl2pPr>
            <a:lvl3pPr>
              <a:buNone/>
              <a:defRPr/>
            </a:lvl3pPr>
            <a:lvl4pPr>
              <a:buNone/>
              <a:defRPr/>
            </a:lvl4pPr>
            <a:lvl5pPr>
              <a:buFont typeface="Arial" pitchFamily="34" charset="0"/>
              <a:buNone/>
              <a:defRPr/>
            </a:lvl5pPr>
          </a:lstStyle>
          <a:p>
            <a:pPr lvl="0"/>
            <a:r>
              <a:rPr lang="fr-FR" dirty="0" smtClean="0"/>
              <a:t>Source</a:t>
            </a:r>
          </a:p>
        </p:txBody>
      </p:sp>
    </p:spTree>
    <p:extLst>
      <p:ext uri="{BB962C8B-B14F-4D97-AF65-F5344CB8AC3E}">
        <p14:creationId xmlns:p14="http://schemas.microsoft.com/office/powerpoint/2010/main" val="2300454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phique annea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4"/>
                </a:solidFill>
              </a:defRPr>
            </a:lvl1pPr>
          </a:lstStyle>
          <a:p>
            <a:r>
              <a:rPr lang="fr-FR" smtClean="0"/>
              <a:t>Cliquez pour modifier le style du titre</a:t>
            </a:r>
            <a:endParaRPr lang="fr-FR" dirty="0"/>
          </a:p>
        </p:txBody>
      </p:sp>
      <p:sp>
        <p:nvSpPr>
          <p:cNvPr id="3" name="Espace réservé du contenu 2"/>
          <p:cNvSpPr>
            <a:spLocks noGrp="1"/>
          </p:cNvSpPr>
          <p:nvPr>
            <p:ph idx="1" hasCustomPrompt="1"/>
          </p:nvPr>
        </p:nvSpPr>
        <p:spPr>
          <a:xfrm>
            <a:off x="457200" y="1767600"/>
            <a:ext cx="8218800" cy="4248000"/>
          </a:xfrm>
          <a:prstGeom prst="rect">
            <a:avLst/>
          </a:prstGeom>
        </p:spPr>
        <p:txBody>
          <a:bodyPr/>
          <a:lstStyle>
            <a:lvl1pPr>
              <a:defRPr/>
            </a:lvl1pPr>
          </a:lstStyle>
          <a:p>
            <a:pPr lvl="0"/>
            <a:r>
              <a:rPr lang="fr-FR" dirty="0" smtClean="0"/>
              <a:t>Graphique anneau</a:t>
            </a:r>
          </a:p>
        </p:txBody>
      </p:sp>
      <p:sp>
        <p:nvSpPr>
          <p:cNvPr id="5" name="Espace réservé du pied de page 4"/>
          <p:cNvSpPr>
            <a:spLocks noGrp="1"/>
          </p:cNvSpPr>
          <p:nvPr>
            <p:ph type="ftr" sz="quarter" idx="11"/>
          </p:nvPr>
        </p:nvSpPr>
        <p:spPr/>
        <p:txBody>
          <a:bodyPr/>
          <a:lstStyle/>
          <a:p>
            <a:r>
              <a:rPr lang="en-US" smtClean="0"/>
              <a:t>Factors controlling AOX concentrations in blow-down water from refinery cooling systems - October 2015</a:t>
            </a:r>
            <a:endParaRPr lang="fr-FR" dirty="0"/>
          </a:p>
        </p:txBody>
      </p:sp>
      <p:sp>
        <p:nvSpPr>
          <p:cNvPr id="6" name="Espace réservé du numéro de diapositive 5"/>
          <p:cNvSpPr>
            <a:spLocks noGrp="1"/>
          </p:cNvSpPr>
          <p:nvPr>
            <p:ph type="sldNum" sz="quarter" idx="12"/>
          </p:nvPr>
        </p:nvSpPr>
        <p:spPr/>
        <p:txBody>
          <a:bodyPr/>
          <a:lstStyle/>
          <a:p>
            <a:fld id="{21F90BE8-D879-4F46-ACF9-7BCC67DCFB75}" type="slidenum">
              <a:rPr lang="fr-FR" smtClean="0"/>
              <a:pPr/>
              <a:t>‹N°›</a:t>
            </a:fld>
            <a:endParaRPr lang="fr-FR"/>
          </a:p>
        </p:txBody>
      </p:sp>
      <p:sp>
        <p:nvSpPr>
          <p:cNvPr id="8" name="Espace réservé du texte 7"/>
          <p:cNvSpPr>
            <a:spLocks noGrp="1"/>
          </p:cNvSpPr>
          <p:nvPr>
            <p:ph type="body" sz="quarter" idx="13" hasCustomPrompt="1"/>
          </p:nvPr>
        </p:nvSpPr>
        <p:spPr>
          <a:xfrm>
            <a:off x="2267744" y="1418400"/>
            <a:ext cx="4608512" cy="338554"/>
          </a:xfrm>
        </p:spPr>
        <p:txBody>
          <a:bodyPr wrap="square" anchor="t" anchorCtr="1">
            <a:spAutoFit/>
          </a:bodyPr>
          <a:lstStyle>
            <a:lvl1pPr algn="ctr">
              <a:buNone/>
              <a:defRPr sz="1600"/>
            </a:lvl1pPr>
          </a:lstStyle>
          <a:p>
            <a:pPr lvl="0"/>
            <a:r>
              <a:rPr lang="fr-FR" dirty="0" smtClean="0"/>
              <a:t>Titre graph type anneau</a:t>
            </a:r>
            <a:endParaRPr lang="fr-FR" dirty="0"/>
          </a:p>
        </p:txBody>
      </p:sp>
      <p:sp>
        <p:nvSpPr>
          <p:cNvPr id="7" name="Espace réservé du texte 8"/>
          <p:cNvSpPr>
            <a:spLocks noGrp="1"/>
          </p:cNvSpPr>
          <p:nvPr>
            <p:ph type="body" sz="quarter" idx="14" hasCustomPrompt="1"/>
          </p:nvPr>
        </p:nvSpPr>
        <p:spPr>
          <a:xfrm>
            <a:off x="457200" y="6021388"/>
            <a:ext cx="3178175" cy="215900"/>
          </a:xfrm>
        </p:spPr>
        <p:txBody>
          <a:bodyPr lIns="0">
            <a:noAutofit/>
          </a:bodyPr>
          <a:lstStyle>
            <a:lvl1pPr marL="0" indent="0">
              <a:buFont typeface="Arial" pitchFamily="34" charset="0"/>
              <a:buNone/>
              <a:defRPr sz="900"/>
            </a:lvl1pPr>
            <a:lvl2pPr marL="0" indent="0">
              <a:buNone/>
              <a:defRPr/>
            </a:lvl2pPr>
            <a:lvl3pPr>
              <a:buNone/>
              <a:defRPr/>
            </a:lvl3pPr>
            <a:lvl4pPr>
              <a:buNone/>
              <a:defRPr/>
            </a:lvl4pPr>
            <a:lvl5pPr>
              <a:buFont typeface="Arial" pitchFamily="34" charset="0"/>
              <a:buNone/>
              <a:defRPr/>
            </a:lvl5pPr>
          </a:lstStyle>
          <a:p>
            <a:pPr lvl="0"/>
            <a:r>
              <a:rPr lang="fr-FR" dirty="0" smtClean="0"/>
              <a:t>Source</a:t>
            </a:r>
          </a:p>
        </p:txBody>
      </p:sp>
    </p:spTree>
    <p:extLst>
      <p:ext uri="{BB962C8B-B14F-4D97-AF65-F5344CB8AC3E}">
        <p14:creationId xmlns:p14="http://schemas.microsoft.com/office/powerpoint/2010/main" val="2300454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4"/>
                </a:solidFill>
              </a:defRPr>
            </a:lvl1pPr>
          </a:lstStyle>
          <a:p>
            <a:r>
              <a:rPr lang="fr-FR" smtClean="0"/>
              <a:t>Cliquez pour modifier le style du titre</a:t>
            </a:r>
            <a:endParaRPr lang="fr-FR" dirty="0"/>
          </a:p>
        </p:txBody>
      </p:sp>
      <p:sp>
        <p:nvSpPr>
          <p:cNvPr id="3" name="Espace réservé du contenu 2"/>
          <p:cNvSpPr>
            <a:spLocks noGrp="1"/>
          </p:cNvSpPr>
          <p:nvPr>
            <p:ph idx="1" hasCustomPrompt="1"/>
          </p:nvPr>
        </p:nvSpPr>
        <p:spPr>
          <a:xfrm>
            <a:off x="457200" y="1125538"/>
            <a:ext cx="8218488" cy="4896000"/>
          </a:xfrm>
          <a:prstGeom prst="rect">
            <a:avLst/>
          </a:prstGeom>
        </p:spPr>
        <p:txBody>
          <a:bodyPr anchor="t" anchorCtr="0"/>
          <a:lstStyle>
            <a:lvl1pPr>
              <a:defRPr/>
            </a:lvl1pPr>
          </a:lstStyle>
          <a:p>
            <a:pPr lvl="0"/>
            <a:r>
              <a:rPr lang="fr-FR" dirty="0" smtClean="0"/>
              <a:t>Tableau</a:t>
            </a:r>
          </a:p>
        </p:txBody>
      </p:sp>
      <p:sp>
        <p:nvSpPr>
          <p:cNvPr id="5" name="Espace réservé du pied de page 4"/>
          <p:cNvSpPr>
            <a:spLocks noGrp="1"/>
          </p:cNvSpPr>
          <p:nvPr>
            <p:ph type="ftr" sz="quarter" idx="11"/>
          </p:nvPr>
        </p:nvSpPr>
        <p:spPr/>
        <p:txBody>
          <a:bodyPr/>
          <a:lstStyle/>
          <a:p>
            <a:r>
              <a:rPr lang="en-US" smtClean="0"/>
              <a:t>Factors controlling AOX concentrations in blow-down water from refinery cooling systems - October 2015</a:t>
            </a:r>
            <a:endParaRPr lang="fr-FR" dirty="0"/>
          </a:p>
        </p:txBody>
      </p:sp>
      <p:sp>
        <p:nvSpPr>
          <p:cNvPr id="6" name="Espace réservé du numéro de diapositive 5"/>
          <p:cNvSpPr>
            <a:spLocks noGrp="1"/>
          </p:cNvSpPr>
          <p:nvPr>
            <p:ph type="sldNum" sz="quarter" idx="12"/>
          </p:nvPr>
        </p:nvSpPr>
        <p:spPr/>
        <p:txBody>
          <a:bodyPr/>
          <a:lstStyle/>
          <a:p>
            <a:fld id="{21F90BE8-D879-4F46-ACF9-7BCC67DCFB75}" type="slidenum">
              <a:rPr lang="fr-FR" smtClean="0"/>
              <a:pPr/>
              <a:t>‹N°›</a:t>
            </a:fld>
            <a:endParaRPr lang="fr-FR"/>
          </a:p>
        </p:txBody>
      </p:sp>
      <p:sp>
        <p:nvSpPr>
          <p:cNvPr id="7" name="Espace réservé du texte 8"/>
          <p:cNvSpPr>
            <a:spLocks noGrp="1"/>
          </p:cNvSpPr>
          <p:nvPr>
            <p:ph type="body" sz="quarter" idx="14" hasCustomPrompt="1"/>
          </p:nvPr>
        </p:nvSpPr>
        <p:spPr>
          <a:xfrm>
            <a:off x="457200" y="6021388"/>
            <a:ext cx="3178175" cy="215900"/>
          </a:xfrm>
        </p:spPr>
        <p:txBody>
          <a:bodyPr lIns="0">
            <a:noAutofit/>
          </a:bodyPr>
          <a:lstStyle>
            <a:lvl1pPr marL="0" indent="0">
              <a:buFont typeface="Arial" pitchFamily="34" charset="0"/>
              <a:buNone/>
              <a:defRPr sz="900"/>
            </a:lvl1pPr>
            <a:lvl2pPr marL="0" indent="0">
              <a:buNone/>
              <a:defRPr/>
            </a:lvl2pPr>
            <a:lvl3pPr>
              <a:buNone/>
              <a:defRPr/>
            </a:lvl3pPr>
            <a:lvl4pPr>
              <a:buNone/>
              <a:defRPr/>
            </a:lvl4pPr>
            <a:lvl5pPr>
              <a:buFont typeface="Arial" pitchFamily="34" charset="0"/>
              <a:buNone/>
              <a:defRPr/>
            </a:lvl5pPr>
          </a:lstStyle>
          <a:p>
            <a:pPr lvl="0"/>
            <a:r>
              <a:rPr lang="fr-FR" dirty="0" smtClean="0"/>
              <a:t>Source</a:t>
            </a:r>
          </a:p>
        </p:txBody>
      </p:sp>
    </p:spTree>
    <p:extLst>
      <p:ext uri="{BB962C8B-B14F-4D97-AF65-F5344CB8AC3E}">
        <p14:creationId xmlns:p14="http://schemas.microsoft.com/office/powerpoint/2010/main" val="2300454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4"/>
                </a:solidFill>
              </a:defRPr>
            </a:lvl1pPr>
          </a:lstStyle>
          <a:p>
            <a:r>
              <a:rPr lang="fr-FR" noProof="0" smtClean="0"/>
              <a:t>Cliquez pour modifier le style du titre</a:t>
            </a:r>
            <a:endParaRPr lang="fr-FR" noProof="0" dirty="0"/>
          </a:p>
        </p:txBody>
      </p:sp>
      <p:sp>
        <p:nvSpPr>
          <p:cNvPr id="5" name="Espace réservé du pied de page 4"/>
          <p:cNvSpPr>
            <a:spLocks noGrp="1"/>
          </p:cNvSpPr>
          <p:nvPr>
            <p:ph type="ftr" sz="quarter" idx="11"/>
          </p:nvPr>
        </p:nvSpPr>
        <p:spPr/>
        <p:txBody>
          <a:bodyPr/>
          <a:lstStyle/>
          <a:p>
            <a:r>
              <a:rPr lang="en-US" noProof="0" smtClean="0"/>
              <a:t>Factors controlling AOX concentrations in blow-down water from refinery cooling systems - October 2015</a:t>
            </a:r>
            <a:endParaRPr lang="fr-FR" noProof="0"/>
          </a:p>
        </p:txBody>
      </p:sp>
      <p:sp>
        <p:nvSpPr>
          <p:cNvPr id="6" name="Espace réservé du numéro de diapositive 5"/>
          <p:cNvSpPr>
            <a:spLocks noGrp="1"/>
          </p:cNvSpPr>
          <p:nvPr>
            <p:ph type="sldNum" sz="quarter" idx="12"/>
          </p:nvPr>
        </p:nvSpPr>
        <p:spPr/>
        <p:txBody>
          <a:bodyPr/>
          <a:lstStyle/>
          <a:p>
            <a:fld id="{21F90BE8-D879-4F46-ACF9-7BCC67DCFB75}" type="slidenum">
              <a:rPr lang="fr-FR" smtClean="0"/>
              <a:pPr/>
              <a:t>‹N°›</a:t>
            </a:fld>
            <a:endParaRPr lang="fr-FR"/>
          </a:p>
        </p:txBody>
      </p:sp>
    </p:spTree>
    <p:extLst>
      <p:ext uri="{BB962C8B-B14F-4D97-AF65-F5344CB8AC3E}">
        <p14:creationId xmlns:p14="http://schemas.microsoft.com/office/powerpoint/2010/main" val="2957685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18800" cy="635000"/>
          </a:xfrm>
          <a:prstGeom prst="rect">
            <a:avLst/>
          </a:prstGeom>
        </p:spPr>
        <p:txBody>
          <a:bodyPr vert="horz" lIns="91440" tIns="45720" rIns="91440" bIns="45720" rtlCol="0" anchor="t">
            <a:noAutofit/>
          </a:bodyPr>
          <a:lstStyle/>
          <a:p>
            <a:r>
              <a:rPr lang="fr-FR" noProof="0" dirty="0" smtClean="0"/>
              <a:t>Cliquez et modifiez le titre</a:t>
            </a:r>
            <a:endParaRPr lang="fr-FR" noProof="0" dirty="0"/>
          </a:p>
        </p:txBody>
      </p:sp>
      <p:sp>
        <p:nvSpPr>
          <p:cNvPr id="5" name="Espace réservé du pied de page 4"/>
          <p:cNvSpPr>
            <a:spLocks noGrp="1"/>
          </p:cNvSpPr>
          <p:nvPr>
            <p:ph type="ftr" sz="quarter" idx="3"/>
          </p:nvPr>
        </p:nvSpPr>
        <p:spPr>
          <a:xfrm>
            <a:off x="457200" y="6411916"/>
            <a:ext cx="5562600" cy="365125"/>
          </a:xfrm>
          <a:prstGeom prst="rect">
            <a:avLst/>
          </a:prstGeom>
        </p:spPr>
        <p:txBody>
          <a:bodyPr vert="horz" lIns="0" tIns="45720" rIns="91440" bIns="45720" rtlCol="0" anchor="ctr"/>
          <a:lstStyle>
            <a:lvl1pPr marL="0" marR="0" indent="0" algn="l" defTabSz="457200" rtl="0" eaLnBrk="1" fontAlgn="auto" latinLnBrk="0" hangingPunct="1">
              <a:lnSpc>
                <a:spcPct val="100000"/>
              </a:lnSpc>
              <a:spcBef>
                <a:spcPts val="0"/>
              </a:spcBef>
              <a:spcAft>
                <a:spcPts val="0"/>
              </a:spcAft>
              <a:buClrTx/>
              <a:buSzTx/>
              <a:buFontTx/>
              <a:buNone/>
              <a:tabLst/>
              <a:defRPr sz="900">
                <a:solidFill>
                  <a:schemeClr val="tx1"/>
                </a:solidFill>
                <a:latin typeface="+mn-lt"/>
                <a:cs typeface="Helvetica"/>
              </a:defRPr>
            </a:lvl1pPr>
          </a:lstStyle>
          <a:p>
            <a:r>
              <a:rPr lang="en-US" smtClean="0">
                <a:solidFill>
                  <a:prstClr val="black"/>
                </a:solidFill>
              </a:rPr>
              <a:t>Factors controlling AOX concentrations in blow-down water from refinery cooling systems - October 2015</a:t>
            </a:r>
            <a:endParaRPr lang="fr-FR" dirty="0">
              <a:solidFill>
                <a:prstClr val="black"/>
              </a:solidFill>
            </a:endParaRPr>
          </a:p>
        </p:txBody>
      </p:sp>
      <p:sp>
        <p:nvSpPr>
          <p:cNvPr id="6" name="Espace réservé du numéro de diapositive 5"/>
          <p:cNvSpPr>
            <a:spLocks noGrp="1"/>
          </p:cNvSpPr>
          <p:nvPr>
            <p:ph type="sldNum" sz="quarter" idx="4"/>
          </p:nvPr>
        </p:nvSpPr>
        <p:spPr>
          <a:xfrm>
            <a:off x="6553200" y="6411916"/>
            <a:ext cx="725488" cy="365125"/>
          </a:xfrm>
          <a:prstGeom prst="rect">
            <a:avLst/>
          </a:prstGeom>
        </p:spPr>
        <p:txBody>
          <a:bodyPr vert="horz" lIns="91440" tIns="45720" rIns="91440" bIns="45720" rtlCol="0" anchor="ctr"/>
          <a:lstStyle>
            <a:lvl1pPr algn="r">
              <a:defRPr sz="1200">
                <a:solidFill>
                  <a:schemeClr val="tx1">
                    <a:tint val="75000"/>
                  </a:schemeClr>
                </a:solidFill>
                <a:latin typeface="+mn-lt"/>
                <a:cs typeface="Helvetica"/>
              </a:defRPr>
            </a:lvl1pPr>
          </a:lstStyle>
          <a:p>
            <a:fld id="{21F90BE8-D879-4F46-ACF9-7BCC67DCFB75}" type="slidenum">
              <a:rPr lang="fr-FR" smtClean="0"/>
              <a:pPr/>
              <a:t>‹N°›</a:t>
            </a:fld>
            <a:endParaRPr lang="fr-FR" dirty="0"/>
          </a:p>
        </p:txBody>
      </p:sp>
      <p:sp>
        <p:nvSpPr>
          <p:cNvPr id="7" name="Rectangle 6"/>
          <p:cNvSpPr/>
          <p:nvPr/>
        </p:nvSpPr>
        <p:spPr>
          <a:xfrm>
            <a:off x="9031305" y="0"/>
            <a:ext cx="112695"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latin typeface="Helvetica"/>
              <a:cs typeface="Helvetica"/>
            </a:endParaRPr>
          </a:p>
        </p:txBody>
      </p:sp>
      <p:cxnSp>
        <p:nvCxnSpPr>
          <p:cNvPr id="9" name="Connecteur droit 8"/>
          <p:cNvCxnSpPr/>
          <p:nvPr/>
        </p:nvCxnSpPr>
        <p:spPr>
          <a:xfrm>
            <a:off x="457200" y="6311850"/>
            <a:ext cx="8686800" cy="1588"/>
          </a:xfrm>
          <a:prstGeom prst="line">
            <a:avLst/>
          </a:prstGeom>
          <a:ln w="9525" cap="flat" cmpd="sng" algn="ctr">
            <a:solidFill>
              <a:schemeClr val="accent4"/>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rot="5400000">
            <a:off x="7334251" y="6594478"/>
            <a:ext cx="365125" cy="1588"/>
          </a:xfrm>
          <a:prstGeom prst="line">
            <a:avLst/>
          </a:prstGeom>
          <a:ln w="6350" cap="flat" cmpd="sng" algn="ctr">
            <a:solidFill>
              <a:schemeClr val="tx1">
                <a:alpha val="70000"/>
              </a:schemeClr>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4" name="Espace réservé du texte 3"/>
          <p:cNvSpPr>
            <a:spLocks noGrp="1"/>
          </p:cNvSpPr>
          <p:nvPr>
            <p:ph type="body" idx="1"/>
          </p:nvPr>
        </p:nvSpPr>
        <p:spPr>
          <a:xfrm>
            <a:off x="457200" y="1124744"/>
            <a:ext cx="8218800" cy="5001420"/>
          </a:xfrm>
          <a:prstGeom prst="rect">
            <a:avLst/>
          </a:prstGeom>
        </p:spPr>
        <p:txBody>
          <a:bodyPr vert="horz" lIns="91440" tIns="45720" rIns="91440" bIns="45720" rtlCol="0">
            <a:normAutofit/>
          </a:bodyPr>
          <a:lstStyle/>
          <a:p>
            <a:pPr lvl="0"/>
            <a:r>
              <a:rPr lang="fr-FR" noProof="0" dirty="0" smtClean="0"/>
              <a:t>Modifiez les styles du texte du masque</a:t>
            </a:r>
          </a:p>
          <a:p>
            <a:pPr lvl="1"/>
            <a:r>
              <a:rPr lang="fr-FR" noProof="0" dirty="0" smtClean="0"/>
              <a:t>Deuxième niveau</a:t>
            </a:r>
          </a:p>
          <a:p>
            <a:pPr lvl="2"/>
            <a:r>
              <a:rPr lang="fr-FR" noProof="0" dirty="0" smtClean="0"/>
              <a:t>Troisième niveau</a:t>
            </a:r>
          </a:p>
          <a:p>
            <a:pPr lvl="3"/>
            <a:r>
              <a:rPr lang="fr-FR" noProof="0" dirty="0" smtClean="0"/>
              <a:t>Quatrième niveau</a:t>
            </a:r>
          </a:p>
        </p:txBody>
      </p:sp>
      <p:pic>
        <p:nvPicPr>
          <p:cNvPr id="11" name="Image 10" descr="TOTAL_ADM.png"/>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7685087" y="6374892"/>
            <a:ext cx="1008000" cy="402149"/>
          </a:xfrm>
          <a:prstGeom prst="rect">
            <a:avLst/>
          </a:prstGeom>
        </p:spPr>
      </p:pic>
    </p:spTree>
  </p:cSld>
  <p:clrMap bg1="lt1" tx1="dk1" bg2="lt2" tx2="dk2" accent1="accent1" accent2="accent2" accent3="accent3" accent4="accent4" accent5="accent5" accent6="accent6" hlink="hlink" folHlink="folHlink"/>
  <p:sldLayoutIdLst>
    <p:sldLayoutId id="2147483673" r:id="rId1"/>
    <p:sldLayoutId id="2147483690" r:id="rId2"/>
    <p:sldLayoutId id="2147483658" r:id="rId3"/>
    <p:sldLayoutId id="2147483659" r:id="rId4"/>
    <p:sldLayoutId id="2147483689" r:id="rId5"/>
    <p:sldLayoutId id="2147483694" r:id="rId6"/>
    <p:sldLayoutId id="2147483692" r:id="rId7"/>
    <p:sldLayoutId id="2147483693" r:id="rId8"/>
    <p:sldLayoutId id="2147483691" r:id="rId9"/>
    <p:sldLayoutId id="2147483695" r:id="rId10"/>
    <p:sldLayoutId id="2147483697" r:id="rId11"/>
    <p:sldLayoutId id="2147483698" r:id="rId12"/>
  </p:sldLayoutIdLst>
  <p:hf hdr="0" dt="0"/>
  <p:txStyles>
    <p:titleStyle>
      <a:lvl1pPr algn="l" defTabSz="457200" rtl="0" eaLnBrk="1" latinLnBrk="0" hangingPunct="1">
        <a:spcBef>
          <a:spcPct val="0"/>
        </a:spcBef>
        <a:buNone/>
        <a:defRPr sz="2200" b="1" i="0" kern="1200" cap="all">
          <a:solidFill>
            <a:schemeClr val="accent4"/>
          </a:solidFill>
          <a:latin typeface="+mj-lt"/>
          <a:ea typeface="+mj-ea"/>
          <a:cs typeface="Arial"/>
        </a:defRPr>
      </a:lvl1pPr>
    </p:titleStyle>
    <p:bodyStyle>
      <a:lvl1pPr marL="285750" indent="-285750" algn="l" defTabSz="457200" rtl="0" eaLnBrk="1" latinLnBrk="0" hangingPunct="1">
        <a:spcBef>
          <a:spcPts val="300"/>
        </a:spcBef>
        <a:spcAft>
          <a:spcPts val="300"/>
        </a:spcAft>
        <a:buClr>
          <a:schemeClr val="accent4"/>
        </a:buClr>
        <a:buSzPct val="120000"/>
        <a:buFont typeface="Lucida Grande"/>
        <a:buChar char="●"/>
        <a:defRPr sz="2000" kern="1200">
          <a:solidFill>
            <a:schemeClr val="tx1"/>
          </a:solidFill>
          <a:latin typeface="+mn-lt"/>
          <a:ea typeface="+mn-ea"/>
          <a:cs typeface="Arial"/>
        </a:defRPr>
      </a:lvl1pPr>
      <a:lvl2pPr marL="447675" indent="-180975" algn="l" defTabSz="533400" rtl="0" eaLnBrk="1" latinLnBrk="0" hangingPunct="1">
        <a:spcBef>
          <a:spcPts val="300"/>
        </a:spcBef>
        <a:spcAft>
          <a:spcPts val="300"/>
        </a:spcAft>
        <a:buClr>
          <a:schemeClr val="accent4"/>
        </a:buClr>
        <a:buFont typeface="Lucida Grande"/>
        <a:buChar char="-"/>
        <a:defRPr sz="1800" kern="1200">
          <a:solidFill>
            <a:schemeClr val="tx1"/>
          </a:solidFill>
          <a:latin typeface="+mn-lt"/>
          <a:ea typeface="+mn-ea"/>
          <a:cs typeface="Arial"/>
        </a:defRPr>
      </a:lvl2pPr>
      <a:lvl3pPr marL="806450" indent="-180975" algn="l" defTabSz="457200" rtl="0" eaLnBrk="1" latinLnBrk="0" hangingPunct="1">
        <a:spcBef>
          <a:spcPts val="300"/>
        </a:spcBef>
        <a:spcAft>
          <a:spcPts val="300"/>
        </a:spcAft>
        <a:buClr>
          <a:schemeClr val="accent4"/>
        </a:buClr>
        <a:buSzPct val="100000"/>
        <a:buFont typeface="Lucida Grande"/>
        <a:buChar char="•"/>
        <a:defRPr sz="1600" kern="1200">
          <a:solidFill>
            <a:schemeClr val="tx1"/>
          </a:solidFill>
          <a:latin typeface="+mn-lt"/>
          <a:ea typeface="+mn-ea"/>
          <a:cs typeface="Arial"/>
        </a:defRPr>
      </a:lvl3pPr>
      <a:lvl4pPr marL="1080000" indent="-180000" algn="l" defTabSz="457200" rtl="0" eaLnBrk="1" latinLnBrk="0" hangingPunct="1">
        <a:spcBef>
          <a:spcPts val="300"/>
        </a:spcBef>
        <a:spcAft>
          <a:spcPts val="300"/>
        </a:spcAft>
        <a:buClr>
          <a:schemeClr val="accent4"/>
        </a:buClr>
        <a:buSzPct val="80000"/>
        <a:buFont typeface="Lucida Grande"/>
        <a:buChar char="-"/>
        <a:tabLst/>
        <a:defRPr sz="1600" kern="1200">
          <a:solidFill>
            <a:schemeClr val="tx1"/>
          </a:solidFill>
          <a:latin typeface="+mn-lt"/>
          <a:ea typeface="+mn-ea"/>
          <a:cs typeface="Helvetica"/>
        </a:defRPr>
      </a:lvl4pPr>
      <a:lvl5pPr marL="1260000" indent="-180975" algn="l" defTabSz="352425" rtl="0" eaLnBrk="1" latinLnBrk="0" hangingPunct="1">
        <a:spcBef>
          <a:spcPts val="300"/>
        </a:spcBef>
        <a:spcAft>
          <a:spcPts val="300"/>
        </a:spcAft>
        <a:buClr>
          <a:srgbClr val="133C75"/>
        </a:buClr>
        <a:buSzPct val="100000"/>
        <a:buFont typeface="Lucida Grande"/>
        <a:buNone/>
        <a:defRPr sz="1600" kern="1200">
          <a:solidFill>
            <a:schemeClr val="tx1"/>
          </a:solidFill>
          <a:latin typeface="+mn-lt"/>
          <a:ea typeface="+mn-ea"/>
          <a:cs typeface="Helvetica"/>
        </a:defRPr>
      </a:lvl5pPr>
      <a:lvl6pPr marL="1350000" indent="0" algn="l" defTabSz="457200" rtl="0" eaLnBrk="1" latinLnBrk="0" hangingPunct="1">
        <a:spcBef>
          <a:spcPct val="20000"/>
        </a:spcBef>
        <a:buFontTx/>
        <a:buNone/>
        <a:defRPr sz="1600" kern="1200">
          <a:solidFill>
            <a:schemeClr val="tx1"/>
          </a:solidFill>
          <a:latin typeface="+mn-lt"/>
          <a:ea typeface="+mn-ea"/>
          <a:cs typeface="+mn-cs"/>
        </a:defRPr>
      </a:lvl6pPr>
      <a:lvl7pPr marL="1525588" indent="0" algn="l" defTabSz="457200" rtl="0" eaLnBrk="1" latinLnBrk="0" hangingPunct="1">
        <a:spcBef>
          <a:spcPct val="20000"/>
        </a:spcBef>
        <a:buFont typeface="Arial"/>
        <a:buNone/>
        <a:defRPr sz="14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200400" y="3276600"/>
            <a:ext cx="184666" cy="369332"/>
          </a:xfrm>
          <a:prstGeom prst="rect">
            <a:avLst/>
          </a:prstGeom>
          <a:noFill/>
        </p:spPr>
        <p:txBody>
          <a:bodyPr wrap="none" rtlCol="0">
            <a:spAutoFit/>
          </a:bodyPr>
          <a:lstStyle/>
          <a:p>
            <a:endParaRPr lang="fr-FR" dirty="0"/>
          </a:p>
        </p:txBody>
      </p:sp>
      <p:sp>
        <p:nvSpPr>
          <p:cNvPr id="8" name="Titre 7"/>
          <p:cNvSpPr>
            <a:spLocks noGrp="1"/>
          </p:cNvSpPr>
          <p:nvPr>
            <p:ph type="title"/>
          </p:nvPr>
        </p:nvSpPr>
        <p:spPr/>
        <p:txBody>
          <a:bodyPr/>
          <a:lstStyle/>
          <a:p>
            <a:r>
              <a:rPr lang="en-GB" sz="3000" smtClean="0"/>
              <a:t>TOTAL</a:t>
            </a:r>
            <a:br>
              <a:rPr lang="en-GB" sz="3000" smtClean="0"/>
            </a:br>
            <a:r>
              <a:rPr lang="en-GB" sz="3000" smtClean="0"/>
              <a:t>un acteur de l’IED et de la DCE</a:t>
            </a:r>
            <a:endParaRPr lang="fr-FR" sz="3000" b="0" strike="sngStrike" dirty="0">
              <a:solidFill>
                <a:srgbClr val="FF0000"/>
              </a:solidFill>
            </a:endParaRPr>
          </a:p>
        </p:txBody>
      </p:sp>
      <p:sp>
        <p:nvSpPr>
          <p:cNvPr id="11" name="Sous-titre 10"/>
          <p:cNvSpPr>
            <a:spLocks noGrp="1"/>
          </p:cNvSpPr>
          <p:nvPr>
            <p:ph type="body" sz="quarter" idx="10"/>
          </p:nvPr>
        </p:nvSpPr>
        <p:spPr/>
        <p:txBody>
          <a:bodyPr/>
          <a:lstStyle/>
          <a:p>
            <a:endParaRPr lang="en-GB" dirty="0" smtClean="0"/>
          </a:p>
          <a:p>
            <a:r>
              <a:rPr lang="en-GB" smtClean="0"/>
              <a:t>Paris, 24 Nov 2015 – Colloque FENARIVE – FOLEY HOAG</a:t>
            </a:r>
          </a:p>
          <a:p>
            <a:r>
              <a:rPr lang="en-GB" smtClean="0"/>
              <a:t>Alexandre Muller</a:t>
            </a:r>
            <a:endParaRPr lang="en-GB" dirty="0"/>
          </a:p>
        </p:txBody>
      </p:sp>
    </p:spTree>
    <p:extLst>
      <p:ext uri="{BB962C8B-B14F-4D97-AF65-F5344CB8AC3E}">
        <p14:creationId xmlns:p14="http://schemas.microsoft.com/office/powerpoint/2010/main" val="470529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86800" cy="635000"/>
          </a:xfrm>
        </p:spPr>
        <p:txBody>
          <a:bodyPr/>
          <a:lstStyle/>
          <a:p>
            <a:r>
              <a:rPr lang="fr-FR" sz="2400" smtClean="0">
                <a:solidFill>
                  <a:schemeClr val="tx1"/>
                </a:solidFill>
                <a:latin typeface="Arial" pitchFamily="34" charset="0"/>
                <a:cs typeface="Arial" pitchFamily="34" charset="0"/>
              </a:rPr>
              <a:t>Une valeur nea-mtd est superieure à une nQE !</a:t>
            </a:r>
          </a:p>
        </p:txBody>
      </p:sp>
      <p:sp>
        <p:nvSpPr>
          <p:cNvPr id="4" name="Espace réservé du numéro de diapositive 3"/>
          <p:cNvSpPr>
            <a:spLocks noGrp="1"/>
          </p:cNvSpPr>
          <p:nvPr>
            <p:ph type="sldNum" sz="quarter" idx="11"/>
          </p:nvPr>
        </p:nvSpPr>
        <p:spPr/>
        <p:txBody>
          <a:bodyPr/>
          <a:lstStyle/>
          <a:p>
            <a:fld id="{21F90BE8-D879-4F46-ACF9-7BCC67DCFB75}" type="slidenum">
              <a:rPr lang="fr-FR" smtClean="0"/>
              <a:pPr/>
              <a:t>2</a:t>
            </a:fld>
            <a:endParaRPr lang="fr-FR" dirty="0"/>
          </a:p>
        </p:txBody>
      </p:sp>
      <p:graphicFrame>
        <p:nvGraphicFramePr>
          <p:cNvPr id="7" name="Tableau 6"/>
          <p:cNvGraphicFramePr>
            <a:graphicFrameLocks noGrp="1"/>
          </p:cNvGraphicFramePr>
          <p:nvPr/>
        </p:nvGraphicFramePr>
        <p:xfrm>
          <a:off x="395536" y="2492897"/>
          <a:ext cx="8218801" cy="2448270"/>
        </p:xfrm>
        <a:graphic>
          <a:graphicData uri="http://schemas.openxmlformats.org/drawingml/2006/table">
            <a:tbl>
              <a:tblPr firstRow="1" bandRow="1">
                <a:tableStyleId>{5C22544A-7EE6-4342-B048-85BDC9FD1C3A}</a:tableStyleId>
              </a:tblPr>
              <a:tblGrid>
                <a:gridCol w="2160240"/>
                <a:gridCol w="1080120"/>
                <a:gridCol w="1575471"/>
                <a:gridCol w="1575471"/>
                <a:gridCol w="1827499"/>
              </a:tblGrid>
              <a:tr h="1224135">
                <a:tc>
                  <a:txBody>
                    <a:bodyPr/>
                    <a:lstStyle/>
                    <a:p>
                      <a:pPr algn="ctr"/>
                      <a:r>
                        <a:rPr lang="fr-FR" smtClean="0"/>
                        <a:t>Paramètre</a:t>
                      </a:r>
                      <a:endParaRPr lang="fr-FR"/>
                    </a:p>
                  </a:txBody>
                  <a:tcPr anchor="ctr"/>
                </a:tc>
                <a:tc>
                  <a:txBody>
                    <a:bodyPr/>
                    <a:lstStyle/>
                    <a:p>
                      <a:pPr algn="ctr"/>
                      <a:r>
                        <a:rPr lang="fr-FR" smtClean="0"/>
                        <a:t>Unité</a:t>
                      </a:r>
                      <a:endParaRPr lang="fr-F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r-FR" smtClean="0"/>
                        <a:t>Valeur NEA-MTD basse</a:t>
                      </a: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r-FR" smtClean="0"/>
                        <a:t>Valeur NEA-MTD haute</a:t>
                      </a:r>
                    </a:p>
                  </a:txBody>
                  <a:tcPr anchor="ctr"/>
                </a:tc>
                <a:tc>
                  <a:txBody>
                    <a:bodyPr/>
                    <a:lstStyle/>
                    <a:p>
                      <a:pPr algn="ctr"/>
                      <a:r>
                        <a:rPr lang="fr-FR" smtClean="0"/>
                        <a:t>Fréquence de surveillance</a:t>
                      </a:r>
                      <a:endParaRPr lang="fr-FR"/>
                    </a:p>
                  </a:txBody>
                  <a:tcPr anchor="ctr"/>
                </a:tc>
              </a:tr>
              <a:tr h="1224135">
                <a:tc>
                  <a:txBody>
                    <a:bodyPr/>
                    <a:lstStyle/>
                    <a:p>
                      <a:pPr algn="ctr"/>
                      <a:r>
                        <a:rPr lang="fr-FR" b="1" smtClean="0"/>
                        <a:t>Nickel et composés</a:t>
                      </a:r>
                      <a:r>
                        <a:rPr lang="fr-FR" smtClean="0"/>
                        <a:t/>
                      </a:r>
                      <a:br>
                        <a:rPr lang="fr-FR" smtClean="0"/>
                      </a:br>
                      <a:r>
                        <a:rPr lang="fr-FR" smtClean="0"/>
                        <a:t>(BREF raffinage)</a:t>
                      </a:r>
                      <a:endParaRPr lang="fr-FR"/>
                    </a:p>
                  </a:txBody>
                  <a:tcPr anchor="ctr"/>
                </a:tc>
                <a:tc>
                  <a:txBody>
                    <a:bodyPr/>
                    <a:lstStyle/>
                    <a:p>
                      <a:pPr algn="ctr"/>
                      <a:r>
                        <a:rPr lang="fr-FR" smtClean="0"/>
                        <a:t>mg/L</a:t>
                      </a:r>
                      <a:endParaRPr lang="fr-FR"/>
                    </a:p>
                  </a:txBody>
                  <a:tcPr anchor="ctr"/>
                </a:tc>
                <a:tc>
                  <a:txBody>
                    <a:bodyPr/>
                    <a:lstStyle/>
                    <a:p>
                      <a:pPr algn="ctr"/>
                      <a:r>
                        <a:rPr lang="fr-FR" smtClean="0"/>
                        <a:t>0.005</a:t>
                      </a:r>
                      <a:endParaRPr lang="fr-FR"/>
                    </a:p>
                  </a:txBody>
                  <a:tcPr anchor="ctr"/>
                </a:tc>
                <a:tc>
                  <a:txBody>
                    <a:bodyPr/>
                    <a:lstStyle/>
                    <a:p>
                      <a:pPr algn="ctr"/>
                      <a:r>
                        <a:rPr lang="fr-FR" smtClean="0"/>
                        <a:t>0.100</a:t>
                      </a:r>
                      <a:endParaRPr lang="fr-FR"/>
                    </a:p>
                  </a:txBody>
                  <a:tcPr anchor="ctr"/>
                </a:tc>
                <a:tc>
                  <a:txBody>
                    <a:bodyPr/>
                    <a:lstStyle/>
                    <a:p>
                      <a:pPr algn="ctr"/>
                      <a:r>
                        <a:rPr lang="fr-FR" smtClean="0"/>
                        <a:t>Trimestrielle</a:t>
                      </a:r>
                      <a:endParaRPr lang="fr-FR"/>
                    </a:p>
                  </a:txBody>
                  <a:tcPr anchor="ctr"/>
                </a:tc>
              </a:tr>
            </a:tbl>
          </a:graphicData>
        </a:graphic>
      </p:graphicFrame>
      <p:sp>
        <p:nvSpPr>
          <p:cNvPr id="8" name="Espace réservé du texte 4"/>
          <p:cNvSpPr>
            <a:spLocks noGrp="1"/>
          </p:cNvSpPr>
          <p:nvPr>
            <p:ph type="body" sz="quarter" idx="12"/>
          </p:nvPr>
        </p:nvSpPr>
        <p:spPr>
          <a:xfrm>
            <a:off x="2329408" y="5301209"/>
            <a:ext cx="2530624" cy="792087"/>
          </a:xfrm>
        </p:spPr>
        <p:txBody>
          <a:bodyPr>
            <a:noAutofit/>
          </a:bodyPr>
          <a:lstStyle/>
          <a:p>
            <a:pPr algn="r">
              <a:buNone/>
            </a:pPr>
            <a:r>
              <a:rPr lang="fr-FR" smtClean="0"/>
              <a:t>(1/4) * NQE eaux de surface (2008)</a:t>
            </a:r>
            <a:endParaRPr lang="fr-FR"/>
          </a:p>
        </p:txBody>
      </p:sp>
      <p:sp>
        <p:nvSpPr>
          <p:cNvPr id="9" name="Espace réservé du texte 4"/>
          <p:cNvSpPr txBox="1">
            <a:spLocks/>
          </p:cNvSpPr>
          <p:nvPr/>
        </p:nvSpPr>
        <p:spPr>
          <a:xfrm>
            <a:off x="5425752" y="5301209"/>
            <a:ext cx="2530624" cy="792087"/>
          </a:xfrm>
          <a:prstGeom prst="rect">
            <a:avLst/>
          </a:prstGeom>
        </p:spPr>
        <p:txBody>
          <a:bodyPr vert="horz" lIns="91440" tIns="45720" rIns="91440" bIns="45720" rtlCol="0">
            <a:noAutofit/>
          </a:bodyPr>
          <a:lstStyle/>
          <a:p>
            <a:pPr marL="285750" marR="0" lvl="0" indent="-285750" algn="ctr" defTabSz="457200" rtl="0" eaLnBrk="1" fontAlgn="auto" latinLnBrk="0" hangingPunct="1">
              <a:lnSpc>
                <a:spcPct val="100000"/>
              </a:lnSpc>
              <a:spcBef>
                <a:spcPts val="300"/>
              </a:spcBef>
              <a:spcAft>
                <a:spcPts val="300"/>
              </a:spcAft>
              <a:buClr>
                <a:schemeClr val="accent4"/>
              </a:buClr>
              <a:buSzPct val="120000"/>
              <a:buFont typeface="Lucida Grande"/>
              <a:buNone/>
              <a:tabLst/>
              <a:defRPr/>
            </a:pPr>
            <a:r>
              <a:rPr kumimoji="0" lang="fr-FR" sz="2000" i="0" u="none" strike="noStrike" kern="1200" cap="none" spc="0" normalizeH="0" baseline="0" noProof="0" smtClean="0">
                <a:ln>
                  <a:noFill/>
                </a:ln>
                <a:effectLst/>
                <a:uLnTx/>
                <a:uFillTx/>
                <a:latin typeface="+mn-lt"/>
                <a:ea typeface="+mn-ea"/>
                <a:cs typeface="Arial"/>
              </a:rPr>
              <a:t>5 * NQE eaux de surface (2008)</a:t>
            </a:r>
            <a:endParaRPr kumimoji="0" lang="fr-FR" sz="2000" i="0" u="none" strike="noStrike" kern="1200" cap="none" spc="0" normalizeH="0" baseline="0" noProof="0">
              <a:ln>
                <a:noFill/>
              </a:ln>
              <a:effectLst/>
              <a:uLnTx/>
              <a:uFillTx/>
              <a:latin typeface="+mn-lt"/>
              <a:ea typeface="+mn-ea"/>
              <a:cs typeface="Arial"/>
            </a:endParaRPr>
          </a:p>
        </p:txBody>
      </p:sp>
      <p:cxnSp>
        <p:nvCxnSpPr>
          <p:cNvPr id="11" name="Connecteur droit avec flèche 10"/>
          <p:cNvCxnSpPr>
            <a:endCxn id="8" idx="0"/>
          </p:cNvCxnSpPr>
          <p:nvPr/>
        </p:nvCxnSpPr>
        <p:spPr>
          <a:xfrm flipH="1">
            <a:off x="3594720" y="4653136"/>
            <a:ext cx="761256" cy="648073"/>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2" name="Connecteur droit avec flèche 11"/>
          <p:cNvCxnSpPr>
            <a:endCxn id="9" idx="0"/>
          </p:cNvCxnSpPr>
          <p:nvPr/>
        </p:nvCxnSpPr>
        <p:spPr>
          <a:xfrm>
            <a:off x="6012160" y="4653136"/>
            <a:ext cx="678904" cy="648073"/>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15" name="Espace réservé du texte 4"/>
          <p:cNvSpPr txBox="1">
            <a:spLocks/>
          </p:cNvSpPr>
          <p:nvPr/>
        </p:nvSpPr>
        <p:spPr>
          <a:xfrm>
            <a:off x="2329408" y="1484784"/>
            <a:ext cx="2530624" cy="504057"/>
          </a:xfrm>
          <a:prstGeom prst="rect">
            <a:avLst/>
          </a:prstGeom>
        </p:spPr>
        <p:txBody>
          <a:bodyPr vert="horz" lIns="91440" tIns="45720" rIns="91440" bIns="45720" rtlCol="0">
            <a:noAutofit/>
          </a:bodyPr>
          <a:lstStyle/>
          <a:p>
            <a:pPr marL="285750" marR="0" lvl="0" indent="-285750" algn="r" defTabSz="457200" rtl="0" eaLnBrk="1" fontAlgn="auto" latinLnBrk="0" hangingPunct="1">
              <a:lnSpc>
                <a:spcPct val="100000"/>
              </a:lnSpc>
              <a:spcBef>
                <a:spcPts val="300"/>
              </a:spcBef>
              <a:spcAft>
                <a:spcPts val="300"/>
              </a:spcAft>
              <a:buClr>
                <a:schemeClr val="accent4"/>
              </a:buClr>
              <a:buSzPct val="120000"/>
              <a:buFont typeface="Lucida Grande"/>
              <a:buNone/>
              <a:tabLst/>
              <a:defRPr/>
            </a:pPr>
            <a:r>
              <a:rPr kumimoji="0" lang="fr-FR" sz="2000" i="0" u="none" strike="noStrike" kern="1200" cap="none" spc="0" normalizeH="0" baseline="0" noProof="0" smtClean="0">
                <a:ln>
                  <a:noFill/>
                </a:ln>
                <a:effectLst/>
                <a:uLnTx/>
                <a:uFillTx/>
                <a:latin typeface="+mn-lt"/>
                <a:ea typeface="+mn-ea"/>
                <a:cs typeface="Arial"/>
              </a:rPr>
              <a:t>Meilleures MTD</a:t>
            </a:r>
            <a:endParaRPr kumimoji="0" lang="fr-FR" sz="2000" i="0" u="none" strike="noStrike" kern="1200" cap="none" spc="0" normalizeH="0" baseline="0" noProof="0">
              <a:ln>
                <a:noFill/>
              </a:ln>
              <a:effectLst/>
              <a:uLnTx/>
              <a:uFillTx/>
              <a:latin typeface="+mn-lt"/>
              <a:ea typeface="+mn-ea"/>
              <a:cs typeface="Arial"/>
            </a:endParaRPr>
          </a:p>
        </p:txBody>
      </p:sp>
      <p:sp>
        <p:nvSpPr>
          <p:cNvPr id="16" name="Espace réservé du texte 4"/>
          <p:cNvSpPr txBox="1">
            <a:spLocks/>
          </p:cNvSpPr>
          <p:nvPr/>
        </p:nvSpPr>
        <p:spPr>
          <a:xfrm>
            <a:off x="5425752" y="1484785"/>
            <a:ext cx="802432" cy="504056"/>
          </a:xfrm>
          <a:prstGeom prst="rect">
            <a:avLst/>
          </a:prstGeom>
        </p:spPr>
        <p:txBody>
          <a:bodyPr vert="horz" lIns="91440" tIns="45720" rIns="91440" bIns="45720" rtlCol="0">
            <a:noAutofit/>
          </a:bodyPr>
          <a:lstStyle/>
          <a:p>
            <a:pPr marL="285750" marR="0" lvl="0" indent="-285750" defTabSz="457200" rtl="0" eaLnBrk="1" fontAlgn="auto" latinLnBrk="0" hangingPunct="1">
              <a:lnSpc>
                <a:spcPct val="100000"/>
              </a:lnSpc>
              <a:spcBef>
                <a:spcPts val="300"/>
              </a:spcBef>
              <a:spcAft>
                <a:spcPts val="300"/>
              </a:spcAft>
              <a:buClr>
                <a:schemeClr val="accent4"/>
              </a:buClr>
              <a:buSzPct val="120000"/>
              <a:buFont typeface="Lucida Grande"/>
              <a:buNone/>
              <a:tabLst/>
              <a:defRPr/>
            </a:pPr>
            <a:r>
              <a:rPr kumimoji="0" lang="fr-FR" sz="2000" i="0" u="none" strike="noStrike" kern="1200" cap="none" spc="0" normalizeH="0" baseline="0" noProof="0" smtClean="0">
                <a:ln>
                  <a:noFill/>
                </a:ln>
                <a:effectLst/>
                <a:uLnTx/>
                <a:uFillTx/>
                <a:latin typeface="+mn-lt"/>
                <a:ea typeface="+mn-ea"/>
                <a:cs typeface="Arial"/>
              </a:rPr>
              <a:t>MTD</a:t>
            </a:r>
            <a:endParaRPr kumimoji="0" lang="fr-FR" sz="2000" i="0" u="none" strike="noStrike" kern="1200" cap="none" spc="0" normalizeH="0" baseline="0" noProof="0">
              <a:ln>
                <a:noFill/>
              </a:ln>
              <a:effectLst/>
              <a:uLnTx/>
              <a:uFillTx/>
              <a:latin typeface="+mn-lt"/>
              <a:ea typeface="+mn-ea"/>
              <a:cs typeface="Arial"/>
            </a:endParaRPr>
          </a:p>
        </p:txBody>
      </p:sp>
      <p:cxnSp>
        <p:nvCxnSpPr>
          <p:cNvPr id="17" name="Connecteur droit avec flèche 16"/>
          <p:cNvCxnSpPr>
            <a:endCxn id="15" idx="2"/>
          </p:cNvCxnSpPr>
          <p:nvPr/>
        </p:nvCxnSpPr>
        <p:spPr>
          <a:xfrm flipH="1" flipV="1">
            <a:off x="3594720" y="1988841"/>
            <a:ext cx="761256" cy="792087"/>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1" name="Connecteur droit avec flèche 20"/>
          <p:cNvCxnSpPr>
            <a:endCxn id="16" idx="2"/>
          </p:cNvCxnSpPr>
          <p:nvPr/>
        </p:nvCxnSpPr>
        <p:spPr>
          <a:xfrm flipH="1" flipV="1">
            <a:off x="5826968" y="1988841"/>
            <a:ext cx="185192" cy="792087"/>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19" y="274638"/>
            <a:ext cx="8447669" cy="635000"/>
          </a:xfrm>
        </p:spPr>
        <p:txBody>
          <a:bodyPr/>
          <a:lstStyle/>
          <a:p>
            <a:r>
              <a:rPr lang="fr-FR" sz="2400" smtClean="0">
                <a:solidFill>
                  <a:schemeClr val="tx1"/>
                </a:solidFill>
                <a:latin typeface="Arial" pitchFamily="34" charset="0"/>
                <a:cs typeface="Arial" pitchFamily="34" charset="0"/>
              </a:rPr>
              <a:t>L’ied comme lien entre rejet et etat du milieu ?</a:t>
            </a:r>
          </a:p>
        </p:txBody>
      </p:sp>
      <p:sp>
        <p:nvSpPr>
          <p:cNvPr id="4" name="Espace réservé du numéro de diapositive 3"/>
          <p:cNvSpPr>
            <a:spLocks noGrp="1"/>
          </p:cNvSpPr>
          <p:nvPr>
            <p:ph type="sldNum" sz="quarter" idx="11"/>
          </p:nvPr>
        </p:nvSpPr>
        <p:spPr/>
        <p:txBody>
          <a:bodyPr/>
          <a:lstStyle/>
          <a:p>
            <a:fld id="{21F90BE8-D879-4F46-ACF9-7BCC67DCFB75}" type="slidenum">
              <a:rPr lang="fr-FR" smtClean="0"/>
              <a:pPr/>
              <a:t>3</a:t>
            </a:fld>
            <a:endParaRPr lang="fr-FR" dirty="0"/>
          </a:p>
        </p:txBody>
      </p:sp>
      <p:graphicFrame>
        <p:nvGraphicFramePr>
          <p:cNvPr id="7" name="Tableau 6"/>
          <p:cNvGraphicFramePr>
            <a:graphicFrameLocks noGrp="1"/>
          </p:cNvGraphicFramePr>
          <p:nvPr/>
        </p:nvGraphicFramePr>
        <p:xfrm>
          <a:off x="395536" y="2492897"/>
          <a:ext cx="8303653" cy="2448270"/>
        </p:xfrm>
        <a:graphic>
          <a:graphicData uri="http://schemas.openxmlformats.org/drawingml/2006/table">
            <a:tbl>
              <a:tblPr firstRow="1" bandRow="1">
                <a:tableStyleId>{5C22544A-7EE6-4342-B048-85BDC9FD1C3A}</a:tableStyleId>
              </a:tblPr>
              <a:tblGrid>
                <a:gridCol w="2160240"/>
                <a:gridCol w="1236980"/>
                <a:gridCol w="1503463"/>
                <a:gridCol w="1575471"/>
                <a:gridCol w="1827499"/>
              </a:tblGrid>
              <a:tr h="1224135">
                <a:tc>
                  <a:txBody>
                    <a:bodyPr/>
                    <a:lstStyle/>
                    <a:p>
                      <a:pPr algn="ctr"/>
                      <a:r>
                        <a:rPr lang="fr-FR" smtClean="0"/>
                        <a:t>Paramètre</a:t>
                      </a:r>
                      <a:endParaRPr lang="fr-FR"/>
                    </a:p>
                  </a:txBody>
                  <a:tcPr anchor="ctr"/>
                </a:tc>
                <a:tc>
                  <a:txBody>
                    <a:bodyPr/>
                    <a:lstStyle/>
                    <a:p>
                      <a:pPr algn="ctr"/>
                      <a:r>
                        <a:rPr lang="fr-FR" smtClean="0"/>
                        <a:t>Standard</a:t>
                      </a:r>
                      <a:endParaRPr lang="fr-F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r-FR" smtClean="0"/>
                        <a:t>Valeur NEA-MTD basse</a:t>
                      </a: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r-FR" smtClean="0"/>
                        <a:t>Valeur NEA-MTD haute</a:t>
                      </a:r>
                    </a:p>
                  </a:txBody>
                  <a:tcPr anchor="ctr"/>
                </a:tc>
                <a:tc>
                  <a:txBody>
                    <a:bodyPr/>
                    <a:lstStyle/>
                    <a:p>
                      <a:pPr algn="ctr"/>
                      <a:r>
                        <a:rPr lang="fr-FR" smtClean="0"/>
                        <a:t>Fréquence de surveillance</a:t>
                      </a:r>
                      <a:endParaRPr lang="fr-FR"/>
                    </a:p>
                  </a:txBody>
                  <a:tcPr anchor="ctr"/>
                </a:tc>
              </a:tr>
              <a:tr h="1224135">
                <a:tc>
                  <a:txBody>
                    <a:bodyPr/>
                    <a:lstStyle/>
                    <a:p>
                      <a:pPr algn="ctr"/>
                      <a:r>
                        <a:rPr lang="fr-FR" b="1" smtClean="0"/>
                        <a:t>Bacterie luminescente</a:t>
                      </a:r>
                      <a:r>
                        <a:rPr lang="fr-FR" smtClean="0"/>
                        <a:t/>
                      </a:r>
                      <a:br>
                        <a:rPr lang="fr-FR" smtClean="0"/>
                      </a:br>
                      <a:r>
                        <a:rPr lang="fr-FR" smtClean="0"/>
                        <a:t>(BREF CWW)</a:t>
                      </a:r>
                      <a:endParaRPr lang="fr-FR"/>
                    </a:p>
                  </a:txBody>
                  <a:tcPr anchor="ctr"/>
                </a:tc>
                <a:tc>
                  <a:txBody>
                    <a:bodyPr/>
                    <a:lstStyle/>
                    <a:p>
                      <a:pPr algn="ctr"/>
                      <a:r>
                        <a:rPr lang="fr-FR" smtClean="0"/>
                        <a:t>mg/L</a:t>
                      </a:r>
                      <a:endParaRPr lang="fr-FR"/>
                    </a:p>
                  </a:txBody>
                  <a:tcPr anchor="ctr"/>
                </a:tc>
                <a:tc>
                  <a:txBody>
                    <a:bodyPr/>
                    <a:lstStyle/>
                    <a:p>
                      <a:pPr algn="ctr"/>
                      <a:r>
                        <a:rPr lang="fr-FR" smtClean="0"/>
                        <a:t>-</a:t>
                      </a:r>
                      <a:endParaRPr lang="fr-FR"/>
                    </a:p>
                  </a:txBody>
                  <a:tcPr anchor="ctr"/>
                </a:tc>
                <a:tc>
                  <a:txBody>
                    <a:bodyPr/>
                    <a:lstStyle/>
                    <a:p>
                      <a:pPr algn="ctr"/>
                      <a:r>
                        <a:rPr lang="fr-FR" smtClean="0"/>
                        <a:t>-</a:t>
                      </a:r>
                      <a:endParaRPr lang="fr-FR"/>
                    </a:p>
                  </a:txBody>
                  <a:tcPr anchor="ctr"/>
                </a:tc>
                <a:tc>
                  <a:txBody>
                    <a:bodyPr/>
                    <a:lstStyle/>
                    <a:p>
                      <a:pPr algn="ctr"/>
                      <a:r>
                        <a:rPr lang="fr-FR" smtClean="0"/>
                        <a:t>Selon analyse de risque après charactérisation initiale</a:t>
                      </a:r>
                      <a:endParaRPr lang="fr-FR"/>
                    </a:p>
                  </a:txBody>
                  <a:tcPr anchor="ctr"/>
                </a:tc>
              </a:tr>
            </a:tbl>
          </a:graphicData>
        </a:graphic>
      </p:graphicFrame>
      <p:sp>
        <p:nvSpPr>
          <p:cNvPr id="9" name="Espace réservé du texte 4"/>
          <p:cNvSpPr txBox="1">
            <a:spLocks/>
          </p:cNvSpPr>
          <p:nvPr/>
        </p:nvSpPr>
        <p:spPr>
          <a:xfrm>
            <a:off x="3594720" y="5301209"/>
            <a:ext cx="5081280" cy="792087"/>
          </a:xfrm>
          <a:prstGeom prst="rect">
            <a:avLst/>
          </a:prstGeom>
        </p:spPr>
        <p:txBody>
          <a:bodyPr vert="horz" lIns="91440" tIns="45720" rIns="91440" bIns="45720" rtlCol="0">
            <a:noAutofit/>
          </a:bodyPr>
          <a:lstStyle/>
          <a:p>
            <a:pPr marL="285750" marR="0" lvl="0" indent="-285750" algn="ctr" defTabSz="457200" rtl="0" eaLnBrk="1" fontAlgn="auto" latinLnBrk="0" hangingPunct="1">
              <a:lnSpc>
                <a:spcPct val="100000"/>
              </a:lnSpc>
              <a:spcBef>
                <a:spcPts val="300"/>
              </a:spcBef>
              <a:spcAft>
                <a:spcPts val="300"/>
              </a:spcAft>
              <a:buClr>
                <a:schemeClr val="accent4"/>
              </a:buClr>
              <a:buSzPct val="120000"/>
              <a:buFont typeface="Lucida Grande"/>
              <a:buNone/>
              <a:tabLst/>
              <a:defRPr/>
            </a:pPr>
            <a:r>
              <a:rPr kumimoji="0" lang="fr-FR" sz="2000" i="0" u="none" strike="noStrike" kern="1200" cap="none" spc="0" normalizeH="0" baseline="0" noProof="0" smtClean="0">
                <a:ln>
                  <a:noFill/>
                </a:ln>
                <a:effectLst/>
                <a:uLnTx/>
                <a:uFillTx/>
                <a:latin typeface="+mn-lt"/>
                <a:ea typeface="+mn-ea"/>
                <a:cs typeface="Arial"/>
              </a:rPr>
              <a:t>Ex TOTAL en Allemagne :</a:t>
            </a:r>
          </a:p>
          <a:p>
            <a:pPr marL="285750" marR="0" lvl="0" indent="-285750" algn="ctr" defTabSz="457200" rtl="0" eaLnBrk="1" fontAlgn="auto" latinLnBrk="0" hangingPunct="1">
              <a:lnSpc>
                <a:spcPct val="100000"/>
              </a:lnSpc>
              <a:spcBef>
                <a:spcPts val="300"/>
              </a:spcBef>
              <a:spcAft>
                <a:spcPts val="300"/>
              </a:spcAft>
              <a:buClr>
                <a:schemeClr val="accent4"/>
              </a:buClr>
              <a:buSzPct val="120000"/>
              <a:buFont typeface="Lucida Grande"/>
              <a:buNone/>
              <a:tabLst/>
              <a:defRPr/>
            </a:pPr>
            <a:r>
              <a:rPr lang="fr-FR" sz="2000" smtClean="0">
                <a:cs typeface="Arial"/>
              </a:rPr>
              <a:t>VLE = </a:t>
            </a:r>
            <a:r>
              <a:rPr kumimoji="0" lang="fr-FR" sz="2000" i="0" u="none" strike="noStrike" kern="1200" cap="none" spc="0" normalizeH="0" baseline="0" noProof="0" smtClean="0">
                <a:ln>
                  <a:noFill/>
                </a:ln>
                <a:effectLst/>
                <a:uLnTx/>
                <a:uFillTx/>
                <a:latin typeface="+mn-lt"/>
                <a:ea typeface="+mn-ea"/>
                <a:cs typeface="Arial"/>
              </a:rPr>
              <a:t>facteur de dilution critique,</a:t>
            </a:r>
            <a:r>
              <a:rPr kumimoji="0" lang="fr-FR" sz="2000" i="0" u="none" strike="noStrike" kern="1200" cap="none" spc="0" normalizeH="0" noProof="0" smtClean="0">
                <a:ln>
                  <a:noFill/>
                </a:ln>
                <a:effectLst/>
                <a:uLnTx/>
                <a:uFillTx/>
                <a:latin typeface="+mn-lt"/>
                <a:ea typeface="+mn-ea"/>
                <a:cs typeface="Arial"/>
              </a:rPr>
              <a:t> ex : 1:32</a:t>
            </a:r>
            <a:endParaRPr kumimoji="0" lang="fr-FR" sz="2000" i="0" u="none" strike="noStrike" kern="1200" cap="none" spc="0" normalizeH="0" baseline="0" noProof="0">
              <a:ln>
                <a:noFill/>
              </a:ln>
              <a:effectLst/>
              <a:uLnTx/>
              <a:uFillTx/>
              <a:latin typeface="+mn-lt"/>
              <a:ea typeface="+mn-ea"/>
              <a:cs typeface="Arial"/>
            </a:endParaRPr>
          </a:p>
        </p:txBody>
      </p:sp>
      <p:cxnSp>
        <p:nvCxnSpPr>
          <p:cNvPr id="12" name="Connecteur droit avec flèche 11"/>
          <p:cNvCxnSpPr/>
          <p:nvPr/>
        </p:nvCxnSpPr>
        <p:spPr>
          <a:xfrm>
            <a:off x="6084168" y="4653136"/>
            <a:ext cx="144016" cy="648073"/>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15" name="Espace réservé du texte 4"/>
          <p:cNvSpPr txBox="1">
            <a:spLocks/>
          </p:cNvSpPr>
          <p:nvPr/>
        </p:nvSpPr>
        <p:spPr>
          <a:xfrm>
            <a:off x="2329408" y="1484784"/>
            <a:ext cx="2530624" cy="504057"/>
          </a:xfrm>
          <a:prstGeom prst="rect">
            <a:avLst/>
          </a:prstGeom>
        </p:spPr>
        <p:txBody>
          <a:bodyPr vert="horz" lIns="91440" tIns="45720" rIns="91440" bIns="45720" rtlCol="0">
            <a:noAutofit/>
          </a:bodyPr>
          <a:lstStyle/>
          <a:p>
            <a:pPr marL="285750" marR="0" lvl="0" indent="-285750" algn="r" defTabSz="457200" rtl="0" eaLnBrk="1" fontAlgn="auto" latinLnBrk="0" hangingPunct="1">
              <a:lnSpc>
                <a:spcPct val="100000"/>
              </a:lnSpc>
              <a:spcBef>
                <a:spcPts val="300"/>
              </a:spcBef>
              <a:spcAft>
                <a:spcPts val="300"/>
              </a:spcAft>
              <a:buClr>
                <a:schemeClr val="accent4"/>
              </a:buClr>
              <a:buSzPct val="120000"/>
              <a:buFont typeface="Lucida Grande"/>
              <a:buNone/>
              <a:tabLst/>
              <a:defRPr/>
            </a:pPr>
            <a:r>
              <a:rPr kumimoji="0" lang="fr-FR" sz="2000" i="0" u="none" strike="noStrike" kern="1200" cap="none" spc="0" normalizeH="0" baseline="0" noProof="0" smtClean="0">
                <a:ln>
                  <a:noFill/>
                </a:ln>
                <a:effectLst/>
                <a:uLnTx/>
                <a:uFillTx/>
                <a:latin typeface="+mn-lt"/>
                <a:ea typeface="+mn-ea"/>
                <a:cs typeface="Arial"/>
              </a:rPr>
              <a:t>Meilleures MTD</a:t>
            </a:r>
            <a:endParaRPr kumimoji="0" lang="fr-FR" sz="2000" i="0" u="none" strike="noStrike" kern="1200" cap="none" spc="0" normalizeH="0" baseline="0" noProof="0">
              <a:ln>
                <a:noFill/>
              </a:ln>
              <a:effectLst/>
              <a:uLnTx/>
              <a:uFillTx/>
              <a:latin typeface="+mn-lt"/>
              <a:ea typeface="+mn-ea"/>
              <a:cs typeface="Arial"/>
            </a:endParaRPr>
          </a:p>
        </p:txBody>
      </p:sp>
      <p:sp>
        <p:nvSpPr>
          <p:cNvPr id="16" name="Espace réservé du texte 4"/>
          <p:cNvSpPr txBox="1">
            <a:spLocks/>
          </p:cNvSpPr>
          <p:nvPr/>
        </p:nvSpPr>
        <p:spPr>
          <a:xfrm>
            <a:off x="5425752" y="1484785"/>
            <a:ext cx="802432" cy="504056"/>
          </a:xfrm>
          <a:prstGeom prst="rect">
            <a:avLst/>
          </a:prstGeom>
        </p:spPr>
        <p:txBody>
          <a:bodyPr vert="horz" lIns="91440" tIns="45720" rIns="91440" bIns="45720" rtlCol="0">
            <a:noAutofit/>
          </a:bodyPr>
          <a:lstStyle/>
          <a:p>
            <a:pPr marL="285750" marR="0" lvl="0" indent="-285750" defTabSz="457200" rtl="0" eaLnBrk="1" fontAlgn="auto" latinLnBrk="0" hangingPunct="1">
              <a:lnSpc>
                <a:spcPct val="100000"/>
              </a:lnSpc>
              <a:spcBef>
                <a:spcPts val="300"/>
              </a:spcBef>
              <a:spcAft>
                <a:spcPts val="300"/>
              </a:spcAft>
              <a:buClr>
                <a:schemeClr val="accent4"/>
              </a:buClr>
              <a:buSzPct val="120000"/>
              <a:buFont typeface="Lucida Grande"/>
              <a:buNone/>
              <a:tabLst/>
              <a:defRPr/>
            </a:pPr>
            <a:r>
              <a:rPr kumimoji="0" lang="fr-FR" sz="2000" i="0" u="none" strike="noStrike" kern="1200" cap="none" spc="0" normalizeH="0" baseline="0" noProof="0" smtClean="0">
                <a:ln>
                  <a:noFill/>
                </a:ln>
                <a:effectLst/>
                <a:uLnTx/>
                <a:uFillTx/>
                <a:latin typeface="+mn-lt"/>
                <a:ea typeface="+mn-ea"/>
                <a:cs typeface="Arial"/>
              </a:rPr>
              <a:t>MTD</a:t>
            </a:r>
            <a:endParaRPr kumimoji="0" lang="fr-FR" sz="2000" i="0" u="none" strike="noStrike" kern="1200" cap="none" spc="0" normalizeH="0" baseline="0" noProof="0">
              <a:ln>
                <a:noFill/>
              </a:ln>
              <a:effectLst/>
              <a:uLnTx/>
              <a:uFillTx/>
              <a:latin typeface="+mn-lt"/>
              <a:ea typeface="+mn-ea"/>
              <a:cs typeface="Arial"/>
            </a:endParaRPr>
          </a:p>
        </p:txBody>
      </p:sp>
      <p:cxnSp>
        <p:nvCxnSpPr>
          <p:cNvPr id="17" name="Connecteur droit avec flèche 16"/>
          <p:cNvCxnSpPr>
            <a:endCxn id="15" idx="2"/>
          </p:cNvCxnSpPr>
          <p:nvPr/>
        </p:nvCxnSpPr>
        <p:spPr>
          <a:xfrm flipH="1" flipV="1">
            <a:off x="3594720" y="1988841"/>
            <a:ext cx="761256" cy="792087"/>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1" name="Connecteur droit avec flèche 20"/>
          <p:cNvCxnSpPr>
            <a:endCxn id="16" idx="2"/>
          </p:cNvCxnSpPr>
          <p:nvPr/>
        </p:nvCxnSpPr>
        <p:spPr>
          <a:xfrm flipH="1" flipV="1">
            <a:off x="5826968" y="1988841"/>
            <a:ext cx="185192" cy="792087"/>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1"/>
          </p:nvPr>
        </p:nvSpPr>
        <p:spPr/>
        <p:txBody>
          <a:bodyPr/>
          <a:lstStyle/>
          <a:p>
            <a:fld id="{21F90BE8-D879-4F46-ACF9-7BCC67DCFB75}" type="slidenum">
              <a:rPr lang="fr-FR" smtClean="0"/>
              <a:pPr/>
              <a:t>4</a:t>
            </a:fld>
            <a:endParaRPr lang="fr-FR" dirty="0"/>
          </a:p>
        </p:txBody>
      </p:sp>
      <p:sp>
        <p:nvSpPr>
          <p:cNvPr id="13" name="Rectangle 12"/>
          <p:cNvSpPr/>
          <p:nvPr/>
        </p:nvSpPr>
        <p:spPr>
          <a:xfrm>
            <a:off x="179512" y="116631"/>
            <a:ext cx="8712968" cy="6049217"/>
          </a:xfrm>
          <a:prstGeom prst="rect">
            <a:avLst/>
          </a:prstGeom>
          <a:blipFill dpi="0" rotWithShape="1">
            <a:blip r:embed="rId3">
              <a:alphaModFix amt="34000"/>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dirty="0"/>
          </a:p>
        </p:txBody>
      </p:sp>
      <p:sp>
        <p:nvSpPr>
          <p:cNvPr id="11" name="Espace réservé du texte 4"/>
          <p:cNvSpPr txBox="1">
            <a:spLocks/>
          </p:cNvSpPr>
          <p:nvPr/>
        </p:nvSpPr>
        <p:spPr>
          <a:xfrm>
            <a:off x="36512" y="2132856"/>
            <a:ext cx="8999984" cy="2520280"/>
          </a:xfrm>
          <a:prstGeom prst="rect">
            <a:avLst/>
          </a:prstGeom>
        </p:spPr>
        <p:txBody>
          <a:bodyPr vert="horz" lIns="91440" tIns="45720" rIns="91440" bIns="45720" rtlCol="0">
            <a:noAutofit/>
          </a:bodyPr>
          <a:lstStyle/>
          <a:p>
            <a:pPr marL="285750" marR="0" lvl="0" indent="-285750" algn="ctr" defTabSz="457200" rtl="0" eaLnBrk="1" fontAlgn="auto" latinLnBrk="0" hangingPunct="1">
              <a:lnSpc>
                <a:spcPct val="100000"/>
              </a:lnSpc>
              <a:spcBef>
                <a:spcPts val="300"/>
              </a:spcBef>
              <a:spcAft>
                <a:spcPts val="300"/>
              </a:spcAft>
              <a:buClr>
                <a:schemeClr val="accent4"/>
              </a:buClr>
              <a:buSzPct val="120000"/>
              <a:buFont typeface="Lucida Grande"/>
              <a:buNone/>
              <a:tabLst/>
              <a:defRPr/>
            </a:pPr>
            <a:r>
              <a:rPr lang="fr-FR" sz="3500" b="1" smtClean="0">
                <a:cs typeface="Arial"/>
              </a:rPr>
              <a:t>IL FAUT CONNAITRE LE LIEN ENTRE </a:t>
            </a:r>
            <a:r>
              <a:rPr kumimoji="0" lang="fr-FR" sz="3500" b="1" i="0" u="none" strike="noStrike" kern="1200" cap="none" spc="0" normalizeH="0" noProof="0" smtClean="0">
                <a:ln>
                  <a:noFill/>
                </a:ln>
                <a:solidFill>
                  <a:srgbClr val="FF0000"/>
                </a:solidFill>
                <a:effectLst/>
                <a:uLnTx/>
                <a:uFillTx/>
                <a:latin typeface="+mn-lt"/>
                <a:ea typeface="+mn-ea"/>
                <a:cs typeface="Arial"/>
              </a:rPr>
              <a:t>LES ETATS CHIMIQUE ET ECOLOGIQUE</a:t>
            </a:r>
            <a:br>
              <a:rPr kumimoji="0" lang="fr-FR" sz="3500" b="1" i="0" u="none" strike="noStrike" kern="1200" cap="none" spc="0" normalizeH="0" noProof="0" smtClean="0">
                <a:ln>
                  <a:noFill/>
                </a:ln>
                <a:solidFill>
                  <a:srgbClr val="FF0000"/>
                </a:solidFill>
                <a:effectLst/>
                <a:uLnTx/>
                <a:uFillTx/>
                <a:latin typeface="+mn-lt"/>
                <a:ea typeface="+mn-ea"/>
                <a:cs typeface="Arial"/>
              </a:rPr>
            </a:br>
            <a:r>
              <a:rPr kumimoji="0" lang="fr-FR" sz="3500" b="1" i="0" u="none" strike="noStrike" kern="1200" cap="none" spc="0" normalizeH="0" noProof="0" smtClean="0">
                <a:ln>
                  <a:noFill/>
                </a:ln>
                <a:effectLst/>
                <a:uLnTx/>
                <a:uFillTx/>
                <a:latin typeface="+mn-lt"/>
                <a:ea typeface="+mn-ea"/>
                <a:cs typeface="Arial"/>
              </a:rPr>
              <a:t>D’UNE MASSE D’EAU</a:t>
            </a:r>
            <a:endParaRPr kumimoji="0" lang="fr-FR" sz="3500" b="1" i="0" u="none" strike="noStrike" kern="1200" cap="none" spc="0" normalizeH="0" baseline="0" noProof="0">
              <a:ln>
                <a:noFill/>
              </a:ln>
              <a:effectLst/>
              <a:uLnTx/>
              <a:uFillTx/>
              <a:latin typeface="+mn-lt"/>
              <a:ea typeface="+mn-ea"/>
              <a:cs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1"/>
          </p:nvPr>
        </p:nvSpPr>
        <p:spPr/>
        <p:txBody>
          <a:bodyPr/>
          <a:lstStyle/>
          <a:p>
            <a:fld id="{21F90BE8-D879-4F46-ACF9-7BCC67DCFB75}" type="slidenum">
              <a:rPr lang="fr-FR" smtClean="0"/>
              <a:pPr/>
              <a:t>5</a:t>
            </a:fld>
            <a:endParaRPr lang="fr-FR" dirty="0"/>
          </a:p>
        </p:txBody>
      </p:sp>
      <p:sp>
        <p:nvSpPr>
          <p:cNvPr id="5" name="Rectangle 4"/>
          <p:cNvSpPr/>
          <p:nvPr/>
        </p:nvSpPr>
        <p:spPr>
          <a:xfrm>
            <a:off x="179512" y="116631"/>
            <a:ext cx="8712968" cy="6049217"/>
          </a:xfrm>
          <a:prstGeom prst="rect">
            <a:avLst/>
          </a:prstGeom>
          <a:blipFill dpi="0" rotWithShape="1">
            <a:blip r:embed="rId3">
              <a:alphaModFix amt="34000"/>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dirty="0"/>
          </a:p>
        </p:txBody>
      </p:sp>
      <p:sp>
        <p:nvSpPr>
          <p:cNvPr id="11" name="Espace réservé du texte 4"/>
          <p:cNvSpPr txBox="1">
            <a:spLocks/>
          </p:cNvSpPr>
          <p:nvPr/>
        </p:nvSpPr>
        <p:spPr>
          <a:xfrm>
            <a:off x="35496" y="2134800"/>
            <a:ext cx="8964488" cy="2232248"/>
          </a:xfrm>
          <a:prstGeom prst="rect">
            <a:avLst/>
          </a:prstGeom>
        </p:spPr>
        <p:txBody>
          <a:bodyPr vert="horz" lIns="91440" tIns="45720" rIns="91440" bIns="45720" rtlCol="0">
            <a:noAutofit/>
          </a:bodyPr>
          <a:lstStyle/>
          <a:p>
            <a:pPr marL="285750" marR="0" lvl="0" indent="-285750" algn="ctr" defTabSz="457200" rtl="0" eaLnBrk="1" fontAlgn="auto" latinLnBrk="0" hangingPunct="1">
              <a:lnSpc>
                <a:spcPct val="100000"/>
              </a:lnSpc>
              <a:spcBef>
                <a:spcPts val="300"/>
              </a:spcBef>
              <a:spcAft>
                <a:spcPts val="300"/>
              </a:spcAft>
              <a:buClr>
                <a:schemeClr val="accent4"/>
              </a:buClr>
              <a:buSzPct val="120000"/>
              <a:buFont typeface="Lucida Grande"/>
              <a:buNone/>
              <a:tabLst/>
              <a:defRPr/>
            </a:pPr>
            <a:r>
              <a:rPr lang="fr-FR" sz="3500" b="1" smtClean="0">
                <a:cs typeface="Arial"/>
              </a:rPr>
              <a:t>I HAVE A DREAM : UTILISER</a:t>
            </a:r>
            <a:br>
              <a:rPr lang="fr-FR" sz="3500" b="1" smtClean="0">
                <a:cs typeface="Arial"/>
              </a:rPr>
            </a:br>
            <a:r>
              <a:rPr lang="fr-FR" sz="3500" b="1" smtClean="0">
                <a:solidFill>
                  <a:srgbClr val="FF0000"/>
                </a:solidFill>
                <a:cs typeface="Arial"/>
              </a:rPr>
              <a:t>EXACTEMENT LES MEMES OUTILS </a:t>
            </a:r>
            <a:r>
              <a:rPr lang="fr-FR" sz="3500" b="1" smtClean="0">
                <a:cs typeface="Arial"/>
              </a:rPr>
              <a:t>DANS LES PERMIS ET LE MONITORING DES EAUX DE SURFACE</a:t>
            </a:r>
            <a:endParaRPr kumimoji="0" lang="fr-FR" sz="3500" b="1" i="0" u="none" strike="noStrike" kern="1200" cap="none" spc="0" normalizeH="0" baseline="0" noProof="0">
              <a:ln>
                <a:noFill/>
              </a:ln>
              <a:effectLst/>
              <a:uLnTx/>
              <a:uFillTx/>
              <a:latin typeface="+mn-lt"/>
              <a:ea typeface="+mn-ea"/>
              <a:cs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r_total_modele_bleu">
  <a:themeElements>
    <a:clrScheme name="TOTAL CORPO">
      <a:dk1>
        <a:sysClr val="windowText" lastClr="000000"/>
      </a:dk1>
      <a:lt1>
        <a:sysClr val="window" lastClr="FFFFFF"/>
      </a:lt1>
      <a:dk2>
        <a:srgbClr val="707173"/>
      </a:dk2>
      <a:lt2>
        <a:srgbClr val="00A37F"/>
      </a:lt2>
      <a:accent1>
        <a:srgbClr val="4A96CD"/>
      </a:accent1>
      <a:accent2>
        <a:srgbClr val="F39800"/>
      </a:accent2>
      <a:accent3>
        <a:srgbClr val="E20031"/>
      </a:accent3>
      <a:accent4>
        <a:srgbClr val="004494"/>
      </a:accent4>
      <a:accent5>
        <a:srgbClr val="E8561E"/>
      </a:accent5>
      <a:accent6>
        <a:srgbClr val="97B2AD"/>
      </a:accent6>
      <a:hlink>
        <a:srgbClr val="175A99"/>
      </a:hlink>
      <a:folHlink>
        <a:srgbClr val="B12F87"/>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fr_total_modele_bleu</Template>
  <TotalTime>2419</TotalTime>
  <Words>1177</Words>
  <Application>Microsoft Office PowerPoint</Application>
  <PresentationFormat>Affichage à l'écran (4:3)</PresentationFormat>
  <Paragraphs>104</Paragraphs>
  <Slides>5</Slides>
  <Notes>5</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5</vt:i4>
      </vt:variant>
    </vt:vector>
  </HeadingPairs>
  <TitlesOfParts>
    <vt:vector size="10" baseType="lpstr">
      <vt:lpstr>Arial</vt:lpstr>
      <vt:lpstr>Calibri</vt:lpstr>
      <vt:lpstr>Helvetica</vt:lpstr>
      <vt:lpstr>Lucida Grande</vt:lpstr>
      <vt:lpstr>fr_total_modele_bleu</vt:lpstr>
      <vt:lpstr>TOTAL un acteur de l’IED et de la DCE</vt:lpstr>
      <vt:lpstr>Une valeur nea-mtd est superieure à une nQE !</vt:lpstr>
      <vt:lpstr>L’ied comme lien entre rejet et etat du milieu ?</vt:lpstr>
      <vt:lpstr>Présentation PowerPoint</vt:lpstr>
      <vt:lpstr>Présentation PowerPoint</vt:lpstr>
    </vt:vector>
  </TitlesOfParts>
  <Company>TOTAL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J0325989</dc:creator>
  <cp:lastModifiedBy>FENARIVE FENARIVE</cp:lastModifiedBy>
  <cp:revision>294</cp:revision>
  <dcterms:created xsi:type="dcterms:W3CDTF">2015-07-24T07:34:46Z</dcterms:created>
  <dcterms:modified xsi:type="dcterms:W3CDTF">2015-12-02T09:23:15Z</dcterms:modified>
</cp:coreProperties>
</file>