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4"/>
  </p:notesMasterIdLst>
  <p:sldIdLst>
    <p:sldId id="498" r:id="rId3"/>
    <p:sldId id="525" r:id="rId4"/>
    <p:sldId id="590" r:id="rId5"/>
    <p:sldId id="593" r:id="rId6"/>
    <p:sldId id="597" r:id="rId7"/>
    <p:sldId id="596" r:id="rId8"/>
    <p:sldId id="257" r:id="rId9"/>
    <p:sldId id="592" r:id="rId10"/>
    <p:sldId id="594" r:id="rId11"/>
    <p:sldId id="591" r:id="rId12"/>
    <p:sldId id="534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CQUET Laurent" initials="HL" lastIdx="1" clrIdx="0">
    <p:extLst>
      <p:ext uri="{19B8F6BF-5375-455C-9EA6-DF929625EA0E}">
        <p15:presenceInfo xmlns:p15="http://schemas.microsoft.com/office/powerpoint/2012/main" userId="S-1-5-21-1745570327-303316641-1481510878-92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97D5E7"/>
    <a:srgbClr val="526273"/>
    <a:srgbClr val="A6A6A6"/>
    <a:srgbClr val="5DB2E0"/>
    <a:srgbClr val="282461"/>
    <a:srgbClr val="B9C0DD"/>
    <a:srgbClr val="ADE2F0"/>
    <a:srgbClr val="489CC0"/>
    <a:srgbClr val="49B6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0271C-E9CF-4E72-AB0F-95CA319D38D9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06A859-2257-4227-B68D-03B8041558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026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E48B04-F682-47FE-AA0A-C3913129FBB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38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68E3D-4816-28E5-7BC0-CE5B93252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B8A0C7-19FE-7F46-42D1-C77B2FE5F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118CA30-6E2B-A01B-7F4F-3754947E1A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D99A749-DA26-B11C-6D2E-3CB1B9859A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E48B04-F682-47FE-AA0A-C3913129FBB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106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6A138-025D-8A49-90F4-B0905BCA1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3D262FE-33B9-CDC7-B34A-F68A805C09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F87EB0D-562B-070C-B587-394F5EF50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600B1F-E04D-FB09-FCF3-11B51AF499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E48B04-F682-47FE-AA0A-C3913129FBB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004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E48B04-F682-47FE-AA0A-C3913129FBB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38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Vertical site industri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558116" y="1041678"/>
            <a:ext cx="6382871" cy="2387600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5558116" y="3608945"/>
            <a:ext cx="6382871" cy="774794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52627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 titre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3439" y="5638211"/>
            <a:ext cx="1432860" cy="1040186"/>
          </a:xfrm>
          <a:prstGeom prst="rect">
            <a:avLst/>
          </a:prstGeom>
        </p:spPr>
      </p:pic>
      <p:cxnSp>
        <p:nvCxnSpPr>
          <p:cNvPr id="9" name="Connecteur droit 8"/>
          <p:cNvCxnSpPr/>
          <p:nvPr userDrawn="1"/>
        </p:nvCxnSpPr>
        <p:spPr>
          <a:xfrm>
            <a:off x="348099" y="6184345"/>
            <a:ext cx="11844000" cy="0"/>
          </a:xfrm>
          <a:prstGeom prst="line">
            <a:avLst/>
          </a:prstGeom>
          <a:ln w="1905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/>
          <p:cNvSpPr>
            <a:spLocks noGrp="1"/>
          </p:cNvSpPr>
          <p:nvPr>
            <p:ph type="body" sz="quarter" idx="10" hasCustomPrompt="1"/>
          </p:nvPr>
        </p:nvSpPr>
        <p:spPr>
          <a:xfrm>
            <a:off x="5558115" y="4824492"/>
            <a:ext cx="6382871" cy="602615"/>
          </a:xfr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000" smtClean="0">
                <a:solidFill>
                  <a:srgbClr val="526273"/>
                </a:solidFill>
              </a:defRPr>
            </a:lvl1pPr>
            <a:lvl2pPr>
              <a:defRPr lang="fr-FR" sz="2000" smtClean="0"/>
            </a:lvl2pPr>
            <a:lvl3pPr>
              <a:defRPr lang="fr-FR" sz="1800" smtClean="0"/>
            </a:lvl3pPr>
            <a:lvl4pPr>
              <a:defRPr lang="fr-FR" sz="1600" smtClean="0"/>
            </a:lvl4pPr>
            <a:lvl5pPr>
              <a:defRPr lang="fr-FR"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Auteur - Date</a:t>
            </a:r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1" y="547436"/>
            <a:ext cx="4589976" cy="541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43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Sécurit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28575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4" y="6409839"/>
            <a:ext cx="365125" cy="365125"/>
          </a:xfrm>
          <a:prstGeom prst="rect">
            <a:avLst/>
          </a:prstGeom>
        </p:spPr>
      </p:pic>
      <p:sp>
        <p:nvSpPr>
          <p:cNvPr id="13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17125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Qualit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28575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444" y="6413889"/>
            <a:ext cx="357024" cy="357024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8921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Environn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79" y="6409839"/>
            <a:ext cx="362754" cy="365125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50370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Dél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4" y="6409839"/>
            <a:ext cx="365125" cy="365125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815743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Proj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94" y="6409839"/>
            <a:ext cx="365125" cy="365125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07718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C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79" y="6409839"/>
            <a:ext cx="362754" cy="365125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2665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Hom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A6A6A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79" y="6411519"/>
            <a:ext cx="362753" cy="361764"/>
          </a:xfrm>
          <a:prstGeom prst="rect">
            <a:avLst/>
          </a:prstGeom>
        </p:spPr>
      </p:pic>
      <p:sp>
        <p:nvSpPr>
          <p:cNvPr id="12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16362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17811" y="1825624"/>
            <a:ext cx="5181600" cy="442876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822140" y="1825624"/>
            <a:ext cx="5181600" cy="442876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1" name="Connecteur droit 10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572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17810" y="1825625"/>
            <a:ext cx="10685929" cy="216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317810" y="4089583"/>
            <a:ext cx="10685930" cy="21600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1" name="Connecteur droit 10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58076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317811" y="1470213"/>
            <a:ext cx="5157787" cy="871336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317811" y="2505074"/>
            <a:ext cx="5157787" cy="374931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820552" y="1470213"/>
            <a:ext cx="5183188" cy="871335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820552" y="2505074"/>
            <a:ext cx="5183188" cy="374931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2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3" name="Connecteur droit 12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15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Horizontal Toge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498670" y="3967869"/>
            <a:ext cx="6970354" cy="2387600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7597211" y="4318247"/>
            <a:ext cx="4119073" cy="971601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52627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 titre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425013" y="663758"/>
            <a:ext cx="11772000" cy="0"/>
          </a:xfrm>
          <a:prstGeom prst="line">
            <a:avLst/>
          </a:prstGeom>
          <a:ln w="1905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/>
          <p:cNvSpPr>
            <a:spLocks noGrp="1"/>
          </p:cNvSpPr>
          <p:nvPr>
            <p:ph type="body" sz="quarter" idx="10" hasCustomPrompt="1"/>
          </p:nvPr>
        </p:nvSpPr>
        <p:spPr>
          <a:xfrm>
            <a:off x="7597212" y="5496057"/>
            <a:ext cx="4119072" cy="602615"/>
          </a:xfr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000" smtClean="0">
                <a:solidFill>
                  <a:srgbClr val="526273"/>
                </a:solidFill>
              </a:defRPr>
            </a:lvl1pPr>
            <a:lvl2pPr>
              <a:defRPr lang="fr-FR" sz="2000" smtClean="0"/>
            </a:lvl2pPr>
            <a:lvl3pPr>
              <a:defRPr lang="fr-FR" sz="1800" smtClean="0"/>
            </a:lvl3pPr>
            <a:lvl4pPr>
              <a:defRPr lang="fr-FR" sz="1600" smtClean="0"/>
            </a:lvl4pPr>
            <a:lvl5pPr>
              <a:defRPr lang="fr-FR"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Auteur - Date</a:t>
            </a:r>
          </a:p>
        </p:txBody>
      </p:sp>
      <p:sp>
        <p:nvSpPr>
          <p:cNvPr id="6" name="Espace réservé pour une image  5"/>
          <p:cNvSpPr>
            <a:spLocks noGrp="1"/>
          </p:cNvSpPr>
          <p:nvPr>
            <p:ph type="pic" sz="quarter" idx="11" hasCustomPrompt="1"/>
          </p:nvPr>
        </p:nvSpPr>
        <p:spPr>
          <a:xfrm>
            <a:off x="9116747" y="2504216"/>
            <a:ext cx="1080000" cy="108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013" y="663758"/>
            <a:ext cx="6508050" cy="298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41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5278516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367185"/>
            <a:ext cx="3932237" cy="388720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sp>
        <p:nvSpPr>
          <p:cNvPr id="10" name="Titre 1"/>
          <p:cNvSpPr>
            <a:spLocks noGrp="1"/>
          </p:cNvSpPr>
          <p:nvPr>
            <p:ph type="title"/>
          </p:nvPr>
        </p:nvSpPr>
        <p:spPr>
          <a:xfrm>
            <a:off x="1228165" y="448920"/>
            <a:ext cx="3543860" cy="154188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1" name="Connecteur droit 10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468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28165" y="448920"/>
            <a:ext cx="3543860" cy="154188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>
            <a:normAutofit/>
          </a:bodyPr>
          <a:lstStyle>
            <a:lvl1pPr marL="0" indent="0">
              <a:buNone/>
              <a:defRPr sz="2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1" name="Connecteur droit 10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367185"/>
            <a:ext cx="3932237" cy="388720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82818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8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6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 logo BCF 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0573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 sans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6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246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CABDD-2E1E-4FD6-BABC-F95EEE8218C5}" type="datetimeFigureOut">
              <a:rPr lang="fr-FR" smtClean="0"/>
              <a:t>04/06/2025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68E756-A187-4940-B1FB-48B8373092A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094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Together &amp; Industr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241774" y="1441175"/>
            <a:ext cx="5744037" cy="2534478"/>
          </a:xfrm>
        </p:spPr>
        <p:txBody>
          <a:bodyPr anchor="ctr"/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6241774" y="4267268"/>
            <a:ext cx="5744037" cy="971601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52627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 titre</a:t>
            </a:r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425013" y="663758"/>
            <a:ext cx="11772000" cy="0"/>
          </a:xfrm>
          <a:prstGeom prst="line">
            <a:avLst/>
          </a:prstGeom>
          <a:ln w="1905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Espace réservé du texte 11"/>
          <p:cNvSpPr>
            <a:spLocks noGrp="1"/>
          </p:cNvSpPr>
          <p:nvPr>
            <p:ph type="body" sz="quarter" idx="10" hasCustomPrompt="1"/>
          </p:nvPr>
        </p:nvSpPr>
        <p:spPr>
          <a:xfrm>
            <a:off x="1055198" y="5993014"/>
            <a:ext cx="4119072" cy="602615"/>
          </a:xfrm>
        </p:spPr>
        <p:txBody>
          <a:bodyPr vert="horz" lIns="91440" tIns="45720" rIns="91440" bIns="45720" rtlCol="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fr-FR" sz="2000" smtClean="0">
                <a:solidFill>
                  <a:srgbClr val="526273"/>
                </a:solidFill>
              </a:defRPr>
            </a:lvl1pPr>
            <a:lvl2pPr>
              <a:defRPr lang="fr-FR" sz="2000" smtClean="0"/>
            </a:lvl2pPr>
            <a:lvl3pPr>
              <a:defRPr lang="fr-FR" sz="1800" smtClean="0"/>
            </a:lvl3pPr>
            <a:lvl4pPr>
              <a:defRPr lang="fr-FR" sz="1600" smtClean="0"/>
            </a:lvl4pPr>
            <a:lvl5pPr>
              <a:defRPr lang="fr-FR" sz="16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Auteur - Date</a:t>
            </a:r>
          </a:p>
        </p:txBody>
      </p:sp>
      <p:sp>
        <p:nvSpPr>
          <p:cNvPr id="11" name="Espace réservé pour une image  5"/>
          <p:cNvSpPr>
            <a:spLocks noGrp="1"/>
          </p:cNvSpPr>
          <p:nvPr>
            <p:ph type="pic" sz="quarter" idx="11" hasCustomPrompt="1"/>
          </p:nvPr>
        </p:nvSpPr>
        <p:spPr>
          <a:xfrm>
            <a:off x="8573792" y="5515629"/>
            <a:ext cx="1080000" cy="1080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532" y="3254368"/>
            <a:ext cx="5801961" cy="266316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7532" y="653926"/>
            <a:ext cx="5801961" cy="247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28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58780" y="875071"/>
            <a:ext cx="7598407" cy="5093110"/>
          </a:xfrm>
        </p:spPr>
        <p:txBody>
          <a:bodyPr>
            <a:normAutofit/>
          </a:bodyPr>
          <a:lstStyle>
            <a:lvl1pPr marL="457200" indent="-457200">
              <a:buFont typeface="+mj-lt"/>
              <a:buAutoNum type="arabicPeriod"/>
              <a:defRPr sz="2400" b="0">
                <a:solidFill>
                  <a:srgbClr val="526273"/>
                </a:solidFill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 userDrawn="1"/>
        </p:nvSpPr>
        <p:spPr>
          <a:xfrm rot="16200000">
            <a:off x="-1509819" y="3098833"/>
            <a:ext cx="4275147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5400" dirty="0">
                <a:solidFill>
                  <a:schemeClr val="accent1"/>
                </a:solidFill>
                <a:latin typeface="Aileron Black" panose="00000A00000000000000" pitchFamily="50" charset="0"/>
              </a:rPr>
              <a:t>SOMMAIRE</a:t>
            </a:r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3" hasCustomPrompt="1"/>
          </p:nvPr>
        </p:nvSpPr>
        <p:spPr>
          <a:xfrm>
            <a:off x="9055602" y="865896"/>
            <a:ext cx="3033303" cy="510228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526273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/>
              <a:t>Numéro de page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4" y="6454314"/>
            <a:ext cx="9440800" cy="32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90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 sans pictos seg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bIns="144000"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tIns="144000"/>
          <a:lstStyle>
            <a:lvl1pPr marL="0" indent="0">
              <a:buNone/>
              <a:defRPr sz="2400">
                <a:solidFill>
                  <a:srgbClr val="52627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2489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 avec pictos seg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62976" y="1709738"/>
            <a:ext cx="10184474" cy="2852737"/>
          </a:xfrm>
        </p:spPr>
        <p:txBody>
          <a:bodyPr bIns="144000"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62976" y="4589463"/>
            <a:ext cx="10184474" cy="1500187"/>
          </a:xfrm>
        </p:spPr>
        <p:txBody>
          <a:bodyPr tIns="144000"/>
          <a:lstStyle>
            <a:lvl1pPr marL="0" indent="0">
              <a:buNone/>
              <a:defRPr sz="2400">
                <a:solidFill>
                  <a:srgbClr val="52627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86" y="5192228"/>
            <a:ext cx="536490" cy="5400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31" y="3562844"/>
            <a:ext cx="540000" cy="5400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86" y="2748152"/>
            <a:ext cx="536490" cy="5400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31" y="4377536"/>
            <a:ext cx="540000" cy="5400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31" y="1933460"/>
            <a:ext cx="540000" cy="5400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31" y="1118768"/>
            <a:ext cx="540000" cy="540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331" y="6007658"/>
            <a:ext cx="540000" cy="5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0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11196918" y="6461833"/>
            <a:ext cx="90991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1357A-142D-4BF8-AFFE-F0578304EDB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ontserrat Medium" panose="000006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ontserrat Medium" panose="00000600000000000000" pitchFamily="2" charset="0"/>
              <a:ea typeface="+mn-ea"/>
              <a:cs typeface="+mn-cs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9" y="49457"/>
            <a:ext cx="1139994" cy="898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023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bande bleu fonc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5755" y="946066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2C276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63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bande bleu cl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4E01357A-142D-4BF8-AFFE-F0578304EDBD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 hasCustomPrompt="1"/>
          </p:nvPr>
        </p:nvSpPr>
        <p:spPr>
          <a:xfrm>
            <a:off x="104400" y="946800"/>
            <a:ext cx="1044000" cy="1044000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 err="1"/>
              <a:t>Picto</a:t>
            </a:r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>
          <a:xfrm>
            <a:off x="-8546" y="6336746"/>
            <a:ext cx="12204000" cy="0"/>
          </a:xfrm>
          <a:prstGeom prst="line">
            <a:avLst/>
          </a:prstGeom>
          <a:ln w="38100" cmpd="sng">
            <a:solidFill>
              <a:srgbClr val="5DB2E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1317811" y="1667435"/>
            <a:ext cx="10363201" cy="4596219"/>
          </a:xfrm>
        </p:spPr>
        <p:txBody>
          <a:bodyPr>
            <a:normAutofit/>
          </a:bodyPr>
          <a:lstStyle>
            <a:lvl1pPr>
              <a:defRPr sz="2400" b="0">
                <a:latin typeface="Montserrat SemiBold" panose="00000700000000000000" pitchFamily="2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09794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96918" y="6419103"/>
            <a:ext cx="9099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 Medium" panose="00000600000000000000" pitchFamily="2" charset="0"/>
              </a:defRPr>
            </a:lvl1pPr>
          </a:lstStyle>
          <a:p>
            <a:fld id="{4E01357A-142D-4BF8-AFFE-F0578304EDB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6F8B53A-1A12-099F-55FE-D2C5BD139D9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981488" y="122985"/>
            <a:ext cx="1836789" cy="99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655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95" r:id="rId3"/>
    <p:sldLayoutId id="2147483669" r:id="rId4"/>
    <p:sldLayoutId id="2147483651" r:id="rId5"/>
    <p:sldLayoutId id="2147483670" r:id="rId6"/>
    <p:sldLayoutId id="2147483699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Aileron Black" panose="00000A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rgbClr val="526273"/>
          </a:solidFill>
          <a:latin typeface="Montserrat SemiBold" panose="000007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Calibri" panose="020F0502020204030204" pitchFamily="34" charset="0"/>
        <a:buChar char="‐"/>
        <a:defRPr sz="20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18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16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16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196918" y="6419103"/>
            <a:ext cx="9099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 Medium" panose="00000600000000000000" pitchFamily="2" charset="0"/>
              </a:defRPr>
            </a:lvl1pPr>
          </a:lstStyle>
          <a:p>
            <a:fld id="{4E01357A-142D-4BF8-AFFE-F0578304EDB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EE90B06-8702-5F52-3CA3-461D50B4B355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216841" y="122985"/>
            <a:ext cx="1242718" cy="67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6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94" r:id="rId9"/>
    <p:sldLayoutId id="2147483688" r:id="rId10"/>
    <p:sldLayoutId id="2147483696" r:id="rId11"/>
    <p:sldLayoutId id="2147483689" r:id="rId12"/>
    <p:sldLayoutId id="2147483690" r:id="rId13"/>
    <p:sldLayoutId id="2147483691" r:id="rId14"/>
    <p:sldLayoutId id="2147483692" r:id="rId15"/>
    <p:sldLayoutId id="2147483697" r:id="rId16"/>
    <p:sldLayoutId id="2147483693" r:id="rId17"/>
    <p:sldLayoutId id="2147483698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Aileron Black" panose="00000A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rgbClr val="526273"/>
          </a:solidFill>
          <a:latin typeface="Montserrat SemiBold" panose="000007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Calibri" panose="020F0502020204030204" pitchFamily="34" charset="0"/>
        <a:buChar char="‐"/>
        <a:defRPr sz="24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20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18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Wingdings 3" panose="05040102010807070707" pitchFamily="18" charset="2"/>
        <a:buChar char="ê"/>
        <a:defRPr sz="1800" kern="1200">
          <a:solidFill>
            <a:srgbClr val="526273"/>
          </a:solidFill>
          <a:latin typeface="Montserrat Medium" panose="000006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98670" y="3967869"/>
            <a:ext cx="6970354" cy="2387600"/>
          </a:xfrm>
        </p:spPr>
        <p:txBody>
          <a:bodyPr>
            <a:normAutofit/>
          </a:bodyPr>
          <a:lstStyle/>
          <a:p>
            <a:r>
              <a:rPr lang="fr-FR" sz="4800" dirty="0"/>
              <a:t>CENTRE DE TRAITEMENT DES EFFLUENTS ET REUSE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7469024" y="2598916"/>
            <a:ext cx="4325812" cy="971601"/>
          </a:xfrm>
        </p:spPr>
        <p:txBody>
          <a:bodyPr>
            <a:noAutofit/>
          </a:bodyPr>
          <a:lstStyle/>
          <a:p>
            <a:r>
              <a:rPr lang="fr-FR" sz="4000" dirty="0"/>
              <a:t>INTERVENTION </a:t>
            </a:r>
          </a:p>
          <a:p>
            <a:r>
              <a:rPr lang="fr-FR" sz="4000" dirty="0"/>
              <a:t>AG PUBLIQUE FENARIVE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1B15373-56B3-612F-657E-026D765474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09758" y="5365428"/>
            <a:ext cx="4727655" cy="1209543"/>
          </a:xfrm>
        </p:spPr>
        <p:txBody>
          <a:bodyPr>
            <a:normAutofit/>
          </a:bodyPr>
          <a:lstStyle/>
          <a:p>
            <a:r>
              <a:rPr lang="fr-FR" dirty="0"/>
              <a:t>11/06/2025</a:t>
            </a:r>
          </a:p>
        </p:txBody>
      </p:sp>
    </p:spTree>
    <p:extLst>
      <p:ext uri="{BB962C8B-B14F-4D97-AF65-F5344CB8AC3E}">
        <p14:creationId xmlns:p14="http://schemas.microsoft.com/office/powerpoint/2010/main" val="1340955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4903F5-CE34-BCB4-9D99-658E0504EE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D9E8A4-4258-4319-5CDE-AA4345B28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6918" y="6419103"/>
            <a:ext cx="909918" cy="365125"/>
          </a:xfrm>
        </p:spPr>
        <p:txBody>
          <a:bodyPr/>
          <a:lstStyle/>
          <a:p>
            <a:fld id="{C0E509E3-9382-4DAF-B0C5-C30F4AD65D8C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BD6993C-F73C-841F-E33D-9DF5678F3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8792" y="197922"/>
            <a:ext cx="10685929" cy="986118"/>
          </a:xfrm>
        </p:spPr>
        <p:txBody>
          <a:bodyPr/>
          <a:lstStyle/>
          <a:p>
            <a:r>
              <a:rPr lang="fr-FR" altLang="fr-FR" dirty="0">
                <a:sym typeface="Wingdings" panose="05000000000000000000" pitchFamily="2" charset="2"/>
              </a:rPr>
              <a:t>5. Prochaines étapes</a:t>
            </a:r>
            <a:endParaRPr lang="fr-FR" alt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BDE7C0F-E923-1129-6186-4FB33F9768B3}"/>
              </a:ext>
            </a:extLst>
          </p:cNvPr>
          <p:cNvSpPr txBox="1"/>
          <p:nvPr/>
        </p:nvSpPr>
        <p:spPr>
          <a:xfrm>
            <a:off x="-434109" y="1184040"/>
            <a:ext cx="1229538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3136" lvl="2" indent="-342900" algn="just">
              <a:buFont typeface="Wingdings" panose="05000000000000000000" pitchFamily="2" charset="2"/>
              <a:buChar char="q"/>
            </a:pPr>
            <a:r>
              <a:rPr lang="fr-FR" altLang="fr-FR" sz="2800" dirty="0">
                <a:ea typeface="Arial" panose="020B0604020202020204" pitchFamily="34" charset="0"/>
              </a:rPr>
              <a:t>Augmenter progressivement la production de </a:t>
            </a:r>
            <a:r>
              <a:rPr lang="fr-FR" altLang="fr-FR" sz="2800" dirty="0" err="1">
                <a:ea typeface="Arial" panose="020B0604020202020204" pitchFamily="34" charset="0"/>
              </a:rPr>
              <a:t>reuse</a:t>
            </a:r>
            <a:r>
              <a:rPr lang="fr-FR" altLang="fr-FR" sz="2800" dirty="0">
                <a:ea typeface="Arial" panose="020B0604020202020204" pitchFamily="34" charset="0"/>
              </a:rPr>
              <a:t> et distribuer d’autres utilités du site (chaudières notamment)</a:t>
            </a:r>
          </a:p>
          <a:p>
            <a:pPr marL="910236" lvl="2" algn="just"/>
            <a:endParaRPr lang="fr-FR" altLang="fr-FR" sz="2800" dirty="0">
              <a:ea typeface="Arial" panose="020B0604020202020204" pitchFamily="34" charset="0"/>
            </a:endParaRPr>
          </a:p>
          <a:p>
            <a:pPr marL="1253136" lvl="2" indent="-342900" algn="just">
              <a:buFont typeface="Wingdings" panose="05000000000000000000" pitchFamily="2" charset="2"/>
              <a:buChar char="q"/>
            </a:pPr>
            <a:endParaRPr lang="fr-FR" altLang="fr-FR" sz="2800" dirty="0">
              <a:ea typeface="Arial" panose="020B0604020202020204" pitchFamily="34" charset="0"/>
            </a:endParaRPr>
          </a:p>
          <a:p>
            <a:pPr marL="1253136" lvl="2" indent="-342900" algn="just">
              <a:buFont typeface="Wingdings" panose="05000000000000000000" pitchFamily="2" charset="2"/>
              <a:buChar char="q"/>
            </a:pPr>
            <a:r>
              <a:rPr lang="fr-FR" altLang="fr-FR" sz="2800" dirty="0">
                <a:ea typeface="Arial" panose="020B0604020202020204" pitchFamily="34" charset="0"/>
              </a:rPr>
              <a:t>Optimiser le fonctionnement de l’installation afin de :</a:t>
            </a:r>
          </a:p>
          <a:p>
            <a:pPr marL="910236" lvl="2" algn="just"/>
            <a:r>
              <a:rPr lang="fr-FR" altLang="fr-FR" sz="2800" dirty="0">
                <a:ea typeface="Arial" panose="020B0604020202020204" pitchFamily="34" charset="0"/>
              </a:rPr>
              <a:t>		- Fiabiliser notre consommation énergétique,</a:t>
            </a:r>
          </a:p>
          <a:p>
            <a:pPr marL="910236" lvl="2" algn="just"/>
            <a:endParaRPr lang="fr-FR" altLang="fr-FR" sz="2800" dirty="0">
              <a:ea typeface="Arial" panose="020B0604020202020204" pitchFamily="34" charset="0"/>
            </a:endParaRPr>
          </a:p>
          <a:p>
            <a:pPr marL="910236" lvl="2" algn="just"/>
            <a:r>
              <a:rPr lang="fr-FR" altLang="fr-FR" sz="2800" dirty="0">
                <a:ea typeface="Arial" panose="020B0604020202020204" pitchFamily="34" charset="0"/>
              </a:rPr>
              <a:t>		- Maîtriser les volumes de réactifs de traitement utilisés,</a:t>
            </a:r>
          </a:p>
          <a:p>
            <a:pPr marL="910236" lvl="2" algn="just"/>
            <a:endParaRPr lang="fr-FR" altLang="fr-FR" sz="2800" dirty="0">
              <a:ea typeface="Arial" panose="020B0604020202020204" pitchFamily="34" charset="0"/>
            </a:endParaRPr>
          </a:p>
          <a:p>
            <a:pPr marL="910236" lvl="2" algn="just"/>
            <a:r>
              <a:rPr lang="fr-FR" altLang="fr-FR" sz="2800" dirty="0">
                <a:ea typeface="Arial" panose="020B0604020202020204" pitchFamily="34" charset="0"/>
              </a:rPr>
              <a:t>		- Limiter les volumes de boues produites.</a:t>
            </a:r>
          </a:p>
          <a:p>
            <a:pPr marL="910236" lvl="2" indent="0">
              <a:buNone/>
            </a:pPr>
            <a:endParaRPr lang="fr-FR" altLang="fr-FR" sz="2800" dirty="0"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152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62976" y="1709738"/>
            <a:ext cx="10184474" cy="2554691"/>
          </a:xfrm>
        </p:spPr>
        <p:txBody>
          <a:bodyPr>
            <a:normAutofit/>
          </a:bodyPr>
          <a:lstStyle/>
          <a:p>
            <a:r>
              <a:rPr lang="fr-FR" dirty="0"/>
              <a:t>Merci pour votre attention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E509E3-9382-4DAF-B0C5-C30F4AD65D8C}" type="slidenum">
              <a:rPr lang="fr-FR" smtClean="0"/>
              <a:pPr>
                <a:defRPr/>
              </a:pPr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1093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01357A-142D-4BF8-AFFE-F0578304EDB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ontserrat Medium" panose="000006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ontserrat Medium" panose="00000600000000000000" pitchFamily="2" charset="0"/>
              <a:ea typeface="+mn-ea"/>
              <a:cs typeface="+mn-cs"/>
            </a:endParaRP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198171" y="98267"/>
            <a:ext cx="6111689" cy="809132"/>
          </a:xfrm>
        </p:spPr>
        <p:txBody>
          <a:bodyPr>
            <a:no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BCF Life Sciences en bref</a:t>
            </a:r>
          </a:p>
        </p:txBody>
      </p:sp>
      <p:sp>
        <p:nvSpPr>
          <p:cNvPr id="100" name="ZoneTexte 99"/>
          <p:cNvSpPr txBox="1"/>
          <p:nvPr/>
        </p:nvSpPr>
        <p:spPr>
          <a:xfrm>
            <a:off x="980473" y="1422917"/>
            <a:ext cx="10671404" cy="6229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5539" marR="0" lvl="0" indent="-155539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PME créée en 1986</a:t>
            </a:r>
          </a:p>
          <a:p>
            <a:pPr marR="0" lvl="0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Métier venant de l’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économie circulaire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: valorisation de la Kératine (protéine issue de la plume de volaille)</a:t>
            </a:r>
          </a:p>
          <a:p>
            <a:pPr marR="0" lvl="0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  <a:defRPr/>
            </a:pP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Process de 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fabrication unique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en France et en Europe : extraction d’acides aminés à partir de Kératine pour les secteurs de la santé humaine (nutrition infantile, compléments alimentaires, pharmaceutique), de la santé animale et des biostimulants (agriculture durable).</a:t>
            </a: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lang="fr-FR" dirty="0">
                <a:solidFill>
                  <a:srgbClr val="404040"/>
                </a:solidFill>
                <a:latin typeface="Montserrat Medium"/>
                <a:ea typeface="SimSun" pitchFamily="2" charset="-122"/>
                <a:cs typeface="Arial"/>
              </a:rPr>
              <a:t>220 salariés / C</a:t>
            </a:r>
            <a:r>
              <a:rPr kumimoji="0" lang="fr-FR" b="0" i="0" u="none" strike="noStrike" kern="1200" cap="none" spc="0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hiffre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 d’affaires de plus de 50 millions</a:t>
            </a:r>
          </a:p>
          <a:p>
            <a:pPr marL="155539" marR="0" lvl="0" indent="-155539" algn="l" defTabSz="405707" rtl="0" eaLnBrk="1" fontAlgn="base" latinLnBrk="0" hangingPunct="0">
              <a:lnSpc>
                <a:spcPct val="100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Entreprise résolument </a:t>
            </a: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tournée vers l’international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 avec 65% du Chiffre d’affaires réalisé à l’export</a:t>
            </a: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155539" marR="0" lvl="0" indent="-155539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Char char="-"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0" marR="0" lvl="0" indent="0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  <a:p>
            <a:pPr marL="0" marR="0" lvl="0" indent="0" algn="l" defTabSz="405707" rtl="0" eaLnBrk="1" fontAlgn="base" latinLnBrk="0" hangingPunct="0">
              <a:lnSpc>
                <a:spcPct val="93000"/>
              </a:lnSpc>
              <a:spcBef>
                <a:spcPts val="254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endParaRPr kumimoji="0" lang="fr-FR" sz="122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 Medium"/>
              <a:ea typeface="SimSun" pitchFamily="2" charset="-122"/>
              <a:cs typeface="Arial"/>
            </a:endParaRPr>
          </a:p>
        </p:txBody>
      </p:sp>
      <p:sp>
        <p:nvSpPr>
          <p:cNvPr id="101" name="ZoneTexte 100"/>
          <p:cNvSpPr txBox="1"/>
          <p:nvPr/>
        </p:nvSpPr>
        <p:spPr>
          <a:xfrm rot="16200000">
            <a:off x="100629" y="2529725"/>
            <a:ext cx="971938" cy="292709"/>
          </a:xfrm>
          <a:prstGeom prst="rect">
            <a:avLst/>
          </a:prstGeom>
          <a:solidFill>
            <a:srgbClr val="1F497D"/>
          </a:solidFill>
        </p:spPr>
        <p:txBody>
          <a:bodyPr wrap="square" rtlCol="0">
            <a:spAutoFit/>
          </a:bodyPr>
          <a:lstStyle/>
          <a:p>
            <a:pPr marL="0" marR="0" lvl="0" indent="0" algn="ctr" defTabSz="405707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Activité</a:t>
            </a:r>
          </a:p>
        </p:txBody>
      </p:sp>
      <p:sp>
        <p:nvSpPr>
          <p:cNvPr id="102" name="ZoneTexte 101"/>
          <p:cNvSpPr txBox="1"/>
          <p:nvPr/>
        </p:nvSpPr>
        <p:spPr>
          <a:xfrm rot="16200000">
            <a:off x="54152" y="5591089"/>
            <a:ext cx="971941" cy="292709"/>
          </a:xfrm>
          <a:prstGeom prst="rect">
            <a:avLst/>
          </a:prstGeom>
          <a:solidFill>
            <a:srgbClr val="1F497D"/>
          </a:solidFill>
        </p:spPr>
        <p:txBody>
          <a:bodyPr wrap="square" rtlCol="0">
            <a:spAutoFit/>
          </a:bodyPr>
          <a:lstStyle/>
          <a:p>
            <a:pPr marL="0" marR="0" lvl="0" indent="0" algn="ctr" defTabSz="405707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 Medium"/>
                <a:ea typeface="SimSun" pitchFamily="2" charset="-122"/>
                <a:cs typeface="Arial"/>
              </a:rPr>
              <a:t>Chiffres</a:t>
            </a:r>
          </a:p>
        </p:txBody>
      </p:sp>
      <p:sp>
        <p:nvSpPr>
          <p:cNvPr id="106" name="Espace réservé du contenu 35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532773" y="1120556"/>
            <a:ext cx="10297413" cy="302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 SemiBold" panose="000007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 3" panose="05040102010807070707" pitchFamily="18" charset="2"/>
              <a:buChar char="ê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 3" panose="05040102010807070707" pitchFamily="18" charset="2"/>
              <a:buChar char="ê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 3" panose="05040102010807070707" pitchFamily="18" charset="2"/>
              <a:buChar char="ê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Montserrat Medium" panose="000006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2" indent="0" algn="l" defTabSz="914400" rtl="0" eaLnBrk="1" fontAlgn="auto" latinLnBrk="0" hangingPunct="1">
              <a:lnSpc>
                <a:spcPts val="1175"/>
              </a:lnSpc>
              <a:spcBef>
                <a:spcPts val="0"/>
              </a:spcBef>
              <a:spcAft>
                <a:spcPts val="294"/>
              </a:spcAft>
              <a:buClr>
                <a:srgbClr val="1F497D"/>
              </a:buClr>
              <a:buSzPct val="100000"/>
              <a:buFont typeface="Wingdings 3" panose="05040102010807070707" pitchFamily="18" charset="2"/>
              <a:buNone/>
              <a:tabLst/>
              <a:defRPr/>
            </a:pPr>
            <a:r>
              <a:rPr kumimoji="0" lang="fr-FR" sz="127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Montserrat Medium" panose="00000600000000000000" pitchFamily="2" charset="0"/>
                <a:ea typeface="+mn-ea"/>
                <a:cs typeface="+mn-cs"/>
              </a:rPr>
              <a:t>Informations clefs</a:t>
            </a:r>
          </a:p>
        </p:txBody>
      </p:sp>
      <p:cxnSp>
        <p:nvCxnSpPr>
          <p:cNvPr id="107" name="Connecteur droit 106"/>
          <p:cNvCxnSpPr/>
          <p:nvPr/>
        </p:nvCxnSpPr>
        <p:spPr bwMode="auto">
          <a:xfrm>
            <a:off x="586597" y="1433093"/>
            <a:ext cx="10872000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rgbClr val="1F497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3" t="27370" b="17921"/>
          <a:stretch/>
        </p:blipFill>
        <p:spPr bwMode="auto">
          <a:xfrm>
            <a:off x="8259152" y="3919066"/>
            <a:ext cx="2137264" cy="124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233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re 1"/>
          <p:cNvSpPr>
            <a:spLocks noGrp="1" noChangeArrowheads="1"/>
          </p:cNvSpPr>
          <p:nvPr>
            <p:ph type="title"/>
          </p:nvPr>
        </p:nvSpPr>
        <p:spPr>
          <a:xfrm>
            <a:off x="1317811" y="116542"/>
            <a:ext cx="10685929" cy="986118"/>
          </a:xfrm>
        </p:spPr>
        <p:txBody>
          <a:bodyPr>
            <a:normAutofit/>
          </a:bodyPr>
          <a:lstStyle/>
          <a:p>
            <a:r>
              <a:rPr lang="fr-FR" altLang="fr-FR" dirty="0"/>
              <a:t>1. Rappel des objectifs du projet </a:t>
            </a:r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C0E509E3-9382-4DAF-B0C5-C30F4AD65D8C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17114" y="1233596"/>
            <a:ext cx="1083811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3136" lvl="2" indent="-342900">
              <a:buFont typeface="Wingdings" panose="05000000000000000000" pitchFamily="2" charset="2"/>
              <a:buChar char="q"/>
            </a:pPr>
            <a:r>
              <a:rPr lang="fr-FR" sz="2000" dirty="0"/>
              <a:t>Améliorer la qualité de nos effluents rejetés vers la station d’épuration de Pleucadeuc et ainsi libérer des capacités de traitement pour d’autres sites industriels</a:t>
            </a:r>
          </a:p>
          <a:p>
            <a:pPr marL="910236" lvl="2" indent="0">
              <a:buNone/>
            </a:pPr>
            <a:endParaRPr lang="fr-FR" altLang="fr-FR" sz="2000" dirty="0">
              <a:ea typeface="Arial" panose="020B0604020202020204" pitchFamily="34" charset="0"/>
            </a:endParaRPr>
          </a:p>
          <a:p>
            <a:pPr marL="910236" lvl="2" indent="0">
              <a:buNone/>
            </a:pPr>
            <a:endParaRPr lang="fr-FR" altLang="fr-FR" sz="2000" dirty="0">
              <a:ea typeface="Arial" panose="020B0604020202020204" pitchFamily="34" charset="0"/>
            </a:endParaRPr>
          </a:p>
          <a:p>
            <a:pPr marL="1253136" lvl="2" indent="-342900">
              <a:buFont typeface="Wingdings" panose="05000000000000000000" pitchFamily="2" charset="2"/>
              <a:buChar char="q"/>
            </a:pPr>
            <a:r>
              <a:rPr lang="fr-FR" altLang="fr-FR" sz="2000" dirty="0">
                <a:ea typeface="Arial" panose="020B0604020202020204" pitchFamily="34" charset="0"/>
              </a:rPr>
              <a:t>Créer une installation de </a:t>
            </a:r>
            <a:r>
              <a:rPr lang="fr-FR" altLang="fr-FR" sz="2000" dirty="0" err="1">
                <a:ea typeface="Arial" panose="020B0604020202020204" pitchFamily="34" charset="0"/>
              </a:rPr>
              <a:t>reuse</a:t>
            </a:r>
            <a:r>
              <a:rPr lang="fr-FR" altLang="fr-FR" sz="2000" dirty="0">
                <a:ea typeface="Arial" panose="020B0604020202020204" pitchFamily="34" charset="0"/>
              </a:rPr>
              <a:t> pour diminuer de 25 % nos prélèvements d’eau dans le milieu naturel </a:t>
            </a:r>
          </a:p>
          <a:p>
            <a:pPr marL="910236" lvl="2"/>
            <a:endParaRPr lang="fr-FR" altLang="fr-FR" sz="2000" dirty="0">
              <a:ea typeface="Arial" panose="020B0604020202020204" pitchFamily="34" charset="0"/>
            </a:endParaRPr>
          </a:p>
          <a:p>
            <a:pPr marL="1710336" lvl="3" indent="-342900">
              <a:buFont typeface="Wingdings" panose="05000000000000000000" pitchFamily="2" charset="2"/>
              <a:buChar char="ü"/>
            </a:pPr>
            <a:r>
              <a:rPr lang="fr-FR" altLang="fr-FR" sz="2000" dirty="0">
                <a:ea typeface="Arial" panose="020B0604020202020204" pitchFamily="34" charset="0"/>
              </a:rPr>
              <a:t>Projet stratégique de notre démarche RSE avec le préservation de nos ressources naturelles en eau,</a:t>
            </a:r>
          </a:p>
          <a:p>
            <a:pPr marL="1367436" lvl="3"/>
            <a:endParaRPr lang="fr-FR" altLang="fr-FR" sz="2000" dirty="0">
              <a:ea typeface="Arial" panose="020B0604020202020204" pitchFamily="34" charset="0"/>
            </a:endParaRPr>
          </a:p>
          <a:p>
            <a:pPr marL="1710336" lvl="3" indent="-342900">
              <a:buFont typeface="Wingdings" panose="05000000000000000000" pitchFamily="2" charset="2"/>
              <a:buChar char="ü"/>
            </a:pPr>
            <a:r>
              <a:rPr lang="fr-FR" altLang="fr-FR" sz="2000" dirty="0">
                <a:ea typeface="Arial" panose="020B0604020202020204" pitchFamily="34" charset="0"/>
              </a:rPr>
              <a:t>Accompagnement de la croissance du site de BCF LS et permettre la réalisation de projets d’extension sans entraîner de dépassement de nos autorisations de prélèvement d’eau.</a:t>
            </a:r>
          </a:p>
          <a:p>
            <a:pPr marL="910236" lvl="2" indent="0">
              <a:buNone/>
            </a:pPr>
            <a:endParaRPr lang="fr-FR" altLang="fr-FR" sz="2000" dirty="0">
              <a:ea typeface="Arial" panose="020B0604020202020204" pitchFamily="34" charset="0"/>
            </a:endParaRPr>
          </a:p>
          <a:p>
            <a:pPr marL="910236" lvl="2" indent="0">
              <a:buNone/>
            </a:pPr>
            <a:endParaRPr lang="fr-FR" altLang="fr-FR" sz="2000" dirty="0">
              <a:ea typeface="Arial" panose="020B0604020202020204" pitchFamily="34" charset="0"/>
            </a:endParaRP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0F9BC3CF-0CF1-8C18-6F1D-5FEEE4D03C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2931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471952C7-B4AC-31A4-0259-728FA309F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9076" y="0"/>
            <a:ext cx="10219937" cy="1050173"/>
          </a:xfrm>
        </p:spPr>
        <p:txBody>
          <a:bodyPr>
            <a:normAutofit/>
          </a:bodyPr>
          <a:lstStyle/>
          <a:p>
            <a:pPr algn="l"/>
            <a:r>
              <a:rPr lang="fr-FR" sz="2857" b="1" dirty="0">
                <a:solidFill>
                  <a:srgbClr val="282461"/>
                </a:solidFill>
              </a:rPr>
              <a:t>2. Démarrage de la station de traitement des effluents et de production d’eau de REUSE 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EDBA658-816B-7E3B-95D5-4932301A3B4D}"/>
              </a:ext>
            </a:extLst>
          </p:cNvPr>
          <p:cNvGrpSpPr/>
          <p:nvPr/>
        </p:nvGrpSpPr>
        <p:grpSpPr>
          <a:xfrm>
            <a:off x="189388" y="1050173"/>
            <a:ext cx="8550466" cy="5571777"/>
            <a:chOff x="207861" y="1050173"/>
            <a:chExt cx="8550466" cy="5571777"/>
          </a:xfrm>
        </p:grpSpPr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2658D410-004D-EDEC-9FF1-BC21FA17E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986" t="12273"/>
            <a:stretch>
              <a:fillRect/>
            </a:stretch>
          </p:blipFill>
          <p:spPr>
            <a:xfrm>
              <a:off x="967497" y="1050173"/>
              <a:ext cx="7790830" cy="5571777"/>
            </a:xfrm>
            <a:prstGeom prst="rect">
              <a:avLst/>
            </a:prstGeom>
          </p:spPr>
        </p:pic>
        <p:pic>
          <p:nvPicPr>
            <p:cNvPr id="29" name="Image 28">
              <a:extLst>
                <a:ext uri="{FF2B5EF4-FFF2-40B4-BE49-F238E27FC236}">
                  <a16:creationId xmlns:a16="http://schemas.microsoft.com/office/drawing/2014/main" id="{5D1D99C7-2532-FBBF-D86C-21D2F96A9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861" y="1327636"/>
              <a:ext cx="1186764" cy="228838"/>
            </a:xfrm>
            <a:prstGeom prst="rect">
              <a:avLst/>
            </a:prstGeom>
          </p:spPr>
        </p:pic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53E983C1-8BE5-DE9C-09D4-2A7261885734}"/>
              </a:ext>
            </a:extLst>
          </p:cNvPr>
          <p:cNvSpPr txBox="1"/>
          <p:nvPr/>
        </p:nvSpPr>
        <p:spPr>
          <a:xfrm>
            <a:off x="8529182" y="2247082"/>
            <a:ext cx="344050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Infrastructure</a:t>
            </a:r>
          </a:p>
          <a:p>
            <a:pPr algn="ctr"/>
            <a:r>
              <a:rPr lang="fr-FR" dirty="0"/>
              <a:t>dimensionnée pour traiter jusqu’à </a:t>
            </a:r>
          </a:p>
          <a:p>
            <a:pPr algn="ctr"/>
            <a:r>
              <a:rPr lang="fr-FR" dirty="0">
                <a:solidFill>
                  <a:srgbClr val="FF0000"/>
                </a:solidFill>
              </a:rPr>
              <a:t>300 m3 par jour </a:t>
            </a:r>
            <a:r>
              <a:rPr lang="fr-FR" dirty="0"/>
              <a:t>d’effluents et pour produire grâce à une technologie d’osmose inverse </a:t>
            </a:r>
          </a:p>
          <a:p>
            <a:pPr algn="ctr"/>
            <a:r>
              <a:rPr lang="fr-FR" dirty="0">
                <a:solidFill>
                  <a:srgbClr val="FF0000"/>
                </a:solidFill>
              </a:rPr>
              <a:t>80 000 m3 d’eau de REUSE.</a:t>
            </a:r>
            <a:endParaRPr lang="fr-FR" sz="2800" dirty="0">
              <a:solidFill>
                <a:srgbClr val="FF0000"/>
              </a:solidFill>
            </a:endParaRPr>
          </a:p>
          <a:p>
            <a:pPr algn="ctr"/>
            <a:r>
              <a:rPr lang="fr-FR" dirty="0"/>
              <a:t> 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53865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A7FAD2-D992-9C4B-613F-F0D69F71B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591E264-AEAB-0D96-7C7D-659B0684C8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9076" y="0"/>
            <a:ext cx="10219937" cy="1050173"/>
          </a:xfrm>
        </p:spPr>
        <p:txBody>
          <a:bodyPr>
            <a:normAutofit/>
          </a:bodyPr>
          <a:lstStyle/>
          <a:p>
            <a:pPr algn="l"/>
            <a:r>
              <a:rPr lang="fr-FR" sz="2857" b="1" dirty="0">
                <a:solidFill>
                  <a:srgbClr val="282461"/>
                </a:solidFill>
              </a:rPr>
              <a:t>2. Démarrage de la station de traitement des effluents et de production d’eau de REUSE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68CBDCA-0361-445C-7CB7-920ED6CCD280}"/>
              </a:ext>
            </a:extLst>
          </p:cNvPr>
          <p:cNvSpPr txBox="1"/>
          <p:nvPr/>
        </p:nvSpPr>
        <p:spPr>
          <a:xfrm>
            <a:off x="591128" y="1050173"/>
            <a:ext cx="10833612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u="sng" dirty="0" err="1"/>
              <a:t>Skid</a:t>
            </a:r>
            <a:r>
              <a:rPr lang="fr-FR" b="1" u="sng" dirty="0"/>
              <a:t> de filtration :</a:t>
            </a:r>
          </a:p>
          <a:p>
            <a:pPr lvl="0"/>
            <a:r>
              <a:rPr lang="fr-FR" b="1" dirty="0"/>
              <a:t>D’ultrafiltration (UF):</a:t>
            </a:r>
            <a:r>
              <a:rPr lang="fr-FR" dirty="0"/>
              <a:t> Au travers de 2 x 5 membranes (0,01 à 0,1 µm), séparation de la phase solide (rétentat UF- les bactéries) de la phase liquide (perméat UF- eau et sels minéraux) ; La phase solide repart vers l’étape de traitement biologique.</a:t>
            </a:r>
          </a:p>
          <a:p>
            <a:pPr lvl="0"/>
            <a:endParaRPr lang="fr-FR" b="1" dirty="0"/>
          </a:p>
          <a:p>
            <a:pPr lvl="0"/>
            <a:r>
              <a:rPr lang="fr-FR" b="1" dirty="0"/>
              <a:t>D’osmose inverse</a:t>
            </a:r>
            <a:r>
              <a:rPr lang="fr-FR" dirty="0"/>
              <a:t> (OI) permettant d’épurer l’eau des sels minéraux pour obtenir une eau comparable à une eau obtenue par extraction ; on travaille à 80 bars pour forcer le passage des minéraux au travers de la membrane (taille de 0,001 µm à 0,0001 µm).</a:t>
            </a:r>
          </a:p>
          <a:p>
            <a:pPr algn="ctr"/>
            <a:endParaRPr lang="fr-FR" sz="2800" dirty="0">
              <a:solidFill>
                <a:srgbClr val="FF0000"/>
              </a:solidFill>
            </a:endParaRPr>
          </a:p>
          <a:p>
            <a:pPr algn="ctr"/>
            <a:r>
              <a:rPr lang="fr-FR" dirty="0"/>
              <a:t> </a:t>
            </a:r>
            <a:endParaRPr lang="fr-FR" sz="2800" dirty="0"/>
          </a:p>
        </p:txBody>
      </p:sp>
      <p:pic>
        <p:nvPicPr>
          <p:cNvPr id="6" name="Image 5" descr="Une image contenant tuyau, intérieur, industrie, acier&#10;&#10;Le contenu généré par l’IA peut être incorrect.">
            <a:extLst>
              <a:ext uri="{FF2B5EF4-FFF2-40B4-BE49-F238E27FC236}">
                <a16:creationId xmlns:a16="http://schemas.microsoft.com/office/drawing/2014/main" id="{A0447491-2D8F-DE5C-3F3B-823CD4FF13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237" y="3429000"/>
            <a:ext cx="7095606" cy="327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51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E0ECB-060D-9EA2-A405-4E70FEF65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116BDB97-D85E-32EB-6D09-27BC324F7B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9076" y="0"/>
            <a:ext cx="10219937" cy="1050173"/>
          </a:xfrm>
        </p:spPr>
        <p:txBody>
          <a:bodyPr>
            <a:normAutofit/>
          </a:bodyPr>
          <a:lstStyle/>
          <a:p>
            <a:pPr algn="l"/>
            <a:r>
              <a:rPr lang="fr-FR" sz="2857" b="1" dirty="0">
                <a:solidFill>
                  <a:srgbClr val="282461"/>
                </a:solidFill>
              </a:rPr>
              <a:t>2. Démarrage de la station de traitement des effluents et de production d’eau de REUSE </a:t>
            </a:r>
          </a:p>
        </p:txBody>
      </p:sp>
      <p:sp>
        <p:nvSpPr>
          <p:cNvPr id="22" name="Parchemin : horizontal 21">
            <a:extLst>
              <a:ext uri="{FF2B5EF4-FFF2-40B4-BE49-F238E27FC236}">
                <a16:creationId xmlns:a16="http://schemas.microsoft.com/office/drawing/2014/main" id="{0BB2069D-F02A-CBA9-A09E-50682DA1D66E}"/>
              </a:ext>
            </a:extLst>
          </p:cNvPr>
          <p:cNvSpPr/>
          <p:nvPr/>
        </p:nvSpPr>
        <p:spPr>
          <a:xfrm>
            <a:off x="8049245" y="944216"/>
            <a:ext cx="3380508" cy="2723697"/>
          </a:xfrm>
          <a:prstGeom prst="horizontalScroll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Démarrage de l’exploitation avec OVIVE en Janvier 2025 après atteinte des objectifs de performance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97C15AC-8983-0E5B-9075-6393F4741BE0}"/>
              </a:ext>
            </a:extLst>
          </p:cNvPr>
          <p:cNvSpPr txBox="1"/>
          <p:nvPr/>
        </p:nvSpPr>
        <p:spPr>
          <a:xfrm>
            <a:off x="7838503" y="3911444"/>
            <a:ext cx="42902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800" dirty="0"/>
              <a:t>Taux d’abattement réel de la pollution contenue dans nos effluents proche de 99 % </a:t>
            </a:r>
          </a:p>
          <a:p>
            <a:endParaRPr lang="fr-FR" sz="1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1800" dirty="0"/>
              <a:t>La station de traitement est capable aujourd’hui d’éviter un flux moyen journalier de 1500 kg/j de DCO et 145 kg d’azote.</a:t>
            </a:r>
          </a:p>
        </p:txBody>
      </p:sp>
      <p:pic>
        <p:nvPicPr>
          <p:cNvPr id="2" name="Image 1" descr="Une image contenant plein air, herbe, arbre, véhicule&#10;&#10;Le contenu généré par l’IA peut être incorrect.">
            <a:extLst>
              <a:ext uri="{FF2B5EF4-FFF2-40B4-BE49-F238E27FC236}">
                <a16:creationId xmlns:a16="http://schemas.microsoft.com/office/drawing/2014/main" id="{B5A8C872-9431-0CE2-771B-349453CF85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91" y="1612822"/>
            <a:ext cx="7315915" cy="41101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5486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archemin : horizontal 21">
            <a:extLst>
              <a:ext uri="{FF2B5EF4-FFF2-40B4-BE49-F238E27FC236}">
                <a16:creationId xmlns:a16="http://schemas.microsoft.com/office/drawing/2014/main" id="{A43E0378-A987-AF4D-3170-41C0122C2AC2}"/>
              </a:ext>
            </a:extLst>
          </p:cNvPr>
          <p:cNvSpPr/>
          <p:nvPr/>
        </p:nvSpPr>
        <p:spPr>
          <a:xfrm>
            <a:off x="819535" y="837787"/>
            <a:ext cx="8097874" cy="2343102"/>
          </a:xfrm>
          <a:prstGeom prst="horizontalScroll">
            <a:avLst/>
          </a:prstGeom>
          <a:solidFill>
            <a:schemeClr val="accent5">
              <a:lumMod val="5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Tous les jours, nous distribuons en moyenne </a:t>
            </a:r>
            <a:r>
              <a:rPr lang="fr-FR" u="sng" dirty="0">
                <a:solidFill>
                  <a:schemeClr val="bg1"/>
                </a:solidFill>
              </a:rPr>
              <a:t>170 m3 </a:t>
            </a:r>
            <a:r>
              <a:rPr lang="fr-FR" dirty="0">
                <a:solidFill>
                  <a:schemeClr val="bg1"/>
                </a:solidFill>
              </a:rPr>
              <a:t>d’eau de </a:t>
            </a:r>
            <a:r>
              <a:rPr lang="fr-FR" dirty="0" err="1">
                <a:solidFill>
                  <a:schemeClr val="bg1"/>
                </a:solidFill>
              </a:rPr>
              <a:t>reuse</a:t>
            </a:r>
            <a:r>
              <a:rPr lang="fr-FR" dirty="0">
                <a:solidFill>
                  <a:schemeClr val="bg1"/>
                </a:solidFill>
              </a:rPr>
              <a:t> sur nos tours aéroréfrigérantes.</a:t>
            </a: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>
                <a:solidFill>
                  <a:schemeClr val="bg1"/>
                </a:solidFill>
              </a:rPr>
              <a:t>Ce volume de </a:t>
            </a:r>
            <a:r>
              <a:rPr lang="fr-FR" dirty="0" err="1">
                <a:solidFill>
                  <a:schemeClr val="bg1"/>
                </a:solidFill>
              </a:rPr>
              <a:t>reuse</a:t>
            </a:r>
            <a:r>
              <a:rPr lang="fr-FR" dirty="0">
                <a:solidFill>
                  <a:schemeClr val="bg1"/>
                </a:solidFill>
              </a:rPr>
              <a:t> augmentera à terme avec les volumes d’effluents supplémentaires prévus et sera distribué sur les autres utilités du site (refroidissement presse, chaudières).</a:t>
            </a:r>
          </a:p>
        </p:txBody>
      </p:sp>
      <p:pic>
        <p:nvPicPr>
          <p:cNvPr id="10" name="Image 9" descr="Une image contenant texte, outil d’écriture, fournitures de bureau&#10;&#10;Description générée automatiquement">
            <a:extLst>
              <a:ext uri="{FF2B5EF4-FFF2-40B4-BE49-F238E27FC236}">
                <a16:creationId xmlns:a16="http://schemas.microsoft.com/office/drawing/2014/main" id="{989B29ED-7E69-24DB-53BC-CF4E2E24E4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9" t="36341" r="29293" b="28639"/>
          <a:stretch/>
        </p:blipFill>
        <p:spPr>
          <a:xfrm>
            <a:off x="9126886" y="1390021"/>
            <a:ext cx="2810233" cy="863892"/>
          </a:xfrm>
          <a:prstGeom prst="rect">
            <a:avLst/>
          </a:prstGeom>
        </p:spPr>
      </p:pic>
      <p:sp>
        <p:nvSpPr>
          <p:cNvPr id="7" name="Titre 1">
            <a:extLst>
              <a:ext uri="{FF2B5EF4-FFF2-40B4-BE49-F238E27FC236}">
                <a16:creationId xmlns:a16="http://schemas.microsoft.com/office/drawing/2014/main" id="{8735C66A-9DA8-8914-7C92-E64A0744C5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39076" y="0"/>
            <a:ext cx="10219937" cy="1050173"/>
          </a:xfrm>
        </p:spPr>
        <p:txBody>
          <a:bodyPr>
            <a:normAutofit/>
          </a:bodyPr>
          <a:lstStyle/>
          <a:p>
            <a:pPr algn="l"/>
            <a:r>
              <a:rPr lang="fr-FR" sz="2857" b="1" dirty="0">
                <a:solidFill>
                  <a:srgbClr val="282461"/>
                </a:solidFill>
              </a:rPr>
              <a:t>2. Démarrage de la station de traitement des effluents et de production d’eau de REUSE </a:t>
            </a:r>
          </a:p>
        </p:txBody>
      </p:sp>
      <p:pic>
        <p:nvPicPr>
          <p:cNvPr id="2" name="Image 1" descr="Une image contenant arbre, plein air, maison, ciel&#10;&#10;Le contenu généré par l’IA peut être incorrect.">
            <a:extLst>
              <a:ext uri="{FF2B5EF4-FFF2-40B4-BE49-F238E27FC236}">
                <a16:creationId xmlns:a16="http://schemas.microsoft.com/office/drawing/2014/main" id="{9883826E-296F-091E-DD0D-E43F44AB96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254" y="3180889"/>
            <a:ext cx="5783580" cy="3248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2454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BBCD1-B2C3-FEC3-3FFA-A4D8D4A07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807DE0E2-F884-62C8-A3F4-DDC35A24FD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89482" y="83036"/>
            <a:ext cx="10685929" cy="986118"/>
          </a:xfrm>
        </p:spPr>
        <p:txBody>
          <a:bodyPr/>
          <a:lstStyle/>
          <a:p>
            <a:r>
              <a:rPr lang="fr-FR" altLang="fr-FR" dirty="0"/>
              <a:t>3. Organisation et coût associé au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2C1B224-A83A-5B5F-3E74-14EC22173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86564" y="6409839"/>
            <a:ext cx="802341" cy="365125"/>
          </a:xfrm>
        </p:spPr>
        <p:txBody>
          <a:bodyPr/>
          <a:lstStyle/>
          <a:p>
            <a:fld id="{C0E509E3-9382-4DAF-B0C5-C30F4AD65D8C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BF96986-7B8D-41AC-4F73-95861B5071EC}"/>
              </a:ext>
            </a:extLst>
          </p:cNvPr>
          <p:cNvSpPr txBox="1"/>
          <p:nvPr/>
        </p:nvSpPr>
        <p:spPr>
          <a:xfrm>
            <a:off x="338528" y="1069154"/>
            <a:ext cx="11514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fr-FR" dirty="0"/>
              <a:t>Investissement de </a:t>
            </a:r>
            <a:r>
              <a:rPr lang="fr-FR" b="1" dirty="0">
                <a:solidFill>
                  <a:srgbClr val="FF0000"/>
                </a:solidFill>
              </a:rPr>
              <a:t>6,2 M€</a:t>
            </a:r>
            <a:r>
              <a:rPr lang="fr-FR" dirty="0"/>
              <a:t> (4,7 M€ pour la station + 1,5 M€ pour l’osmose inverse)</a:t>
            </a:r>
          </a:p>
          <a:p>
            <a:pPr algn="just"/>
            <a:endParaRPr lang="fr-FR" dirty="0"/>
          </a:p>
          <a:p>
            <a:pPr algn="just"/>
            <a:endParaRPr lang="fr-FR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fr-FR" dirty="0"/>
              <a:t>Accompagnement significatif de l’Agence de l’Eau Loire-Bretagne avec l’obtention de 2 subventions (1 pour l’amélioration de la qualité de nos effluents vers la STEP et 1 pour la réutilisation d’eau traitée dite REUSE). 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montant de ces subventions est de </a:t>
            </a:r>
            <a:r>
              <a:rPr lang="fr-FR" b="1" dirty="0">
                <a:solidFill>
                  <a:srgbClr val="FF0000"/>
                </a:solidFill>
              </a:rPr>
              <a:t>2,7 M€</a:t>
            </a:r>
            <a:r>
              <a:rPr lang="fr-FR" dirty="0"/>
              <a:t> et permettent de donc de financer 44 % des travaux.</a:t>
            </a:r>
          </a:p>
          <a:p>
            <a:pPr algn="just"/>
            <a:r>
              <a:rPr lang="fr-FR" dirty="0"/>
              <a:t> </a:t>
            </a:r>
          </a:p>
          <a:p>
            <a:pPr algn="just"/>
            <a:endParaRPr lang="fr-FR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fr-FR" dirty="0"/>
              <a:t>Le démarrage des travaux a débuté en Mai 2023 et s’est terminé en Septembre 2024 (16 mois).</a:t>
            </a:r>
          </a:p>
          <a:p>
            <a:pPr algn="just"/>
            <a:endParaRPr lang="fr-FR" dirty="0"/>
          </a:p>
          <a:p>
            <a:pPr algn="just"/>
            <a:r>
              <a:rPr lang="fr-FR" dirty="0"/>
              <a:t>Le pilotage de ce projet a été mené par 3 entités :</a:t>
            </a:r>
          </a:p>
          <a:p>
            <a:pPr lvl="0" algn="just"/>
            <a:r>
              <a:rPr lang="fr-FR" dirty="0"/>
              <a:t>- L’exploitant </a:t>
            </a:r>
            <a:r>
              <a:rPr lang="fr-FR" b="1" dirty="0"/>
              <a:t>BCF Life Sciences </a:t>
            </a:r>
            <a:r>
              <a:rPr lang="fr-FR" dirty="0"/>
              <a:t>(services Ingénierie, R&amp;D process, Sécurité/Environnement),</a:t>
            </a:r>
          </a:p>
          <a:p>
            <a:pPr lvl="0" algn="just"/>
            <a:r>
              <a:rPr lang="fr-FR" dirty="0"/>
              <a:t>- La société </a:t>
            </a:r>
            <a:r>
              <a:rPr lang="fr-FR" b="1" dirty="0"/>
              <a:t>OVIVE </a:t>
            </a:r>
            <a:r>
              <a:rPr lang="fr-FR" dirty="0"/>
              <a:t>spécialisée dans le traitement des effluents et de l’eau,</a:t>
            </a:r>
          </a:p>
          <a:p>
            <a:pPr lvl="0" algn="just"/>
            <a:r>
              <a:rPr lang="fr-FR" dirty="0"/>
              <a:t>- La société </a:t>
            </a:r>
            <a:r>
              <a:rPr lang="fr-FR" b="1" dirty="0"/>
              <a:t>GTM</a:t>
            </a:r>
            <a:r>
              <a:rPr lang="fr-FR" dirty="0"/>
              <a:t> Ouest spécialisée dans le génie civil et sous-traitant d’OVIVE.</a:t>
            </a:r>
          </a:p>
          <a:p>
            <a:pPr lvl="0" algn="just"/>
            <a:endParaRPr lang="fr-FR" dirty="0"/>
          </a:p>
          <a:p>
            <a:pPr algn="just"/>
            <a:endParaRPr lang="fr-F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92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712CC-B5BF-C918-2495-56085E456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A2EBAC-CD21-8681-B8B1-49EADAFB6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96918" y="6419103"/>
            <a:ext cx="909918" cy="365125"/>
          </a:xfrm>
        </p:spPr>
        <p:txBody>
          <a:bodyPr/>
          <a:lstStyle/>
          <a:p>
            <a:fld id="{C0E509E3-9382-4DAF-B0C5-C30F4AD65D8C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30454DB-A34E-E29C-5E5D-C2C4CC60C3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13375" y="0"/>
            <a:ext cx="10685929" cy="986118"/>
          </a:xfrm>
        </p:spPr>
        <p:txBody>
          <a:bodyPr/>
          <a:lstStyle/>
          <a:p>
            <a:r>
              <a:rPr lang="fr-FR" altLang="fr-FR" dirty="0">
                <a:sym typeface="Wingdings" panose="05000000000000000000" pitchFamily="2" charset="2"/>
              </a:rPr>
              <a:t>4. Retour d’expérience</a:t>
            </a:r>
            <a:endParaRPr lang="fr-FR" alt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FAF6559-35B9-CE00-D1B8-36A0BEB09195}"/>
              </a:ext>
            </a:extLst>
          </p:cNvPr>
          <p:cNvSpPr txBox="1"/>
          <p:nvPr/>
        </p:nvSpPr>
        <p:spPr>
          <a:xfrm>
            <a:off x="249382" y="800077"/>
            <a:ext cx="11693235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b="1" u="sng" dirty="0"/>
              <a:t>Facteurs de succès :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• Cartographie des effluents en amont pour bien caractériser la nature et les volumes entrant + essai pilote de biodégradabilité / bilan ionique effectués en amont pour valider le dimensionnement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endParaRPr lang="fr-FR" dirty="0"/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• Choix d’OVIVE qui est concepteur/installateur/exploitant avec proximité géographique  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 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endParaRPr lang="fr-FR" dirty="0"/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b="1" u="sng" dirty="0"/>
              <a:t>Difficultés rencontrées :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• La nécessité d’avoir des effluents répétables et lissés pour développer le traitement biologique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endParaRPr lang="fr-FR" dirty="0"/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• Le bon dosage des réactifs pour avoir la bonne minéralité de l’eau de REUSE pour convenir à toutes nos utilisations (chaudières, tour aéroréfrigérantes, presses)</a:t>
            </a:r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endParaRPr lang="fr-FR" dirty="0"/>
          </a:p>
          <a:p>
            <a:pPr algn="just">
              <a:spcBef>
                <a:spcPts val="600"/>
              </a:spcBef>
              <a:buNone/>
              <a:tabLst>
                <a:tab pos="457200" algn="l"/>
              </a:tabLst>
            </a:pPr>
            <a:r>
              <a:rPr lang="fr-FR" dirty="0"/>
              <a:t>• L’augmentation des concentrations des polluants vers la station communale avec l’eau de </a:t>
            </a:r>
            <a:r>
              <a:rPr lang="fr-FR" dirty="0" err="1"/>
              <a:t>reuse</a:t>
            </a:r>
            <a:endParaRPr lang="fr-FR" dirty="0"/>
          </a:p>
          <a:p>
            <a:pPr algn="just">
              <a:spcBef>
                <a:spcPts val="600"/>
              </a:spcBef>
              <a:tabLst>
                <a:tab pos="457200" algn="l"/>
              </a:tabLst>
            </a:pPr>
            <a:r>
              <a:rPr lang="fr-F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996819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4"/>
</p:tagLst>
</file>

<file path=ppt/theme/theme1.xml><?xml version="1.0" encoding="utf-8"?>
<a:theme xmlns:a="http://schemas.openxmlformats.org/drawingml/2006/main" name="Pages de titres &amp; organisation">
  <a:themeElements>
    <a:clrScheme name="Indicateurs indus">
      <a:dk1>
        <a:sysClr val="windowText" lastClr="000000"/>
      </a:dk1>
      <a:lt1>
        <a:sysClr val="window" lastClr="FFFFFF"/>
      </a:lt1>
      <a:dk2>
        <a:srgbClr val="36B449"/>
      </a:dk2>
      <a:lt2>
        <a:srgbClr val="EE2625"/>
      </a:lt2>
      <a:accent1>
        <a:srgbClr val="2B325A"/>
      </a:accent1>
      <a:accent2>
        <a:srgbClr val="B54B85"/>
      </a:accent2>
      <a:accent3>
        <a:srgbClr val="BAC328"/>
      </a:accent3>
      <a:accent4>
        <a:srgbClr val="EE7130"/>
      </a:accent4>
      <a:accent5>
        <a:srgbClr val="679BD4"/>
      </a:accent5>
      <a:accent6>
        <a:srgbClr val="EEC216"/>
      </a:accent6>
      <a:hlink>
        <a:srgbClr val="00B0F0"/>
      </a:hlink>
      <a:folHlink>
        <a:srgbClr val="D04C8C"/>
      </a:folHlink>
    </a:clrScheme>
    <a:fontScheme name="BCF-LS">
      <a:majorFont>
        <a:latin typeface="Aileron Black"/>
        <a:ea typeface=""/>
        <a:cs typeface=""/>
      </a:majorFont>
      <a:minorFont>
        <a:latin typeface="Montserrat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 [Réparé]" id="{7824702C-64EF-409A-B1E3-D2CE9DA75EEE}" vid="{248BD984-2C4A-474D-8499-5AF8FE3B8A71}"/>
    </a:ext>
  </a:extLst>
</a:theme>
</file>

<file path=ppt/theme/theme2.xml><?xml version="1.0" encoding="utf-8"?>
<a:theme xmlns:a="http://schemas.openxmlformats.org/drawingml/2006/main" name="Contenus">
  <a:themeElements>
    <a:clrScheme name="Indicateurs indus">
      <a:dk1>
        <a:sysClr val="windowText" lastClr="000000"/>
      </a:dk1>
      <a:lt1>
        <a:sysClr val="window" lastClr="FFFFFF"/>
      </a:lt1>
      <a:dk2>
        <a:srgbClr val="36B449"/>
      </a:dk2>
      <a:lt2>
        <a:srgbClr val="EE2625"/>
      </a:lt2>
      <a:accent1>
        <a:srgbClr val="2B325A"/>
      </a:accent1>
      <a:accent2>
        <a:srgbClr val="B54B85"/>
      </a:accent2>
      <a:accent3>
        <a:srgbClr val="BAC328"/>
      </a:accent3>
      <a:accent4>
        <a:srgbClr val="EE7130"/>
      </a:accent4>
      <a:accent5>
        <a:srgbClr val="679BD4"/>
      </a:accent5>
      <a:accent6>
        <a:srgbClr val="EEC216"/>
      </a:accent6>
      <a:hlink>
        <a:srgbClr val="00B0F0"/>
      </a:hlink>
      <a:folHlink>
        <a:srgbClr val="D04C8C"/>
      </a:folHlink>
    </a:clrScheme>
    <a:fontScheme name="BCF-LS">
      <a:majorFont>
        <a:latin typeface="Aileron Black"/>
        <a:ea typeface=""/>
        <a:cs typeface=""/>
      </a:majorFont>
      <a:minorFont>
        <a:latin typeface="Montserrat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 [Réparé]" id="{7824702C-64EF-409A-B1E3-D2CE9DA75EEE}" vid="{FBE0F3B2-3041-43E2-B6C0-F0EB4983BD6F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Masque BCF LS industrie 2022</Template>
  <TotalTime>2277</TotalTime>
  <Words>843</Words>
  <Application>Microsoft Office PowerPoint</Application>
  <PresentationFormat>Grand écran</PresentationFormat>
  <Paragraphs>103</Paragraphs>
  <Slides>11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11</vt:i4>
      </vt:variant>
    </vt:vector>
  </HeadingPairs>
  <TitlesOfParts>
    <vt:vector size="20" baseType="lpstr">
      <vt:lpstr>Aileron Black</vt:lpstr>
      <vt:lpstr>Arial</vt:lpstr>
      <vt:lpstr>Calibri</vt:lpstr>
      <vt:lpstr>Montserrat Medium</vt:lpstr>
      <vt:lpstr>Montserrat SemiBold</vt:lpstr>
      <vt:lpstr>Wingdings</vt:lpstr>
      <vt:lpstr>Wingdings 3</vt:lpstr>
      <vt:lpstr>Pages de titres &amp; organisation</vt:lpstr>
      <vt:lpstr>Contenus</vt:lpstr>
      <vt:lpstr>CENTRE DE TRAITEMENT DES EFFLUENTS ET REUSE</vt:lpstr>
      <vt:lpstr>BCF Life Sciences en bref</vt:lpstr>
      <vt:lpstr>1. Rappel des objectifs du projet </vt:lpstr>
      <vt:lpstr>2. Démarrage de la station de traitement des effluents et de production d’eau de REUSE </vt:lpstr>
      <vt:lpstr>2. Démarrage de la station de traitement des effluents et de production d’eau de REUSE </vt:lpstr>
      <vt:lpstr>2. Démarrage de la station de traitement des effluents et de production d’eau de REUSE </vt:lpstr>
      <vt:lpstr>2. Démarrage de la station de traitement des effluents et de production d’eau de REUSE </vt:lpstr>
      <vt:lpstr>3. Organisation et coût associé au projet</vt:lpstr>
      <vt:lpstr>4. Retour d’expérience</vt:lpstr>
      <vt:lpstr>5. Prochaines étapes</vt:lpstr>
      <vt:lpstr>Merci pour votre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Page de Titre style 1</dc:title>
  <dc:creator>LIBERT Sophie</dc:creator>
  <cp:lastModifiedBy>KERMORVANT Mathieu</cp:lastModifiedBy>
  <cp:revision>107</cp:revision>
  <dcterms:created xsi:type="dcterms:W3CDTF">2023-07-04T09:42:06Z</dcterms:created>
  <dcterms:modified xsi:type="dcterms:W3CDTF">2025-06-04T16:46:19Z</dcterms:modified>
</cp:coreProperties>
</file>