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1" r:id="rId6"/>
    <p:sldId id="277" r:id="rId7"/>
    <p:sldId id="276" r:id="rId8"/>
    <p:sldId id="262" r:id="rId9"/>
    <p:sldId id="263" r:id="rId10"/>
    <p:sldId id="264" r:id="rId11"/>
    <p:sldId id="265" r:id="rId12"/>
    <p:sldId id="267" r:id="rId13"/>
    <p:sldId id="268" r:id="rId14"/>
    <p:sldId id="269" r:id="rId15"/>
    <p:sldId id="266" r:id="rId16"/>
    <p:sldId id="270" r:id="rId17"/>
    <p:sldId id="271" r:id="rId18"/>
    <p:sldId id="274" r:id="rId19"/>
    <p:sldId id="272" r:id="rId20"/>
    <p:sldId id="273" r:id="rId21"/>
    <p:sldId id="275" r:id="rId22"/>
  </p:sldIdLst>
  <p:sldSz cx="9144000" cy="6858000" type="screen4x3"/>
  <p:notesSz cx="9144000" cy="6858000"/>
  <p:defaultTextStyle>
    <a:defPPr>
      <a:defRPr lang="fr-FR"/>
    </a:defPPr>
    <a:lvl1pPr algn="l">
      <a:spcBef>
        <a:spcPts val="0"/>
      </a:spcBef>
      <a:spcAft>
        <a:spcPts val="0"/>
      </a:spcAft>
      <a:defRPr>
        <a:solidFill>
          <a:schemeClr val="tx1"/>
        </a:solidFill>
        <a:latin typeface="Arial"/>
        <a:ea typeface="+mn-ea"/>
        <a:cs typeface="Arial"/>
      </a:defRPr>
    </a:lvl1pPr>
    <a:lvl2pPr marL="457200" algn="l">
      <a:spcBef>
        <a:spcPts val="0"/>
      </a:spcBef>
      <a:spcAft>
        <a:spcPts val="0"/>
      </a:spcAft>
      <a:defRPr>
        <a:solidFill>
          <a:schemeClr val="tx1"/>
        </a:solidFill>
        <a:latin typeface="Arial"/>
        <a:ea typeface="+mn-ea"/>
        <a:cs typeface="Arial"/>
      </a:defRPr>
    </a:lvl2pPr>
    <a:lvl3pPr marL="914400" algn="l">
      <a:spcBef>
        <a:spcPts val="0"/>
      </a:spcBef>
      <a:spcAft>
        <a:spcPts val="0"/>
      </a:spcAft>
      <a:defRPr>
        <a:solidFill>
          <a:schemeClr val="tx1"/>
        </a:solidFill>
        <a:latin typeface="Arial"/>
        <a:ea typeface="+mn-ea"/>
        <a:cs typeface="Arial"/>
      </a:defRPr>
    </a:lvl3pPr>
    <a:lvl4pPr marL="1371600" algn="l">
      <a:spcBef>
        <a:spcPts val="0"/>
      </a:spcBef>
      <a:spcAft>
        <a:spcPts val="0"/>
      </a:spcAft>
      <a:defRPr>
        <a:solidFill>
          <a:schemeClr val="tx1"/>
        </a:solidFill>
        <a:latin typeface="Arial"/>
        <a:ea typeface="+mn-ea"/>
        <a:cs typeface="Arial"/>
      </a:defRPr>
    </a:lvl4pPr>
    <a:lvl5pPr marL="1828800" algn="l">
      <a:spcBef>
        <a:spcPts val="0"/>
      </a:spcBef>
      <a:spcAft>
        <a:spcPts val="0"/>
      </a:spcAft>
      <a:defRPr>
        <a:solidFill>
          <a:schemeClr val="tx1"/>
        </a:solidFill>
        <a:latin typeface="Arial"/>
        <a:ea typeface="+mn-ea"/>
        <a:cs typeface="Arial"/>
      </a:defRPr>
    </a:lvl5pPr>
    <a:lvl6pPr marL="2286000" algn="l" defTabSz="914400">
      <a:defRPr>
        <a:solidFill>
          <a:schemeClr val="tx1"/>
        </a:solidFill>
        <a:latin typeface="Arial"/>
        <a:ea typeface="+mn-ea"/>
        <a:cs typeface="Arial"/>
      </a:defRPr>
    </a:lvl6pPr>
    <a:lvl7pPr marL="2743200" algn="l" defTabSz="914400">
      <a:defRPr>
        <a:solidFill>
          <a:schemeClr val="tx1"/>
        </a:solidFill>
        <a:latin typeface="Arial"/>
        <a:ea typeface="+mn-ea"/>
        <a:cs typeface="Arial"/>
      </a:defRPr>
    </a:lvl7pPr>
    <a:lvl8pPr marL="3200400" algn="l" defTabSz="914400">
      <a:defRPr>
        <a:solidFill>
          <a:schemeClr val="tx1"/>
        </a:solidFill>
        <a:latin typeface="Arial"/>
        <a:ea typeface="+mn-ea"/>
        <a:cs typeface="Arial"/>
      </a:defRPr>
    </a:lvl8pPr>
    <a:lvl9pPr marL="3657600" algn="l" defTabSz="914400">
      <a:defRPr>
        <a:solidFill>
          <a:schemeClr val="tx1"/>
        </a:solidFill>
        <a:latin typeface="Arial"/>
        <a:ea typeface="+mn-ea"/>
        <a:cs typeface="Arial"/>
      </a:defRPr>
    </a:lvl9pPr>
  </p:defaultTextStyle>
  <p:extLst>
    <p:ext uri="{EFAFB233-063F-42B5-8137-9DF3F51BA10A}">
      <p15:sldGuideLst xmlns:p15="http://schemas.microsoft.com/office/powerpoint/2012/main">
        <p15:guide id="1" orient="horz" pos="218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HN Philippe" initials="KP" lastIdx="22" clrIdx="0"/>
  <p:cmAuthor id="2" name="HERAULT Marie-Laure" initials="HM" lastIdx="1" clrIdx="1"/>
  <p:cmAuthor id="3" name="PASCAL Michel" initials="PM" lastIdx="1" clrIdx="2">
    <p:extLst>
      <p:ext uri="{19B8F6BF-5375-455C-9EA6-DF929625EA0E}">
        <p15:presenceInfo xmlns:p15="http://schemas.microsoft.com/office/powerpoint/2012/main" userId="S-1-5-21-2043104406-512064258-1538882281-226644" providerId="AD"/>
      </p:ext>
    </p:extLst>
  </p:cmAuthor>
  <p:cmAuthor id="4" name="HERAULT Marie-Laure" initials="MLH" lastIdx="1" clrIdx="3">
    <p:extLst>
      <p:ext uri="{19B8F6BF-5375-455C-9EA6-DF929625EA0E}">
        <p15:presenceInfo xmlns:p15="http://schemas.microsoft.com/office/powerpoint/2012/main" userId="HERAULT Marie-Laur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7" autoAdjust="0"/>
    <p:restoredTop sz="86486" autoAdjust="0"/>
  </p:normalViewPr>
  <p:slideViewPr>
    <p:cSldViewPr snapToGrid="0" showGuides="1">
      <p:cViewPr varScale="1">
        <p:scale>
          <a:sx n="94" d="100"/>
          <a:sy n="94" d="100"/>
        </p:scale>
        <p:origin x="1662" y="84"/>
      </p:cViewPr>
      <p:guideLst>
        <p:guide orient="horz" pos="2183"/>
        <p:guide pos="2880"/>
      </p:guideLst>
    </p:cSldViewPr>
  </p:slideViewPr>
  <p:outlineViewPr>
    <p:cViewPr>
      <p:scale>
        <a:sx n="33" d="100"/>
        <a:sy n="33" d="100"/>
      </p:scale>
      <p:origin x="0" y="-5142"/>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44034" name="Rectangle 2"/>
          <p:cNvSpPr>
            <a:spLocks noGrp="1" noChangeArrowheads="1"/>
          </p:cNvSpPr>
          <p:nvPr>
            <p:ph type="hdr" sz="quarter"/>
          </p:nvPr>
        </p:nvSpPr>
        <p:spPr bwMode="auto">
          <a:xfrm>
            <a:off x="0" y="3"/>
            <a:ext cx="2945862" cy="497333"/>
          </a:xfrm>
          <a:prstGeom prst="rect">
            <a:avLst/>
          </a:prstGeom>
          <a:noFill/>
          <a:ln>
            <a:noFill/>
          </a:ln>
          <a:effectLst/>
        </p:spPr>
        <p:txBody>
          <a:bodyPr vert="horz" wrap="square" lIns="91409" tIns="45705" rIns="91409" bIns="45705" numCol="1" anchor="t" anchorCtr="0" compatLnSpc="1">
            <a:prstTxWarp prst="textNoShape">
              <a:avLst/>
            </a:prstTxWarp>
          </a:bodyPr>
          <a:lstStyle>
            <a:lvl1pPr>
              <a:defRPr sz="1200">
                <a:cs typeface="+mn-cs"/>
              </a:defRPr>
            </a:lvl1pPr>
          </a:lstStyle>
          <a:p>
            <a:pPr>
              <a:defRPr/>
            </a:pPr>
            <a:fld id="{C640A2EA-97CB-4F73-B31D-008113ED86D8}" type="slidenum">
              <a:rPr lang="en-US"/>
              <a:t>‹N°›</a:t>
            </a:fld>
            <a:endParaRPr lang="en-US"/>
          </a:p>
        </p:txBody>
      </p:sp>
      <p:sp>
        <p:nvSpPr>
          <p:cNvPr id="44035" name="Rectangle 3"/>
          <p:cNvSpPr>
            <a:spLocks noGrp="1" noChangeArrowheads="1"/>
          </p:cNvSpPr>
          <p:nvPr>
            <p:ph type="dt" idx="1"/>
          </p:nvPr>
        </p:nvSpPr>
        <p:spPr bwMode="auto">
          <a:xfrm>
            <a:off x="3850296" y="3"/>
            <a:ext cx="2945862" cy="497333"/>
          </a:xfrm>
          <a:prstGeom prst="rect">
            <a:avLst/>
          </a:prstGeom>
          <a:noFill/>
          <a:ln>
            <a:noFill/>
          </a:ln>
          <a:effectLst/>
        </p:spPr>
        <p:txBody>
          <a:bodyPr vert="horz" wrap="square" lIns="91409" tIns="45705" rIns="91409" bIns="45705" numCol="1" anchor="t" anchorCtr="0" compatLnSpc="1">
            <a:prstTxWarp prst="textNoShape">
              <a:avLst/>
            </a:prstTxWarp>
          </a:bodyPr>
          <a:lstStyle>
            <a:lvl1pPr algn="r">
              <a:defRPr sz="1200">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915988" y="742950"/>
            <a:ext cx="4965700" cy="3724275"/>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79464" y="4716195"/>
            <a:ext cx="5438748" cy="4466755"/>
          </a:xfrm>
          <a:prstGeom prst="rect">
            <a:avLst/>
          </a:prstGeom>
          <a:noFill/>
          <a:ln>
            <a:noFill/>
          </a:ln>
          <a:effectLst/>
        </p:spPr>
        <p:txBody>
          <a:bodyPr vert="horz" wrap="square" lIns="91409" tIns="45705" rIns="91409" bIns="45705" numCol="1" anchor="t" anchorCtr="0" compatLnSpc="1">
            <a:prstTxWarp prst="textNoShape">
              <a:avLst/>
            </a:prstTxWarp>
          </a:bodyPr>
          <a:lstStyle/>
          <a:p>
            <a:pPr lvl="0">
              <a:defRPr/>
            </a:pPr>
            <a:r>
              <a:rPr lang="en-US"/>
              <a:t>Cliquez pour modifier les styles du texte du masque</a:t>
            </a:r>
            <a:endParaRPr/>
          </a:p>
          <a:p>
            <a:pPr lvl="1">
              <a:defRPr/>
            </a:pPr>
            <a:r>
              <a:rPr lang="en-US"/>
              <a:t>Deuxième niveau</a:t>
            </a:r>
            <a:endParaRPr/>
          </a:p>
          <a:p>
            <a:pPr lvl="2">
              <a:defRPr/>
            </a:pPr>
            <a:r>
              <a:rPr lang="en-US"/>
              <a:t>Troisième niveau</a:t>
            </a:r>
            <a:endParaRPr/>
          </a:p>
          <a:p>
            <a:pPr lvl="3">
              <a:defRPr/>
            </a:pPr>
            <a:r>
              <a:rPr lang="en-US"/>
              <a:t>Quatrième niveau</a:t>
            </a:r>
            <a:endParaRPr/>
          </a:p>
          <a:p>
            <a:pPr lvl="4">
              <a:defRPr/>
            </a:pPr>
            <a:r>
              <a:rPr lang="en-US"/>
              <a:t>Cinquième niveau</a:t>
            </a:r>
            <a:endParaRPr/>
          </a:p>
        </p:txBody>
      </p:sp>
      <p:sp>
        <p:nvSpPr>
          <p:cNvPr id="44038" name="Rectangle 6"/>
          <p:cNvSpPr>
            <a:spLocks noGrp="1" noChangeArrowheads="1"/>
          </p:cNvSpPr>
          <p:nvPr>
            <p:ph type="ftr" sz="quarter" idx="4"/>
          </p:nvPr>
        </p:nvSpPr>
        <p:spPr bwMode="auto">
          <a:xfrm>
            <a:off x="0" y="9427766"/>
            <a:ext cx="2945862" cy="497332"/>
          </a:xfrm>
          <a:prstGeom prst="rect">
            <a:avLst/>
          </a:prstGeom>
          <a:noFill/>
          <a:ln>
            <a:noFill/>
          </a:ln>
          <a:effectLst/>
        </p:spPr>
        <p:txBody>
          <a:bodyPr vert="horz" wrap="square" lIns="91409" tIns="45705" rIns="91409" bIns="45705" numCol="1" anchor="b" anchorCtr="0" compatLnSpc="1">
            <a:prstTxWarp prst="textNoShape">
              <a:avLst/>
            </a:prstTxWarp>
          </a:bodyPr>
          <a:lstStyle>
            <a:lvl1pPr>
              <a:defRPr sz="1200">
                <a:cs typeface="+mn-cs"/>
              </a:defRPr>
            </a:lvl1pPr>
          </a:lstStyle>
          <a:p>
            <a:pPr>
              <a:defRPr/>
            </a:pPr>
            <a:endParaRPr lang="en-US"/>
          </a:p>
        </p:txBody>
      </p:sp>
      <p:sp>
        <p:nvSpPr>
          <p:cNvPr id="44039" name="Rectangle 7"/>
          <p:cNvSpPr>
            <a:spLocks noGrp="1" noChangeArrowheads="1"/>
          </p:cNvSpPr>
          <p:nvPr>
            <p:ph type="sldNum" sz="quarter" idx="5"/>
          </p:nvPr>
        </p:nvSpPr>
        <p:spPr bwMode="auto">
          <a:xfrm>
            <a:off x="3850296" y="9427766"/>
            <a:ext cx="2945862" cy="497332"/>
          </a:xfrm>
          <a:prstGeom prst="rect">
            <a:avLst/>
          </a:prstGeom>
          <a:noFill/>
          <a:ln>
            <a:noFill/>
          </a:ln>
          <a:effectLst/>
        </p:spPr>
        <p:txBody>
          <a:bodyPr vert="horz" wrap="square" lIns="91409" tIns="45705" rIns="91409" bIns="45705" numCol="1" anchor="b" anchorCtr="0" compatLnSpc="1">
            <a:prstTxWarp prst="textNoShape">
              <a:avLst/>
            </a:prstTxWarp>
          </a:bodyPr>
          <a:lstStyle>
            <a:lvl1pPr algn="r">
              <a:defRPr sz="1200">
                <a:cs typeface="+mn-cs"/>
              </a:defRPr>
            </a:lvl1pPr>
          </a:lstStyle>
          <a:p>
            <a:pPr>
              <a:defRPr/>
            </a:pPr>
            <a:fld id="{D1D6C7D1-E42E-46D0-B096-104BA480F8A2}" type="slidenum">
              <a:rPr lang="en-US"/>
              <a:t>‹N°›</a:t>
            </a:fld>
            <a:endParaRPr lang="en-US"/>
          </a:p>
        </p:txBody>
      </p:sp>
    </p:spTree>
  </p:cSld>
  <p:clrMap bg1="lt1" tx1="dk1" bg2="lt2" tx2="dk2" accent1="accent1" accent2="accent2" accent3="accent3" accent4="accent4" accent5="accent5" accent6="accent6" hlink="hlink" folHlink="folHlink"/>
  <p:notesStyle>
    <a:lvl1pPr algn="l">
      <a:spcBef>
        <a:spcPts val="0"/>
      </a:spcBef>
      <a:spcAft>
        <a:spcPts val="0"/>
      </a:spcAft>
      <a:defRPr sz="1200">
        <a:solidFill>
          <a:schemeClr val="tx1"/>
        </a:solidFill>
        <a:latin typeface="Arial"/>
        <a:ea typeface="+mn-ea"/>
        <a:cs typeface="+mn-cs"/>
      </a:defRPr>
    </a:lvl1pPr>
    <a:lvl2pPr marL="457200" algn="l">
      <a:spcBef>
        <a:spcPts val="0"/>
      </a:spcBef>
      <a:spcAft>
        <a:spcPts val="0"/>
      </a:spcAft>
      <a:defRPr sz="1200">
        <a:solidFill>
          <a:schemeClr val="tx1"/>
        </a:solidFill>
        <a:latin typeface="Arial"/>
        <a:ea typeface="+mn-ea"/>
        <a:cs typeface="+mn-cs"/>
      </a:defRPr>
    </a:lvl2pPr>
    <a:lvl3pPr marL="914400" algn="l">
      <a:spcBef>
        <a:spcPts val="0"/>
      </a:spcBef>
      <a:spcAft>
        <a:spcPts val="0"/>
      </a:spcAft>
      <a:defRPr sz="1200">
        <a:solidFill>
          <a:schemeClr val="tx1"/>
        </a:solidFill>
        <a:latin typeface="Arial"/>
        <a:ea typeface="+mn-ea"/>
        <a:cs typeface="+mn-cs"/>
      </a:defRPr>
    </a:lvl3pPr>
    <a:lvl4pPr marL="1371600" algn="l">
      <a:spcBef>
        <a:spcPts val="0"/>
      </a:spcBef>
      <a:spcAft>
        <a:spcPts val="0"/>
      </a:spcAft>
      <a:defRPr sz="1200">
        <a:solidFill>
          <a:schemeClr val="tx1"/>
        </a:solidFill>
        <a:latin typeface="Arial"/>
        <a:ea typeface="+mn-ea"/>
        <a:cs typeface="+mn-cs"/>
      </a:defRPr>
    </a:lvl4pPr>
    <a:lvl5pPr marL="1828800" algn="l">
      <a:spcBef>
        <a:spcPts val="0"/>
      </a:spcBef>
      <a:spcAft>
        <a:spcPts val="0"/>
      </a:spcAft>
      <a:defRPr sz="1200">
        <a:solidFill>
          <a:schemeClr val="tx1"/>
        </a:solidFill>
        <a:latin typeface="Arial"/>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Espace réservé de l'image des diapositives 1"/>
          <p:cNvSpPr>
            <a:spLocks noGrp="1" noRot="1" noChangeAspect="1"/>
          </p:cNvSpPr>
          <p:nvPr>
            <p:ph type="sldImg"/>
          </p:nvPr>
        </p:nvSpPr>
        <p:spPr bwMode="auto"/>
      </p:sp>
      <p:sp>
        <p:nvSpPr>
          <p:cNvPr id="3" name="Espace réservé des notes 2"/>
          <p:cNvSpPr>
            <a:spLocks noGrp="1"/>
          </p:cNvSpPr>
          <p:nvPr>
            <p:ph type="body" idx="1"/>
          </p:nvPr>
        </p:nvSpPr>
        <p:spPr bwMode="auto"/>
        <p:txBody>
          <a:bodyPr/>
          <a:lstStyle/>
          <a:p>
            <a:pPr>
              <a:defRPr/>
            </a:pPr>
            <a:endParaRPr lang="fr-FR"/>
          </a:p>
          <a:p>
            <a:pPr>
              <a:defRPr/>
            </a:pPr>
            <a:r>
              <a:rPr lang="fr-FR"/>
              <a:t>Accompagnement de 50 sites à fort potentiel de réduction</a:t>
            </a:r>
            <a:endParaRPr/>
          </a:p>
          <a:p>
            <a:pPr>
              <a:defRPr/>
            </a:pPr>
            <a:endParaRPr lang="fr-FR"/>
          </a:p>
          <a:p>
            <a:pPr>
              <a:defRPr/>
            </a:pPr>
            <a:endParaRPr lang="fr-FR"/>
          </a:p>
          <a:p>
            <a:pPr>
              <a:defRPr/>
            </a:pPr>
            <a:r>
              <a:rPr lang="fr-FR"/>
              <a:t>Écart relatif de la moyenne du débit : différence entre la période considérée et la période de référence (1976/2005)</a:t>
            </a:r>
            <a:endParaRPr/>
          </a:p>
          <a:p>
            <a:pPr>
              <a:defRPr/>
            </a:pPr>
            <a:r>
              <a:rPr lang="fr-FR"/>
              <a:t>RCP8.5 : Scénario avec émissions non réduites</a:t>
            </a:r>
            <a:endParaRPr/>
          </a:p>
          <a:p>
            <a:pPr>
              <a:defRPr/>
            </a:pPr>
            <a:r>
              <a:rPr lang="fr-FR"/>
              <a:t>Horizon moyen (2041-2070) - Moyenne estivale</a:t>
            </a:r>
            <a:endParaRPr/>
          </a:p>
          <a:p>
            <a:pPr>
              <a:defRPr/>
            </a:pPr>
            <a:r>
              <a:rPr lang="fr-FR"/>
              <a:t>Produit multi-modèles : médiane de l'ensemble modèle hydrologique SIM2 forcé par l'ensemble DRIAS-2020</a:t>
            </a:r>
            <a:endParaRPr/>
          </a:p>
          <a:p>
            <a:pPr>
              <a:defRPr/>
            </a:pPr>
            <a:r>
              <a:rPr lang="fr-FR"/>
              <a:t>carte territoires de SAGE</a:t>
            </a:r>
            <a:endParaRPr/>
          </a:p>
          <a:p>
            <a:pPr>
              <a:defRPr/>
            </a:pPr>
            <a:endParaRPr lang="fr-FR"/>
          </a:p>
        </p:txBody>
      </p:sp>
      <p:sp>
        <p:nvSpPr>
          <p:cNvPr id="4" name="Espace réservé du numéro de diapositive 3"/>
          <p:cNvSpPr>
            <a:spLocks noGrp="1"/>
          </p:cNvSpPr>
          <p:nvPr>
            <p:ph type="sldNum" sz="quarter" idx="5"/>
          </p:nvPr>
        </p:nvSpPr>
        <p:spPr bwMode="auto"/>
        <p:txBody>
          <a:bodyPr/>
          <a:lstStyle/>
          <a:p>
            <a:pPr>
              <a:defRPr/>
            </a:pPr>
            <a:fld id="{D1D6C7D1-E42E-46D0-B096-104BA480F8A2}" type="slidenum">
              <a:rPr lang="en-US"/>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Espace réservé de l'image des diapositives 1"/>
          <p:cNvSpPr>
            <a:spLocks noGrp="1" noRot="1" noChangeAspect="1"/>
          </p:cNvSpPr>
          <p:nvPr>
            <p:ph type="sldImg"/>
          </p:nvPr>
        </p:nvSpPr>
        <p:spPr bwMode="auto"/>
      </p:sp>
      <p:sp>
        <p:nvSpPr>
          <p:cNvPr id="3" name="Espace réservé des notes 2"/>
          <p:cNvSpPr>
            <a:spLocks noGrp="1"/>
          </p:cNvSpPr>
          <p:nvPr>
            <p:ph type="body" idx="1"/>
          </p:nvPr>
        </p:nvSpPr>
        <p:spPr bwMode="auto"/>
        <p:txBody>
          <a:bodyPr/>
          <a:lstStyle/>
          <a:p>
            <a:pPr>
              <a:defRPr/>
            </a:pPr>
            <a:r>
              <a:rPr lang="fr-FR"/>
              <a:t>Entretiens: cab, dgpr, deb earm, deb casp, dge, ademe, 6 agences de l’eau, ania, brgm, Cerema, CSF eau, csf electronique, arkema, epe, PFA, St Gobain, Meteo France, Ineris, OFB, CGAAER, hydreos pole de competitvité, </a:t>
            </a:r>
            <a:endParaRPr/>
          </a:p>
          <a:p>
            <a:pPr>
              <a:defRPr/>
            </a:pPr>
            <a:r>
              <a:rPr lang="fr-FR"/>
              <a:t>AURA: DREAL, DREETS, AE, medef, ariaa, unicem, DREAL -dir, prefete 01, kem one, barilla, La Bresse, FNE,  ST Micro, DDT38, DREAL-ICPE, SAGE</a:t>
            </a:r>
            <a:endParaRPr/>
          </a:p>
          <a:p>
            <a:pPr>
              <a:defRPr/>
            </a:pPr>
            <a:r>
              <a:rPr lang="fr-FR"/>
              <a:t>BFC: , dreal dir adjte, dreal UD, dreets, ARS, DDT25, AE, Stellantis, Solvay, malterie, </a:t>
            </a:r>
            <a:endParaRPr/>
          </a:p>
          <a:p>
            <a:pPr>
              <a:defRPr/>
            </a:pPr>
            <a:r>
              <a:rPr lang="fr-FR"/>
              <a:t>2 papeterie, producteur de tube</a:t>
            </a:r>
            <a:endParaRPr/>
          </a:p>
          <a:p>
            <a:pPr>
              <a:defRPr/>
            </a:pPr>
            <a:r>
              <a:rPr lang="fr-FR"/>
              <a:t>=54 entretiens</a:t>
            </a:r>
            <a:endParaRPr/>
          </a:p>
          <a:p>
            <a:pPr>
              <a:defRPr/>
            </a:pPr>
            <a:r>
              <a:rPr lang="fr-FR"/>
              <a:t>Café labo, igedd B Guery, France stratégie</a:t>
            </a:r>
            <a:endParaRPr/>
          </a:p>
          <a:p>
            <a:pPr>
              <a:defRPr/>
            </a:pPr>
            <a:endParaRPr lang="fr-FR"/>
          </a:p>
        </p:txBody>
      </p:sp>
      <p:sp>
        <p:nvSpPr>
          <p:cNvPr id="4" name="Espace réservé du numéro de diapositive 3"/>
          <p:cNvSpPr>
            <a:spLocks noGrp="1"/>
          </p:cNvSpPr>
          <p:nvPr>
            <p:ph type="sldNum" sz="quarter" idx="5"/>
          </p:nvPr>
        </p:nvSpPr>
        <p:spPr bwMode="auto"/>
        <p:txBody>
          <a:bodyPr/>
          <a:lstStyle/>
          <a:p>
            <a:pPr>
              <a:defRPr/>
            </a:pPr>
            <a:fld id="{D1D6C7D1-E42E-46D0-B096-104BA480F8A2}" type="slidenum">
              <a:rPr lang="en-US"/>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Espace réservé de l'image des diapositives 1"/>
          <p:cNvSpPr>
            <a:spLocks noGrp="1" noRot="1" noChangeAspect="1"/>
          </p:cNvSpPr>
          <p:nvPr>
            <p:ph type="sldImg"/>
          </p:nvPr>
        </p:nvSpPr>
        <p:spPr bwMode="auto"/>
      </p:sp>
      <p:sp>
        <p:nvSpPr>
          <p:cNvPr id="3" name="Espace réservé des notes 2"/>
          <p:cNvSpPr>
            <a:spLocks noGrp="1"/>
          </p:cNvSpPr>
          <p:nvPr>
            <p:ph type="body" idx="1"/>
          </p:nvPr>
        </p:nvSpPr>
        <p:spPr bwMode="auto"/>
        <p:txBody>
          <a:bodyPr/>
          <a:lstStyle/>
          <a:p>
            <a:pPr>
              <a:defRPr/>
            </a:pPr>
            <a:r>
              <a:rPr lang="fr-FR"/>
              <a:t>Jusqu’à 70% sur les cartes</a:t>
            </a:r>
            <a:endParaRPr/>
          </a:p>
        </p:txBody>
      </p:sp>
      <p:sp>
        <p:nvSpPr>
          <p:cNvPr id="4" name="Espace réservé du numéro de diapositive 3"/>
          <p:cNvSpPr>
            <a:spLocks noGrp="1"/>
          </p:cNvSpPr>
          <p:nvPr>
            <p:ph type="sldNum" sz="quarter" idx="5"/>
          </p:nvPr>
        </p:nvSpPr>
        <p:spPr bwMode="auto"/>
        <p:txBody>
          <a:bodyPr/>
          <a:lstStyle/>
          <a:p>
            <a:pPr>
              <a:defRPr/>
            </a:pPr>
            <a:fld id="{D1D6C7D1-E42E-46D0-B096-104BA480F8A2}" type="slidenum">
              <a:rPr lang="en-US"/>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Espace réservé de l'image des diapositives 1"/>
          <p:cNvSpPr>
            <a:spLocks noGrp="1" noRot="1" noChangeAspect="1"/>
          </p:cNvSpPr>
          <p:nvPr>
            <p:ph type="sldImg"/>
          </p:nvPr>
        </p:nvSpPr>
        <p:spPr bwMode="auto"/>
      </p:sp>
      <p:sp>
        <p:nvSpPr>
          <p:cNvPr id="3" name="Espace réservé des notes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fr-FR" sz="1200">
                <a:solidFill>
                  <a:srgbClr val="000000"/>
                </a:solidFill>
                <a:latin typeface="Calibri"/>
              </a:rPr>
              <a:t>Selon le ministère espagnol en charge de l’environnement, 10% de l’eau usée traitée est réutilisée en sortie des STEU dont 2,5% pour industrie. En moyenne, 2% seulement des eaux usées sont réutilisées en Europe et en France le chiffre est inférieur à 1%</a:t>
            </a:r>
            <a:endParaRPr lang="fr-FR" sz="1400" strike="sngStrike"/>
          </a:p>
          <a:p>
            <a:pPr>
              <a:defRPr/>
            </a:pPr>
            <a:endParaRPr lang="fr-FR"/>
          </a:p>
        </p:txBody>
      </p:sp>
      <p:sp>
        <p:nvSpPr>
          <p:cNvPr id="4" name="Espace réservé du numéro de diapositive 3"/>
          <p:cNvSpPr>
            <a:spLocks noGrp="1"/>
          </p:cNvSpPr>
          <p:nvPr>
            <p:ph type="sldNum" sz="quarter" idx="5"/>
          </p:nvPr>
        </p:nvSpPr>
        <p:spPr bwMode="auto"/>
        <p:txBody>
          <a:bodyPr/>
          <a:lstStyle/>
          <a:p>
            <a:pPr>
              <a:defRPr/>
            </a:pPr>
            <a:fld id="{D1D6C7D1-E42E-46D0-B096-104BA480F8A2}" type="slidenum">
              <a:rPr lang="en-US"/>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Diapositive de titre">
    <p:spTree>
      <p:nvGrpSpPr>
        <p:cNvPr id="1" name=""/>
        <p:cNvGrpSpPr/>
        <p:nvPr/>
      </p:nvGrpSpPr>
      <p:grpSpPr bwMode="auto">
        <a:xfrm>
          <a:off x="0" y="0"/>
          <a:ext cx="0" cy="0"/>
          <a:chOff x="0" y="0"/>
          <a:chExt cx="0" cy="0"/>
        </a:xfrm>
      </p:grpSpPr>
      <p:sp>
        <p:nvSpPr>
          <p:cNvPr id="4098" name="Rectangle 2"/>
          <p:cNvSpPr>
            <a:spLocks noGrp="1" noChangeArrowheads="1"/>
          </p:cNvSpPr>
          <p:nvPr>
            <p:ph type="ctrTitle"/>
          </p:nvPr>
        </p:nvSpPr>
        <p:spPr bwMode="auto">
          <a:xfrm>
            <a:off x="685800" y="2349500"/>
            <a:ext cx="7772400" cy="1470025"/>
          </a:xfrm>
        </p:spPr>
        <p:txBody>
          <a:bodyPr/>
          <a:lstStyle>
            <a:lvl1pPr algn="ctr">
              <a:defRPr sz="2400">
                <a:solidFill>
                  <a:srgbClr val="D83F20"/>
                </a:solidFill>
              </a:defRPr>
            </a:lvl1pPr>
          </a:lstStyle>
          <a:p>
            <a:pPr lvl="0">
              <a:defRPr/>
            </a:pPr>
            <a:r>
              <a:rPr lang="fr-FR"/>
              <a:t>Modifiez le style du titre</a:t>
            </a:r>
          </a:p>
        </p:txBody>
      </p:sp>
      <p:sp>
        <p:nvSpPr>
          <p:cNvPr id="4099" name="Rectangle 3"/>
          <p:cNvSpPr>
            <a:spLocks noGrp="1" noChangeArrowheads="1"/>
          </p:cNvSpPr>
          <p:nvPr>
            <p:ph type="subTitle" idx="1" hasCustomPrompt="1"/>
          </p:nvPr>
        </p:nvSpPr>
        <p:spPr bwMode="auto">
          <a:xfrm>
            <a:off x="1371600" y="4102101"/>
            <a:ext cx="6400800" cy="428336"/>
          </a:xfrm>
        </p:spPr>
        <p:txBody>
          <a:bodyPr/>
          <a:lstStyle>
            <a:lvl1pPr marL="0" indent="0" algn="ctr">
              <a:buFont typeface="Wingdings"/>
              <a:buNone/>
              <a:defRPr sz="1600"/>
            </a:lvl1pPr>
          </a:lstStyle>
          <a:p>
            <a:pPr lvl="0">
              <a:defRPr/>
            </a:pPr>
            <a:r>
              <a:rPr lang="fr-FR"/>
              <a:t>Nom de l’intervenant</a:t>
            </a:r>
            <a:endParaRPr/>
          </a:p>
        </p:txBody>
      </p:sp>
      <p:pic>
        <p:nvPicPr>
          <p:cNvPr id="7" name="Picture 2"/>
          <p:cNvPicPr>
            <a:picLocks noChangeAspect="1" noChangeArrowheads="1"/>
          </p:cNvPicPr>
          <p:nvPr userDrawn="1"/>
        </p:nvPicPr>
        <p:blipFill>
          <a:blip r:embed="rId2"/>
          <a:stretch/>
        </p:blipFill>
        <p:spPr bwMode="auto">
          <a:xfrm>
            <a:off x="6961187" y="5430837"/>
            <a:ext cx="1622425" cy="896938"/>
          </a:xfrm>
          <a:prstGeom prst="rect">
            <a:avLst/>
          </a:prstGeom>
          <a:noFill/>
          <a:ln>
            <a:noFill/>
          </a:ln>
        </p:spPr>
      </p:pic>
      <p:pic>
        <p:nvPicPr>
          <p:cNvPr id="6" name="Image 5"/>
          <p:cNvPicPr>
            <a:picLocks noChangeAspect="1"/>
          </p:cNvPicPr>
          <p:nvPr userDrawn="1"/>
        </p:nvPicPr>
        <p:blipFill>
          <a:blip r:embed="rId3"/>
          <a:stretch/>
        </p:blipFill>
        <p:spPr bwMode="auto">
          <a:xfrm>
            <a:off x="685800" y="5620262"/>
            <a:ext cx="1961606" cy="5182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re et texte vertical">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a:t>Modifiez le style du titre</a:t>
            </a:r>
            <a:endParaRPr/>
          </a:p>
        </p:txBody>
      </p:sp>
      <p:sp>
        <p:nvSpPr>
          <p:cNvPr id="3" name="Espace réservé du texte vertical 2"/>
          <p:cNvSpPr>
            <a:spLocks noGrp="1"/>
          </p:cNvSpPr>
          <p:nvPr>
            <p:ph type="body" orient="vert" idx="1"/>
          </p:nvPr>
        </p:nvSpPr>
        <p:spPr bwMode="auto"/>
        <p:txBody>
          <a:bodyPr vert="eaVert"/>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Titre vertical et texte">
    <p:spTree>
      <p:nvGrpSpPr>
        <p:cNvPr id="1" name=""/>
        <p:cNvGrpSpPr/>
        <p:nvPr/>
      </p:nvGrpSpPr>
      <p:grpSpPr bwMode="auto">
        <a:xfrm>
          <a:off x="0" y="0"/>
          <a:ext cx="0" cy="0"/>
          <a:chOff x="0" y="0"/>
          <a:chExt cx="0" cy="0"/>
        </a:xfrm>
      </p:grpSpPr>
      <p:sp>
        <p:nvSpPr>
          <p:cNvPr id="2" name="Titre vertical 1"/>
          <p:cNvSpPr>
            <a:spLocks noGrp="1"/>
          </p:cNvSpPr>
          <p:nvPr>
            <p:ph type="title" orient="vert"/>
          </p:nvPr>
        </p:nvSpPr>
        <p:spPr bwMode="auto">
          <a:xfrm>
            <a:off x="6678613" y="117475"/>
            <a:ext cx="2141537" cy="6191250"/>
          </a:xfrm>
        </p:spPr>
        <p:txBody>
          <a:bodyPr vert="eaVert"/>
          <a:lstStyle/>
          <a:p>
            <a:pPr>
              <a:defRPr/>
            </a:pPr>
            <a:r>
              <a:rPr lang="fr-FR"/>
              <a:t>Modifiez le style du titre</a:t>
            </a:r>
            <a:endParaRPr/>
          </a:p>
        </p:txBody>
      </p:sp>
      <p:sp>
        <p:nvSpPr>
          <p:cNvPr id="3" name="Espace réservé du texte vertical 2"/>
          <p:cNvSpPr>
            <a:spLocks noGrp="1"/>
          </p:cNvSpPr>
          <p:nvPr>
            <p:ph type="body" orient="vert" idx="1"/>
          </p:nvPr>
        </p:nvSpPr>
        <p:spPr bwMode="auto">
          <a:xfrm>
            <a:off x="250825" y="117475"/>
            <a:ext cx="6275388" cy="6191250"/>
          </a:xfrm>
        </p:spPr>
        <p:txBody>
          <a:bodyPr vert="eaVert"/>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xAndObj" preserve="1" userDrawn="1">
  <p:cSld name="Titre. Texte et contenu">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569325" cy="719138"/>
          </a:xfrm>
        </p:spPr>
        <p:txBody>
          <a:bodyPr/>
          <a:lstStyle/>
          <a:p>
            <a:pPr>
              <a:defRPr/>
            </a:pPr>
            <a:r>
              <a:rPr lang="fr-FR"/>
              <a:t>Modifiez le style du titre</a:t>
            </a:r>
            <a:endParaRPr/>
          </a:p>
        </p:txBody>
      </p:sp>
      <p:sp>
        <p:nvSpPr>
          <p:cNvPr id="3" name="Espace réservé du texte 2"/>
          <p:cNvSpPr>
            <a:spLocks noGrp="1"/>
          </p:cNvSpPr>
          <p:nvPr>
            <p:ph type="body" sz="half" idx="1"/>
          </p:nvPr>
        </p:nvSpPr>
        <p:spPr bwMode="auto">
          <a:xfrm>
            <a:off x="250825" y="1125538"/>
            <a:ext cx="4208463" cy="5183187"/>
          </a:xfrm>
        </p:spPr>
        <p:txBody>
          <a:body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
        <p:nvSpPr>
          <p:cNvPr id="4" name="Espace réservé du contenu 3"/>
          <p:cNvSpPr>
            <a:spLocks noGrp="1"/>
          </p:cNvSpPr>
          <p:nvPr>
            <p:ph sz="half" idx="2"/>
          </p:nvPr>
        </p:nvSpPr>
        <p:spPr bwMode="auto">
          <a:xfrm>
            <a:off x="4611688" y="1125538"/>
            <a:ext cx="4208462" cy="5183187"/>
          </a:xfrm>
        </p:spPr>
        <p:txBody>
          <a:body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chart" preserve="1" userDrawn="1">
  <p:cSld name="Titre et diagramme">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569325" cy="719138"/>
          </a:xfrm>
        </p:spPr>
        <p:txBody>
          <a:bodyPr/>
          <a:lstStyle/>
          <a:p>
            <a:pPr>
              <a:defRPr/>
            </a:pPr>
            <a:r>
              <a:rPr lang="fr-FR"/>
              <a:t>Modifiez le style du titre</a:t>
            </a:r>
            <a:endParaRPr/>
          </a:p>
        </p:txBody>
      </p:sp>
      <p:sp>
        <p:nvSpPr>
          <p:cNvPr id="3" name="Espace réservé du graphique 2"/>
          <p:cNvSpPr>
            <a:spLocks noGrp="1"/>
          </p:cNvSpPr>
          <p:nvPr>
            <p:ph type="chart" idx="1"/>
          </p:nvPr>
        </p:nvSpPr>
        <p:spPr bwMode="auto">
          <a:xfrm>
            <a:off x="250825" y="1125538"/>
            <a:ext cx="8569325" cy="5183187"/>
          </a:xfrm>
        </p:spPr>
        <p:txBody>
          <a:bodyPr/>
          <a:lstStyle/>
          <a:p>
            <a:pPr lvl="0">
              <a:defRPr/>
            </a:pPr>
            <a:r>
              <a:rPr lang="fr-FR"/>
              <a:t>Cliquez sur l'icône pour ajouter un graphique</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re et contenu">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a:t>Modifiez le style du titre</a:t>
            </a:r>
            <a:endParaRPr/>
          </a:p>
        </p:txBody>
      </p:sp>
      <p:sp>
        <p:nvSpPr>
          <p:cNvPr id="3" name="Espace réservé du contenu 2"/>
          <p:cNvSpPr>
            <a:spLocks noGrp="1"/>
          </p:cNvSpPr>
          <p:nvPr>
            <p:ph idx="1"/>
          </p:nvPr>
        </p:nvSpPr>
        <p:spPr bwMode="auto"/>
        <p:txBody>
          <a:body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Titre de section">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722313" y="4406900"/>
            <a:ext cx="7772400" cy="1362075"/>
          </a:xfrm>
        </p:spPr>
        <p:txBody>
          <a:bodyPr anchor="t"/>
          <a:lstStyle>
            <a:lvl1pPr algn="l">
              <a:defRPr sz="4000" b="1" cap="all"/>
            </a:lvl1pPr>
          </a:lstStyle>
          <a:p>
            <a:pPr>
              <a:defRPr/>
            </a:pPr>
            <a:r>
              <a:rPr lang="fr-FR"/>
              <a:t>Modifiez le style du titre</a:t>
            </a:r>
            <a:endParaRPr/>
          </a:p>
        </p:txBody>
      </p:sp>
      <p:sp>
        <p:nvSpPr>
          <p:cNvPr id="3" name="Espace réservé du texte 2"/>
          <p:cNvSpPr>
            <a:spLocks noGrp="1"/>
          </p:cNvSpPr>
          <p:nvPr>
            <p:ph type="body" idx="1"/>
          </p:nvPr>
        </p:nvSpPr>
        <p:spPr bwMode="auto">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defRPr/>
            </a:pPr>
            <a:r>
              <a:rPr lang="fr-FR"/>
              <a:t>Modifiez les styles du texte du masque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Deux contenus">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a:t>Modifiez le style du titre</a:t>
            </a:r>
            <a:endParaRPr/>
          </a:p>
        </p:txBody>
      </p:sp>
      <p:sp>
        <p:nvSpPr>
          <p:cNvPr id="3" name="Espace réservé du contenu 2"/>
          <p:cNvSpPr>
            <a:spLocks noGrp="1"/>
          </p:cNvSpPr>
          <p:nvPr>
            <p:ph sz="half" idx="1"/>
          </p:nvPr>
        </p:nvSpPr>
        <p:spPr bwMode="auto">
          <a:xfrm>
            <a:off x="250825" y="1125538"/>
            <a:ext cx="4208463" cy="5183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
        <p:nvSpPr>
          <p:cNvPr id="4" name="Espace réservé du contenu 3"/>
          <p:cNvSpPr>
            <a:spLocks noGrp="1"/>
          </p:cNvSpPr>
          <p:nvPr>
            <p:ph sz="half" idx="2"/>
          </p:nvPr>
        </p:nvSpPr>
        <p:spPr bwMode="auto">
          <a:xfrm>
            <a:off x="4611688" y="1125538"/>
            <a:ext cx="4208462" cy="5183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Comparaison">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457200" y="274638"/>
            <a:ext cx="8229600" cy="1143000"/>
          </a:xfrm>
        </p:spPr>
        <p:txBody>
          <a:bodyPr/>
          <a:lstStyle>
            <a:lvl1pPr>
              <a:defRPr/>
            </a:lvl1pPr>
          </a:lstStyle>
          <a:p>
            <a:pPr>
              <a:defRPr/>
            </a:pPr>
            <a:r>
              <a:rPr lang="fr-FR"/>
              <a:t>Modifiez le style du titre</a:t>
            </a:r>
            <a:endParaRPr/>
          </a:p>
        </p:txBody>
      </p:sp>
      <p:sp>
        <p:nvSpPr>
          <p:cNvPr id="3" name="Espace réservé du texte 2"/>
          <p:cNvSpPr>
            <a:spLocks noGrp="1"/>
          </p:cNvSpPr>
          <p:nvPr>
            <p:ph type="body" idx="1"/>
          </p:nvPr>
        </p:nvSpPr>
        <p:spPr bwMode="auto">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fr-FR"/>
              <a:t>Modifiez les styles du texte du masque</a:t>
            </a:r>
            <a:endParaRPr/>
          </a:p>
        </p:txBody>
      </p:sp>
      <p:sp>
        <p:nvSpPr>
          <p:cNvPr id="4" name="Espace réservé du contenu 3"/>
          <p:cNvSpPr>
            <a:spLocks noGrp="1"/>
          </p:cNvSpPr>
          <p:nvPr>
            <p:ph sz="half" idx="2"/>
          </p:nvPr>
        </p:nvSpPr>
        <p:spPr bwMode="auto">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
        <p:nvSpPr>
          <p:cNvPr id="5" name="Espace réservé du texte 4"/>
          <p:cNvSpPr>
            <a:spLocks noGrp="1"/>
          </p:cNvSpPr>
          <p:nvPr>
            <p:ph type="body" sz="quarter" idx="3"/>
          </p:nvPr>
        </p:nvSpPr>
        <p:spPr bwMode="auto">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fr-FR"/>
              <a:t>Modifiez les styles du texte du masque</a:t>
            </a:r>
            <a:endParaRPr/>
          </a:p>
        </p:txBody>
      </p:sp>
      <p:sp>
        <p:nvSpPr>
          <p:cNvPr id="6" name="Espace réservé du contenu 5"/>
          <p:cNvSpPr>
            <a:spLocks noGrp="1"/>
          </p:cNvSpPr>
          <p:nvPr>
            <p:ph sz="quarter" idx="4"/>
          </p:nvPr>
        </p:nvSpPr>
        <p:spPr bwMode="auto">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re seul">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a:t>Modifiez le style du titre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Vide">
    <p:spTree>
      <p:nvGrpSpPr>
        <p:cNvPr id="1" name=""/>
        <p:cNvGrpSpPr/>
        <p:nvPr/>
      </p:nvGrpSpPr>
      <p:grpSpPr bwMode="auto">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Contenu avec légende">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457200" y="273050"/>
            <a:ext cx="3008313" cy="1162050"/>
          </a:xfrm>
        </p:spPr>
        <p:txBody>
          <a:bodyPr anchor="b"/>
          <a:lstStyle>
            <a:lvl1pPr algn="l">
              <a:defRPr sz="2000" b="1"/>
            </a:lvl1pPr>
          </a:lstStyle>
          <a:p>
            <a:pPr>
              <a:defRPr/>
            </a:pPr>
            <a:r>
              <a:rPr lang="fr-FR"/>
              <a:t>Modifiez le style du titre</a:t>
            </a:r>
            <a:endParaRPr/>
          </a:p>
        </p:txBody>
      </p:sp>
      <p:sp>
        <p:nvSpPr>
          <p:cNvPr id="3" name="Espace réservé du contenu 2"/>
          <p:cNvSpPr>
            <a:spLocks noGrp="1"/>
          </p:cNvSpPr>
          <p:nvPr>
            <p:ph idx="1"/>
          </p:nvPr>
        </p:nvSpPr>
        <p:spPr bwMode="auto">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fr-FR"/>
              <a:t>Modifiez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a:p>
        </p:txBody>
      </p:sp>
      <p:sp>
        <p:nvSpPr>
          <p:cNvPr id="4" name="Espace réservé du texte 3"/>
          <p:cNvSpPr>
            <a:spLocks noGrp="1"/>
          </p:cNvSpPr>
          <p:nvPr>
            <p:ph type="body" sz="half" idx="2"/>
          </p:nvPr>
        </p:nvSpPr>
        <p:spPr bwMode="auto">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fr-FR"/>
              <a:t>Modifiez les styles du texte du masque</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Image avec légende">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1792288" y="4800600"/>
            <a:ext cx="5486400" cy="566738"/>
          </a:xfrm>
        </p:spPr>
        <p:txBody>
          <a:bodyPr anchor="b"/>
          <a:lstStyle>
            <a:lvl1pPr algn="l">
              <a:defRPr sz="2000" b="1"/>
            </a:lvl1pPr>
          </a:lstStyle>
          <a:p>
            <a:pPr>
              <a:defRPr/>
            </a:pPr>
            <a:r>
              <a:rPr lang="fr-FR"/>
              <a:t>Modifiez le style du titre</a:t>
            </a:r>
            <a:endParaRPr/>
          </a:p>
        </p:txBody>
      </p:sp>
      <p:sp>
        <p:nvSpPr>
          <p:cNvPr id="3" name="Espace réservé pour une image  2"/>
          <p:cNvSpPr>
            <a:spLocks noGrp="1"/>
          </p:cNvSpPr>
          <p:nvPr>
            <p:ph type="pic" idx="1"/>
          </p:nvPr>
        </p:nvSpPr>
        <p:spPr bwMode="auto">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defRPr/>
            </a:pPr>
            <a:r>
              <a:rPr lang="fr-FR"/>
              <a:t>Cliquez sur l'icône pour ajouter une image</a:t>
            </a:r>
            <a:endParaRPr/>
          </a:p>
        </p:txBody>
      </p:sp>
      <p:sp>
        <p:nvSpPr>
          <p:cNvPr id="4" name="Espace réservé du texte 3"/>
          <p:cNvSpPr>
            <a:spLocks noGrp="1"/>
          </p:cNvSpPr>
          <p:nvPr>
            <p:ph type="body" sz="half" idx="2"/>
          </p:nvPr>
        </p:nvSpPr>
        <p:spPr bwMode="auto">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fr-FR"/>
              <a:t>Modifiez les styles du texte du masque</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1026" name="Rectangle 2"/>
          <p:cNvSpPr>
            <a:spLocks noGrp="1" noChangeArrowheads="1"/>
          </p:cNvSpPr>
          <p:nvPr>
            <p:ph type="title"/>
          </p:nvPr>
        </p:nvSpPr>
        <p:spPr bwMode="auto">
          <a:xfrm>
            <a:off x="250825" y="117475"/>
            <a:ext cx="8569325" cy="719138"/>
          </a:xfrm>
          <a:prstGeom prst="rect">
            <a:avLst/>
          </a:prstGeom>
          <a:noFill/>
          <a:ln>
            <a:noFill/>
          </a:ln>
        </p:spPr>
        <p:txBody>
          <a:bodyPr vert="horz" wrap="square" lIns="91440" tIns="45720" rIns="91440" bIns="45720" numCol="1" anchor="ctr" anchorCtr="0" compatLnSpc="1">
            <a:prstTxWarp prst="textNoShape">
              <a:avLst/>
            </a:prstTxWarp>
          </a:bodyPr>
          <a:lstStyle/>
          <a:p>
            <a:pPr lvl="0">
              <a:defRPr/>
            </a:pPr>
            <a:r>
              <a:rPr lang="fr-FR"/>
              <a:t>Cliquez pour modifier le style du titre</a:t>
            </a:r>
            <a:endParaRPr/>
          </a:p>
        </p:txBody>
      </p:sp>
      <p:sp>
        <p:nvSpPr>
          <p:cNvPr id="1027" name="Rectangle 3"/>
          <p:cNvSpPr>
            <a:spLocks noGrp="1" noChangeArrowheads="1"/>
          </p:cNvSpPr>
          <p:nvPr>
            <p:ph type="body" idx="1"/>
          </p:nvPr>
        </p:nvSpPr>
        <p:spPr bwMode="auto">
          <a:xfrm>
            <a:off x="250825" y="1125538"/>
            <a:ext cx="8569325" cy="5183187"/>
          </a:xfrm>
          <a:prstGeom prst="rect">
            <a:avLst/>
          </a:prstGeom>
          <a:noFill/>
          <a:ln>
            <a:noFill/>
          </a:ln>
        </p:spPr>
        <p:txBody>
          <a:bodyPr vert="horz" wrap="square" lIns="91440" tIns="45720" rIns="91440" bIns="45720" numCol="1" anchor="t" anchorCtr="0" compatLnSpc="1">
            <a:prstTxWarp prst="textNoShape">
              <a:avLst/>
            </a:prstTxWarp>
          </a:bodyPr>
          <a:lstStyle/>
          <a:p>
            <a:pPr lvl="0">
              <a:defRPr/>
            </a:pPr>
            <a:r>
              <a:rPr lang="fr-FR"/>
              <a:t>Cliquez pour modifier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Jjjjjj</a:t>
            </a:r>
          </a:p>
          <a:p>
            <a:pPr lvl="5">
              <a:defRPr/>
            </a:pPr>
            <a:r>
              <a:rPr lang="fr-FR"/>
              <a:t>hhhh</a:t>
            </a:r>
          </a:p>
        </p:txBody>
      </p:sp>
      <p:sp>
        <p:nvSpPr>
          <p:cNvPr id="1028" name="Rectangle 14"/>
          <p:cNvSpPr>
            <a:spLocks noChangeArrowheads="1"/>
          </p:cNvSpPr>
          <p:nvPr/>
        </p:nvSpPr>
        <p:spPr bwMode="auto">
          <a:xfrm>
            <a:off x="0" y="908050"/>
            <a:ext cx="9144000" cy="31750"/>
          </a:xfrm>
          <a:prstGeom prst="rect">
            <a:avLst/>
          </a:prstGeom>
          <a:gradFill>
            <a:gsLst>
              <a:gs pos="0">
                <a:srgbClr val="4C8CD3"/>
              </a:gs>
              <a:gs pos="100000">
                <a:srgbClr val="7EBF25"/>
              </a:gs>
            </a:gsLst>
            <a:lin ang="0" scaled="1"/>
          </a:gradFill>
          <a:ln>
            <a:noFill/>
          </a:ln>
          <a:effectLst/>
        </p:spPr>
        <p:txBody>
          <a:bodyPr wrap="none" anchor="ctr"/>
          <a:lstStyle>
            <a:lvl1pPr>
              <a:defRPr>
                <a:solidFill>
                  <a:schemeClr val="tx1"/>
                </a:solidFill>
                <a:latin typeface="Arial"/>
              </a:defRPr>
            </a:lvl1pPr>
            <a:lvl2pPr marL="742950" indent="-285750">
              <a:defRPr>
                <a:solidFill>
                  <a:schemeClr val="tx1"/>
                </a:solidFill>
                <a:latin typeface="Arial"/>
              </a:defRPr>
            </a:lvl2pPr>
            <a:lvl3pPr marL="1143000" indent="-228600">
              <a:defRPr>
                <a:solidFill>
                  <a:schemeClr val="tx1"/>
                </a:solidFill>
                <a:latin typeface="Arial"/>
              </a:defRPr>
            </a:lvl3pPr>
            <a:lvl4pPr marL="1600200" indent="-228600">
              <a:defRPr>
                <a:solidFill>
                  <a:schemeClr val="tx1"/>
                </a:solidFill>
                <a:latin typeface="Arial"/>
              </a:defRPr>
            </a:lvl4pPr>
            <a:lvl5pPr marL="2057400" indent="-228600">
              <a:defRPr>
                <a:solidFill>
                  <a:schemeClr val="tx1"/>
                </a:solidFill>
                <a:latin typeface="Arial"/>
              </a:defRPr>
            </a:lvl5pPr>
            <a:lvl6pPr marL="2514600" indent="-228600">
              <a:spcBef>
                <a:spcPts val="0"/>
              </a:spcBef>
              <a:spcAft>
                <a:spcPts val="0"/>
              </a:spcAft>
              <a:defRPr>
                <a:solidFill>
                  <a:schemeClr val="tx1"/>
                </a:solidFill>
                <a:latin typeface="Arial"/>
              </a:defRPr>
            </a:lvl6pPr>
            <a:lvl7pPr marL="2971800" indent="-228600">
              <a:spcBef>
                <a:spcPts val="0"/>
              </a:spcBef>
              <a:spcAft>
                <a:spcPts val="0"/>
              </a:spcAft>
              <a:defRPr>
                <a:solidFill>
                  <a:schemeClr val="tx1"/>
                </a:solidFill>
                <a:latin typeface="Arial"/>
              </a:defRPr>
            </a:lvl7pPr>
            <a:lvl8pPr marL="3429000" indent="-228600">
              <a:spcBef>
                <a:spcPts val="0"/>
              </a:spcBef>
              <a:spcAft>
                <a:spcPts val="0"/>
              </a:spcAft>
              <a:defRPr>
                <a:solidFill>
                  <a:schemeClr val="tx1"/>
                </a:solidFill>
                <a:latin typeface="Arial"/>
              </a:defRPr>
            </a:lvl8pPr>
            <a:lvl9pPr marL="3886200" indent="-228600">
              <a:spcBef>
                <a:spcPts val="0"/>
              </a:spcBef>
              <a:spcAft>
                <a:spcPts val="0"/>
              </a:spcAft>
              <a:defRPr>
                <a:solidFill>
                  <a:schemeClr val="tx1"/>
                </a:solidFill>
                <a:latin typeface="Arial"/>
              </a:defRPr>
            </a:lvl9pPr>
          </a:lstStyle>
          <a:p>
            <a:pPr>
              <a:defRPr/>
            </a:pPr>
            <a:endParaRPr lang="fr-FR">
              <a:cs typeface="+mn-cs"/>
            </a:endParaRPr>
          </a:p>
        </p:txBody>
      </p:sp>
      <p:sp>
        <p:nvSpPr>
          <p:cNvPr id="1030" name="Rectangle 12"/>
          <p:cNvSpPr>
            <a:spLocks noChangeArrowheads="1"/>
          </p:cNvSpPr>
          <p:nvPr/>
        </p:nvSpPr>
        <p:spPr bwMode="auto">
          <a:xfrm>
            <a:off x="8388350" y="6457950"/>
            <a:ext cx="647700" cy="304800"/>
          </a:xfrm>
          <a:prstGeom prst="rect">
            <a:avLst/>
          </a:prstGeom>
          <a:noFill/>
          <a:ln>
            <a:noFill/>
          </a:ln>
          <a:effectLst/>
        </p:spPr>
        <p:txBody>
          <a:bodyPr anchor="ctr" anchorCtr="1"/>
          <a:lstStyle>
            <a:lvl1pPr>
              <a:defRPr>
                <a:solidFill>
                  <a:schemeClr val="tx1"/>
                </a:solidFill>
                <a:latin typeface="Arial"/>
              </a:defRPr>
            </a:lvl1pPr>
            <a:lvl2pPr marL="742950" indent="-285750">
              <a:defRPr>
                <a:solidFill>
                  <a:schemeClr val="tx1"/>
                </a:solidFill>
                <a:latin typeface="Arial"/>
              </a:defRPr>
            </a:lvl2pPr>
            <a:lvl3pPr marL="1143000" indent="-228600">
              <a:defRPr>
                <a:solidFill>
                  <a:schemeClr val="tx1"/>
                </a:solidFill>
                <a:latin typeface="Arial"/>
              </a:defRPr>
            </a:lvl3pPr>
            <a:lvl4pPr marL="1600200" indent="-228600">
              <a:defRPr>
                <a:solidFill>
                  <a:schemeClr val="tx1"/>
                </a:solidFill>
                <a:latin typeface="Arial"/>
              </a:defRPr>
            </a:lvl4pPr>
            <a:lvl5pPr marL="2057400" indent="-228600">
              <a:defRPr>
                <a:solidFill>
                  <a:schemeClr val="tx1"/>
                </a:solidFill>
                <a:latin typeface="Arial"/>
              </a:defRPr>
            </a:lvl5pPr>
            <a:lvl6pPr marL="2514600" indent="-228600">
              <a:spcBef>
                <a:spcPts val="0"/>
              </a:spcBef>
              <a:spcAft>
                <a:spcPts val="0"/>
              </a:spcAft>
              <a:defRPr>
                <a:solidFill>
                  <a:schemeClr val="tx1"/>
                </a:solidFill>
                <a:latin typeface="Arial"/>
              </a:defRPr>
            </a:lvl6pPr>
            <a:lvl7pPr marL="2971800" indent="-228600">
              <a:spcBef>
                <a:spcPts val="0"/>
              </a:spcBef>
              <a:spcAft>
                <a:spcPts val="0"/>
              </a:spcAft>
              <a:defRPr>
                <a:solidFill>
                  <a:schemeClr val="tx1"/>
                </a:solidFill>
                <a:latin typeface="Arial"/>
              </a:defRPr>
            </a:lvl7pPr>
            <a:lvl8pPr marL="3429000" indent="-228600">
              <a:spcBef>
                <a:spcPts val="0"/>
              </a:spcBef>
              <a:spcAft>
                <a:spcPts val="0"/>
              </a:spcAft>
              <a:defRPr>
                <a:solidFill>
                  <a:schemeClr val="tx1"/>
                </a:solidFill>
                <a:latin typeface="Arial"/>
              </a:defRPr>
            </a:lvl8pPr>
            <a:lvl9pPr marL="3886200" indent="-228600">
              <a:spcBef>
                <a:spcPts val="0"/>
              </a:spcBef>
              <a:spcAft>
                <a:spcPts val="0"/>
              </a:spcAft>
              <a:defRPr>
                <a:solidFill>
                  <a:schemeClr val="tx1"/>
                </a:solidFill>
                <a:latin typeface="Arial"/>
              </a:defRPr>
            </a:lvl9pPr>
          </a:lstStyle>
          <a:p>
            <a:pPr algn="ctr">
              <a:defRPr/>
            </a:pPr>
            <a:r>
              <a:rPr lang="fr-FR" sz="1200" b="1">
                <a:solidFill>
                  <a:srgbClr val="D83F20"/>
                </a:solidFill>
                <a:cs typeface="+mn-cs"/>
              </a:rPr>
              <a:t>|  </a:t>
            </a:r>
            <a:fld id="{4A583B08-78FA-4E57-872D-0D1D93C52E40}" type="slidenum">
              <a:rPr lang="fr-FR" sz="1000" b="1">
                <a:solidFill>
                  <a:srgbClr val="002060"/>
                </a:solidFill>
                <a:cs typeface="+mn-cs"/>
              </a:rPr>
              <a:t>‹N°›</a:t>
            </a:fld>
            <a:endParaRPr lang="fr-FR" sz="1000" b="1">
              <a:solidFill>
                <a:srgbClr val="002060"/>
              </a:solidFill>
              <a:cs typeface="+mn-cs"/>
            </a:endParaRPr>
          </a:p>
        </p:txBody>
      </p:sp>
      <p:sp>
        <p:nvSpPr>
          <p:cNvPr id="1031" name="Text Box 15"/>
          <p:cNvSpPr txBox="1">
            <a:spLocks noChangeArrowheads="1"/>
          </p:cNvSpPr>
          <p:nvPr/>
        </p:nvSpPr>
        <p:spPr bwMode="auto">
          <a:xfrm>
            <a:off x="1728789" y="6519645"/>
            <a:ext cx="5013206" cy="255239"/>
          </a:xfrm>
          <a:prstGeom prst="rect">
            <a:avLst/>
          </a:prstGeom>
          <a:solidFill>
            <a:srgbClr val="4C8CD3"/>
          </a:solidFill>
          <a:ln>
            <a:noFill/>
          </a:ln>
          <a:effectLst/>
        </p:spPr>
        <p:txBody>
          <a:bodyPr anchor="ctr" anchorCtr="1"/>
          <a:lstStyle>
            <a:lvl1pPr>
              <a:defRPr>
                <a:solidFill>
                  <a:schemeClr val="tx1"/>
                </a:solidFill>
                <a:latin typeface="Arial"/>
              </a:defRPr>
            </a:lvl1pPr>
            <a:lvl2pPr marL="742950" indent="-285750">
              <a:defRPr>
                <a:solidFill>
                  <a:schemeClr val="tx1"/>
                </a:solidFill>
                <a:latin typeface="Arial"/>
              </a:defRPr>
            </a:lvl2pPr>
            <a:lvl3pPr marL="1143000" indent="-228600">
              <a:defRPr>
                <a:solidFill>
                  <a:schemeClr val="tx1"/>
                </a:solidFill>
                <a:latin typeface="Arial"/>
              </a:defRPr>
            </a:lvl3pPr>
            <a:lvl4pPr marL="1600200" indent="-228600">
              <a:defRPr>
                <a:solidFill>
                  <a:schemeClr val="tx1"/>
                </a:solidFill>
                <a:latin typeface="Arial"/>
              </a:defRPr>
            </a:lvl4pPr>
            <a:lvl5pPr marL="2057400" indent="-228600">
              <a:defRPr>
                <a:solidFill>
                  <a:schemeClr val="tx1"/>
                </a:solidFill>
                <a:latin typeface="Arial"/>
              </a:defRPr>
            </a:lvl5pPr>
            <a:lvl6pPr marL="2514600" indent="-228600">
              <a:spcBef>
                <a:spcPts val="0"/>
              </a:spcBef>
              <a:spcAft>
                <a:spcPts val="0"/>
              </a:spcAft>
              <a:defRPr>
                <a:solidFill>
                  <a:schemeClr val="tx1"/>
                </a:solidFill>
                <a:latin typeface="Arial"/>
              </a:defRPr>
            </a:lvl6pPr>
            <a:lvl7pPr marL="2971800" indent="-228600">
              <a:spcBef>
                <a:spcPts val="0"/>
              </a:spcBef>
              <a:spcAft>
                <a:spcPts val="0"/>
              </a:spcAft>
              <a:defRPr>
                <a:solidFill>
                  <a:schemeClr val="tx1"/>
                </a:solidFill>
                <a:latin typeface="Arial"/>
              </a:defRPr>
            </a:lvl7pPr>
            <a:lvl8pPr marL="3429000" indent="-228600">
              <a:spcBef>
                <a:spcPts val="0"/>
              </a:spcBef>
              <a:spcAft>
                <a:spcPts val="0"/>
              </a:spcAft>
              <a:defRPr>
                <a:solidFill>
                  <a:schemeClr val="tx1"/>
                </a:solidFill>
                <a:latin typeface="Arial"/>
              </a:defRPr>
            </a:lvl8pPr>
            <a:lvl9pPr marL="3886200" indent="-228600">
              <a:spcBef>
                <a:spcPts val="0"/>
              </a:spcBef>
              <a:spcAft>
                <a:spcPts val="0"/>
              </a:spcAft>
              <a:defRPr>
                <a:solidFill>
                  <a:schemeClr val="tx1"/>
                </a:solidFill>
                <a:latin typeface="Arial"/>
              </a:defRPr>
            </a:lvl9pPr>
          </a:lstStyle>
          <a:p>
            <a:pPr>
              <a:defRPr/>
            </a:pPr>
            <a:r>
              <a:rPr lang="fr-FR" sz="900" b="1" i="0">
                <a:solidFill>
                  <a:srgbClr val="FFFFFF"/>
                </a:solidFill>
              </a:rPr>
              <a:t>Mission sur la sobriété hydrique des ICPE</a:t>
            </a:r>
            <a:endParaRPr lang="fr-FR" sz="1000" b="1" i="0" baseline="-25000">
              <a:solidFill>
                <a:srgbClr val="FFFFFF"/>
              </a:solidFill>
              <a:cs typeface="+mn-cs"/>
            </a:endParaRPr>
          </a:p>
        </p:txBody>
      </p:sp>
      <p:pic>
        <p:nvPicPr>
          <p:cNvPr id="2" name="Picture 2" descr="C:\Users\fadambrine-adc\Documents\Ressources Fabrice Dambrine\Logos-et-images\Logos-CGEiet\CGEiet-hor.png"/>
          <p:cNvPicPr>
            <a:picLocks noChangeAspect="1" noChangeArrowheads="1"/>
          </p:cNvPicPr>
          <p:nvPr/>
        </p:nvPicPr>
        <p:blipFill>
          <a:blip r:embed="rId15"/>
          <a:stretch/>
        </p:blipFill>
        <p:spPr bwMode="auto">
          <a:xfrm>
            <a:off x="25400" y="6418264"/>
            <a:ext cx="1489501" cy="356620"/>
          </a:xfrm>
          <a:prstGeom prst="rect">
            <a:avLst/>
          </a:prstGeom>
          <a:noFill/>
          <a:ln>
            <a:noFill/>
          </a:ln>
        </p:spPr>
      </p:pic>
      <p:pic>
        <p:nvPicPr>
          <p:cNvPr id="8" name="Image 7"/>
          <p:cNvPicPr>
            <a:picLocks noChangeAspect="1"/>
          </p:cNvPicPr>
          <p:nvPr userDrawn="1"/>
        </p:nvPicPr>
        <p:blipFill>
          <a:blip r:embed="rId16"/>
          <a:stretch/>
        </p:blipFill>
        <p:spPr bwMode="auto">
          <a:xfrm>
            <a:off x="7124130" y="6377517"/>
            <a:ext cx="1264219" cy="4055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a:spcBef>
          <a:spcPts val="0"/>
        </a:spcBef>
        <a:spcAft>
          <a:spcPts val="0"/>
        </a:spcAft>
        <a:defRPr sz="2000" b="1">
          <a:solidFill>
            <a:srgbClr val="D83F20"/>
          </a:solidFill>
          <a:latin typeface="+mj-lt"/>
          <a:ea typeface="+mj-ea"/>
          <a:cs typeface="+mj-cs"/>
        </a:defRPr>
      </a:lvl1pPr>
      <a:lvl2pPr algn="l">
        <a:spcBef>
          <a:spcPts val="0"/>
        </a:spcBef>
        <a:spcAft>
          <a:spcPts val="0"/>
        </a:spcAft>
        <a:defRPr sz="2000" b="1">
          <a:solidFill>
            <a:srgbClr val="D83F20"/>
          </a:solidFill>
          <a:latin typeface="Arial"/>
        </a:defRPr>
      </a:lvl2pPr>
      <a:lvl3pPr algn="l">
        <a:spcBef>
          <a:spcPts val="0"/>
        </a:spcBef>
        <a:spcAft>
          <a:spcPts val="0"/>
        </a:spcAft>
        <a:defRPr sz="2000" b="1">
          <a:solidFill>
            <a:srgbClr val="D83F20"/>
          </a:solidFill>
          <a:latin typeface="Arial"/>
        </a:defRPr>
      </a:lvl3pPr>
      <a:lvl4pPr algn="l">
        <a:spcBef>
          <a:spcPts val="0"/>
        </a:spcBef>
        <a:spcAft>
          <a:spcPts val="0"/>
        </a:spcAft>
        <a:defRPr sz="2000" b="1">
          <a:solidFill>
            <a:srgbClr val="D83F20"/>
          </a:solidFill>
          <a:latin typeface="Arial"/>
        </a:defRPr>
      </a:lvl4pPr>
      <a:lvl5pPr algn="l">
        <a:spcBef>
          <a:spcPts val="0"/>
        </a:spcBef>
        <a:spcAft>
          <a:spcPts val="0"/>
        </a:spcAft>
        <a:defRPr sz="2000" b="1">
          <a:solidFill>
            <a:srgbClr val="D83F20"/>
          </a:solidFill>
          <a:latin typeface="Arial"/>
        </a:defRPr>
      </a:lvl5pPr>
      <a:lvl6pPr marL="457200" algn="l">
        <a:spcBef>
          <a:spcPts val="0"/>
        </a:spcBef>
        <a:spcAft>
          <a:spcPts val="0"/>
        </a:spcAft>
        <a:defRPr sz="2000" b="1">
          <a:solidFill>
            <a:srgbClr val="D83F20"/>
          </a:solidFill>
          <a:latin typeface="Arial"/>
        </a:defRPr>
      </a:lvl6pPr>
      <a:lvl7pPr marL="914400" algn="l">
        <a:spcBef>
          <a:spcPts val="0"/>
        </a:spcBef>
        <a:spcAft>
          <a:spcPts val="0"/>
        </a:spcAft>
        <a:defRPr sz="2000" b="1">
          <a:solidFill>
            <a:srgbClr val="D83F20"/>
          </a:solidFill>
          <a:latin typeface="Arial"/>
        </a:defRPr>
      </a:lvl7pPr>
      <a:lvl8pPr marL="1371600" algn="l">
        <a:spcBef>
          <a:spcPts val="0"/>
        </a:spcBef>
        <a:spcAft>
          <a:spcPts val="0"/>
        </a:spcAft>
        <a:defRPr sz="2000" b="1">
          <a:solidFill>
            <a:srgbClr val="D83F20"/>
          </a:solidFill>
          <a:latin typeface="Arial"/>
        </a:defRPr>
      </a:lvl8pPr>
      <a:lvl9pPr marL="1828800" algn="l">
        <a:spcBef>
          <a:spcPts val="0"/>
        </a:spcBef>
        <a:spcAft>
          <a:spcPts val="0"/>
        </a:spcAft>
        <a:defRPr sz="2000" b="1">
          <a:solidFill>
            <a:srgbClr val="D83F20"/>
          </a:solidFill>
          <a:latin typeface="Arial"/>
        </a:defRPr>
      </a:lvl9pPr>
    </p:titleStyle>
    <p:bodyStyle>
      <a:lvl1pPr marL="342900" indent="-342900" algn="l">
        <a:spcBef>
          <a:spcPts val="0"/>
        </a:spcBef>
        <a:spcAft>
          <a:spcPts val="0"/>
        </a:spcAft>
        <a:buClr>
          <a:srgbClr val="D83F20"/>
        </a:buClr>
        <a:buFont typeface="Wingdings"/>
        <a:buChar char="v"/>
        <a:defRPr b="1">
          <a:solidFill>
            <a:srgbClr val="000099"/>
          </a:solidFill>
          <a:latin typeface="+mn-lt"/>
          <a:ea typeface="+mn-ea"/>
          <a:cs typeface="+mn-cs"/>
        </a:defRPr>
      </a:lvl1pPr>
      <a:lvl2pPr marL="742950" indent="-285750" algn="l">
        <a:spcBef>
          <a:spcPts val="0"/>
        </a:spcBef>
        <a:spcAft>
          <a:spcPts val="0"/>
        </a:spcAft>
        <a:buClr>
          <a:srgbClr val="7EBF25"/>
        </a:buClr>
        <a:buFont typeface="Wingdings"/>
        <a:buChar char="§"/>
        <a:defRPr i="1">
          <a:solidFill>
            <a:srgbClr val="333333"/>
          </a:solidFill>
          <a:latin typeface="+mn-lt"/>
        </a:defRPr>
      </a:lvl2pPr>
      <a:lvl3pPr marL="1084263" indent="-169862" algn="l">
        <a:spcBef>
          <a:spcPts val="0"/>
        </a:spcBef>
        <a:spcAft>
          <a:spcPts val="0"/>
        </a:spcAft>
        <a:buClr>
          <a:srgbClr val="000099"/>
        </a:buClr>
        <a:buChar char="•"/>
        <a:defRPr sz="1600">
          <a:solidFill>
            <a:srgbClr val="333333"/>
          </a:solidFill>
          <a:latin typeface="+mn-lt"/>
        </a:defRPr>
      </a:lvl3pPr>
      <a:lvl4pPr marL="1657350" indent="-285750" algn="l">
        <a:spcBef>
          <a:spcPts val="0"/>
        </a:spcBef>
        <a:spcAft>
          <a:spcPts val="0"/>
        </a:spcAft>
        <a:buClr>
          <a:srgbClr val="AF0015"/>
        </a:buClr>
        <a:buSzPct val="100000"/>
        <a:buFont typeface="Wingdings"/>
        <a:buChar char="§"/>
        <a:defRPr sz="1600" b="0" i="1">
          <a:solidFill>
            <a:schemeClr val="tx1"/>
          </a:solidFill>
          <a:latin typeface="+mn-lt"/>
        </a:defRPr>
      </a:lvl4pPr>
      <a:lvl5pPr marL="1966913" indent="-179388" algn="l">
        <a:spcBef>
          <a:spcPts val="0"/>
        </a:spcBef>
        <a:spcAft>
          <a:spcPts val="0"/>
        </a:spcAft>
        <a:buClr>
          <a:srgbClr val="92D050"/>
        </a:buClr>
        <a:buSzPct val="90000"/>
        <a:buFont typeface="Wingdings"/>
        <a:buChar char="§"/>
        <a:defRPr sz="1400" b="0">
          <a:solidFill>
            <a:schemeClr val="tx1"/>
          </a:solidFill>
          <a:latin typeface="+mn-lt"/>
        </a:defRPr>
      </a:lvl5pPr>
      <a:lvl6pPr marL="2327275" indent="-179388" algn="l">
        <a:spcBef>
          <a:spcPts val="0"/>
        </a:spcBef>
        <a:spcAft>
          <a:spcPts val="0"/>
        </a:spcAft>
        <a:buClr>
          <a:srgbClr val="002060"/>
        </a:buClr>
        <a:buSzPct val="70000"/>
        <a:buFont typeface="Wingdings"/>
        <a:buChar char="§"/>
        <a:defRPr sz="1400" i="1">
          <a:solidFill>
            <a:schemeClr val="tx1"/>
          </a:solidFill>
          <a:latin typeface="+mn-lt"/>
        </a:defRPr>
      </a:lvl6pPr>
      <a:lvl7pPr marL="3114675" indent="-228600" algn="l">
        <a:spcBef>
          <a:spcPts val="0"/>
        </a:spcBef>
        <a:spcAft>
          <a:spcPts val="0"/>
        </a:spcAft>
        <a:buChar char="»"/>
        <a:defRPr sz="2000">
          <a:solidFill>
            <a:schemeClr val="tx1"/>
          </a:solidFill>
          <a:latin typeface="+mn-lt"/>
        </a:defRPr>
      </a:lvl7pPr>
      <a:lvl8pPr marL="3571875" indent="-228600" algn="l">
        <a:spcBef>
          <a:spcPts val="0"/>
        </a:spcBef>
        <a:spcAft>
          <a:spcPts val="0"/>
        </a:spcAft>
        <a:buChar char="»"/>
        <a:defRPr sz="2000">
          <a:solidFill>
            <a:schemeClr val="tx1"/>
          </a:solidFill>
          <a:latin typeface="+mn-lt"/>
        </a:defRPr>
      </a:lvl8pPr>
      <a:lvl9pPr marL="4029075" indent="-228600" algn="l">
        <a:spcBef>
          <a:spcPts val="0"/>
        </a:spcBef>
        <a:spcAft>
          <a:spcPts val="0"/>
        </a:spcAft>
        <a:buChar char="»"/>
        <a:defRPr sz="2000">
          <a:solidFill>
            <a:schemeClr val="tx1"/>
          </a:solidFill>
          <a:latin typeface="+mn-lt"/>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ctrTitle"/>
          </p:nvPr>
        </p:nvSpPr>
        <p:spPr bwMode="auto">
          <a:xfrm>
            <a:off x="685800" y="983408"/>
            <a:ext cx="7772400" cy="1470025"/>
          </a:xfrm>
        </p:spPr>
        <p:txBody>
          <a:bodyPr/>
          <a:lstStyle/>
          <a:p>
            <a:pPr>
              <a:defRPr/>
            </a:pPr>
            <a:r>
              <a:rPr lang="fr-FR" b="0" dirty="0"/>
              <a:t>Présentation de la mission CGE - IGEDD</a:t>
            </a:r>
            <a:br>
              <a:rPr lang="fr-FR" b="0" dirty="0"/>
            </a:br>
            <a:br>
              <a:rPr lang="fr-FR" b="0" dirty="0"/>
            </a:br>
            <a:r>
              <a:rPr lang="fr-FR" b="0" dirty="0"/>
              <a:t>Sobriété hydrique des installations classées</a:t>
            </a:r>
            <a:endParaRPr lang="fr-FR" dirty="0"/>
          </a:p>
        </p:txBody>
      </p:sp>
      <p:sp>
        <p:nvSpPr>
          <p:cNvPr id="3" name="Sous-titre 2"/>
          <p:cNvSpPr>
            <a:spLocks noGrp="1"/>
          </p:cNvSpPr>
          <p:nvPr>
            <p:ph type="subTitle" idx="1"/>
          </p:nvPr>
        </p:nvSpPr>
        <p:spPr bwMode="auto">
          <a:xfrm>
            <a:off x="1371600" y="2923296"/>
            <a:ext cx="6400800" cy="1481271"/>
          </a:xfrm>
        </p:spPr>
        <p:txBody>
          <a:bodyPr/>
          <a:lstStyle/>
          <a:p>
            <a:pPr>
              <a:defRPr/>
            </a:pPr>
            <a:r>
              <a:rPr lang="fr-FR" dirty="0">
                <a:latin typeface="Arial"/>
              </a:rPr>
              <a:t>AG FENARIVE</a:t>
            </a:r>
          </a:p>
          <a:p>
            <a:pPr>
              <a:defRPr/>
            </a:pPr>
            <a:r>
              <a:rPr lang="fr-FR" dirty="0">
                <a:latin typeface="Arial"/>
              </a:rPr>
              <a:t>11 juin 2025</a:t>
            </a:r>
            <a:endParaRPr dirty="0"/>
          </a:p>
          <a:p>
            <a:pPr>
              <a:defRPr/>
            </a:pPr>
            <a:r>
              <a:rPr lang="fr-FR" dirty="0"/>
              <a:t>Philippe Kahn et Stéphane Couvreur CGE</a:t>
            </a:r>
            <a:endParaRPr dirty="0"/>
          </a:p>
          <a:p>
            <a:pPr>
              <a:defRPr/>
            </a:pPr>
            <a:r>
              <a:rPr lang="fr-FR" dirty="0"/>
              <a:t>Marie-Laure Hérault  et Michel Pascal IGEDD</a:t>
            </a:r>
            <a:endParaRPr dirty="0"/>
          </a:p>
          <a:p>
            <a:pPr>
              <a:defRPr/>
            </a:pP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Principaux constats (3)</a:t>
            </a:r>
            <a:endParaRPr lang="fr-FR" sz="1400" dirty="0"/>
          </a:p>
        </p:txBody>
      </p:sp>
      <p:sp>
        <p:nvSpPr>
          <p:cNvPr id="6" name="Espace réservé du contenu 2"/>
          <p:cNvSpPr>
            <a:spLocks noGrp="1"/>
          </p:cNvSpPr>
          <p:nvPr>
            <p:ph idx="1"/>
          </p:nvPr>
        </p:nvSpPr>
        <p:spPr bwMode="auto">
          <a:xfrm>
            <a:off x="250825" y="1032387"/>
            <a:ext cx="8385175" cy="5328245"/>
          </a:xfrm>
        </p:spPr>
        <p:txBody>
          <a:bodyPr>
            <a:normAutofit fontScale="77500" lnSpcReduction="20000"/>
          </a:bodyPr>
          <a:lstStyle/>
          <a:p>
            <a:pPr marL="0" indent="0" algn="just">
              <a:buNone/>
              <a:defRPr/>
            </a:pPr>
            <a:r>
              <a:rPr lang="fr-FR" sz="2600" dirty="0"/>
              <a:t>Gestion structurelle</a:t>
            </a:r>
            <a:endParaRPr dirty="0"/>
          </a:p>
          <a:p>
            <a:pPr marL="285750" indent="-285750" algn="just">
              <a:defRPr/>
            </a:pPr>
            <a:r>
              <a:rPr lang="fr-FR" sz="2600" b="0" dirty="0"/>
              <a:t>Les autorisations sont souvent anciennes, rarement avec des plafonds de prélèvement, basées sur des situations hydriques parfois dépassées. Plafonds parfois élevés par rapport aux prélèvements réels.</a:t>
            </a:r>
            <a:endParaRPr dirty="0"/>
          </a:p>
          <a:p>
            <a:pPr marL="285750" indent="-285750" algn="just">
              <a:defRPr/>
            </a:pPr>
            <a:r>
              <a:rPr lang="fr-FR" sz="2600" b="0" dirty="0"/>
              <a:t>Les autorisations sont données sur la base des données présentes, sans anticipation de la situation hydrique future</a:t>
            </a:r>
            <a:endParaRPr dirty="0"/>
          </a:p>
          <a:p>
            <a:pPr marL="285750" indent="-285750" algn="just">
              <a:defRPr/>
            </a:pPr>
            <a:r>
              <a:rPr lang="fr-FR" sz="2600" b="0" dirty="0"/>
              <a:t>La prise en compte du volet quantitatif est récente. Mise à jour en 2022 de l’arrêté ministériel du 2 février 1998.</a:t>
            </a:r>
            <a:endParaRPr dirty="0"/>
          </a:p>
          <a:p>
            <a:pPr marL="285750" indent="-285750" algn="just">
              <a:defRPr/>
            </a:pPr>
            <a:r>
              <a:rPr lang="fr-FR" sz="2600" b="0" dirty="0"/>
              <a:t>La prise en compte des milieux (plafond de prélèvement par masse d’eau) est l’exception dans l’élaboration des arrêtés d’autorisation.</a:t>
            </a:r>
            <a:endParaRPr dirty="0"/>
          </a:p>
          <a:p>
            <a:pPr marL="0" indent="0" algn="just">
              <a:buNone/>
              <a:defRPr/>
            </a:pPr>
            <a:endParaRPr lang="fr-FR" sz="2600" dirty="0"/>
          </a:p>
          <a:p>
            <a:pPr marL="0" indent="0" algn="just">
              <a:buNone/>
              <a:defRPr/>
            </a:pPr>
            <a:r>
              <a:rPr lang="fr-FR" sz="2600" dirty="0"/>
              <a:t>Gestion de crise</a:t>
            </a:r>
            <a:endParaRPr dirty="0"/>
          </a:p>
          <a:p>
            <a:pPr marL="285750" indent="-285750" algn="just">
              <a:defRPr/>
            </a:pPr>
            <a:r>
              <a:rPr lang="fr-FR" sz="2600" b="0" dirty="0">
                <a:solidFill>
                  <a:srgbClr val="000099"/>
                </a:solidFill>
              </a:rPr>
              <a:t>Les arrêtés de restriction sont très hétérogènes</a:t>
            </a:r>
            <a:endParaRPr dirty="0"/>
          </a:p>
          <a:p>
            <a:pPr marL="285750" indent="-285750" algn="just">
              <a:defRPr/>
            </a:pPr>
            <a:r>
              <a:rPr lang="fr-FR" sz="2600" b="0" dirty="0">
                <a:solidFill>
                  <a:srgbClr val="000099"/>
                </a:solidFill>
              </a:rPr>
              <a:t>La prise en compte des ICPE dans ces arrêtés aussi</a:t>
            </a:r>
            <a:endParaRPr dirty="0"/>
          </a:p>
          <a:p>
            <a:pPr marL="285750" indent="-285750" algn="just">
              <a:defRPr/>
            </a:pPr>
            <a:r>
              <a:rPr lang="fr-FR" sz="2600" b="0" dirty="0">
                <a:solidFill>
                  <a:srgbClr val="000099"/>
                </a:solidFill>
              </a:rPr>
              <a:t>L’information n’est pas facile à faire (localisation des ICPE...)</a:t>
            </a:r>
            <a:endParaRPr dirty="0"/>
          </a:p>
          <a:p>
            <a:pPr marL="285750" indent="-285750" algn="just">
              <a:defRPr/>
            </a:pPr>
            <a:r>
              <a:rPr lang="fr-FR" sz="2600" b="0" dirty="0">
                <a:solidFill>
                  <a:srgbClr val="000099"/>
                </a:solidFill>
              </a:rPr>
              <a:t>ICPE parfois « exemptées »</a:t>
            </a:r>
            <a:endParaRPr dirty="0"/>
          </a:p>
          <a:p>
            <a:pPr marL="285750" indent="-285750" algn="just">
              <a:defRPr/>
            </a:pPr>
            <a:r>
              <a:rPr lang="fr-FR" sz="2600" b="0" dirty="0"/>
              <a:t>Des initiatives intéressantes (exemple : PSH en AURA ou PACA, </a:t>
            </a:r>
            <a:r>
              <a:rPr lang="fr-FR" sz="2500" b="0" dirty="0"/>
              <a:t>mais vu par les industriels comme un outil pour obtenir une dérogation</a:t>
            </a:r>
            <a:r>
              <a:rPr lang="fr-FR" sz="2600" b="0" dirty="0"/>
              <a:t>)</a:t>
            </a:r>
            <a:endParaRPr dirty="0"/>
          </a:p>
          <a:p>
            <a:pPr marL="285750" indent="-285750" algn="just">
              <a:defRPr/>
            </a:pPr>
            <a:r>
              <a:rPr lang="fr-FR" sz="2600" b="0" dirty="0"/>
              <a:t>Arrêté ministériel du 30 juin 2023 difficilement articulé avec les arrêtés départementaux</a:t>
            </a:r>
            <a:endParaRPr dirty="0"/>
          </a:p>
          <a:p>
            <a:pPr marL="285750" indent="-285750" algn="just">
              <a:defRPr/>
            </a:pPr>
            <a:endParaRPr lang="fr-FR" sz="2300" dirty="0">
              <a:solidFill>
                <a:srgbClr val="000099"/>
              </a:solidFill>
            </a:endParaRPr>
          </a:p>
          <a:p>
            <a:pPr marL="285750" indent="-285750" algn="just">
              <a:defRPr/>
            </a:pPr>
            <a:endParaRPr lang="fr-FR" sz="1900" dirty="0">
              <a:solidFill>
                <a:srgbClr val="00009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Principaux constats (4)</a:t>
            </a:r>
            <a:endParaRPr lang="fr-FR" sz="1400" dirty="0"/>
          </a:p>
        </p:txBody>
      </p:sp>
      <p:sp>
        <p:nvSpPr>
          <p:cNvPr id="6" name="Espace réservé du contenu 2"/>
          <p:cNvSpPr>
            <a:spLocks noGrp="1"/>
          </p:cNvSpPr>
          <p:nvPr>
            <p:ph idx="1"/>
          </p:nvPr>
        </p:nvSpPr>
        <p:spPr bwMode="auto">
          <a:xfrm>
            <a:off x="250825" y="1123720"/>
            <a:ext cx="8385175" cy="5044851"/>
          </a:xfrm>
        </p:spPr>
        <p:txBody>
          <a:bodyPr>
            <a:normAutofit/>
          </a:bodyPr>
          <a:lstStyle/>
          <a:p>
            <a:pPr marL="0" indent="0" algn="just">
              <a:buNone/>
              <a:defRPr/>
            </a:pPr>
            <a:r>
              <a:rPr lang="fr-FR" sz="1900" dirty="0"/>
              <a:t>Pour les DREAL : trois types d’approche</a:t>
            </a:r>
          </a:p>
          <a:p>
            <a:pPr marL="685800" lvl="1" algn="just">
              <a:defRPr/>
            </a:pPr>
            <a:r>
              <a:rPr lang="fr-FR" sz="1900" b="0" dirty="0"/>
              <a:t>Arrêté Préfectoral Complémentaire prescrivant Etudes technico économiques</a:t>
            </a:r>
          </a:p>
          <a:p>
            <a:pPr marL="685800" lvl="1" algn="just">
              <a:defRPr/>
            </a:pPr>
            <a:r>
              <a:rPr lang="fr-FR" sz="1900" dirty="0"/>
              <a:t>PSH</a:t>
            </a:r>
          </a:p>
          <a:p>
            <a:pPr marL="685800" lvl="1" algn="just">
              <a:defRPr/>
            </a:pPr>
            <a:r>
              <a:rPr lang="fr-FR" sz="1900" dirty="0"/>
              <a:t>Croisement prélèvements-milieu</a:t>
            </a:r>
            <a:endParaRPr lang="fr-FR" dirty="0"/>
          </a:p>
          <a:p>
            <a:pPr marL="0" indent="0" algn="just">
              <a:buNone/>
              <a:defRPr/>
            </a:pPr>
            <a:endParaRPr lang="fr-FR" sz="1900" dirty="0">
              <a:solidFill>
                <a:srgbClr val="000099"/>
              </a:solidFill>
            </a:endParaRPr>
          </a:p>
          <a:p>
            <a:pPr marL="0" indent="0" algn="just">
              <a:buNone/>
              <a:defRPr/>
            </a:pPr>
            <a:r>
              <a:rPr lang="fr-FR" sz="1900" dirty="0">
                <a:solidFill>
                  <a:srgbClr val="000099"/>
                </a:solidFill>
              </a:rPr>
              <a:t>Pour les entreprises</a:t>
            </a:r>
            <a:endParaRPr dirty="0"/>
          </a:p>
          <a:p>
            <a:pPr marL="285750" indent="-285750" algn="just">
              <a:defRPr/>
            </a:pPr>
            <a:r>
              <a:rPr lang="fr-FR" sz="1900" b="0" dirty="0">
                <a:solidFill>
                  <a:srgbClr val="000099"/>
                </a:solidFill>
              </a:rPr>
              <a:t>Pour beaucoup, prise de conscience récente et parfois brutale. L’accès à l’eau était vu comme allant de soi, voire comme un « droit » à l’eau </a:t>
            </a:r>
            <a:endParaRPr b="0" dirty="0"/>
          </a:p>
          <a:p>
            <a:pPr marL="285750" algn="just">
              <a:defRPr/>
            </a:pPr>
            <a:r>
              <a:rPr lang="fr-FR" sz="1900" b="0" dirty="0"/>
              <a:t>Les grands groupes sont souvent beaucoup mieux préparés et ont des approches au niveau mondial</a:t>
            </a:r>
            <a:endParaRPr lang="fr-FR" sz="1900" b="0" dirty="0">
              <a:solidFill>
                <a:srgbClr val="000099"/>
              </a:solidFill>
            </a:endParaRPr>
          </a:p>
          <a:p>
            <a:pPr marL="285750" indent="-285750" algn="just">
              <a:defRPr/>
            </a:pPr>
            <a:r>
              <a:rPr lang="fr-FR" sz="1900" b="0" dirty="0"/>
              <a:t>La disponibilité en eau n’est pas aujourd’hui un critère pour l’implantation des entreprises (</a:t>
            </a:r>
            <a:r>
              <a:rPr lang="fr-FR" sz="1900" b="0" dirty="0" err="1"/>
              <a:t>cf</a:t>
            </a:r>
            <a:r>
              <a:rPr lang="fr-FR" sz="1900" b="0" dirty="0"/>
              <a:t> </a:t>
            </a:r>
            <a:r>
              <a:rPr lang="fr-FR" sz="1900" b="0" dirty="0" err="1"/>
              <a:t>gigafactories</a:t>
            </a:r>
            <a:r>
              <a:rPr lang="fr-FR" sz="1900" b="0" dirty="0"/>
              <a:t>)</a:t>
            </a:r>
            <a:endParaRPr dirty="0"/>
          </a:p>
          <a:p>
            <a:pPr marL="285750" indent="-285750" algn="just">
              <a:defRPr/>
            </a:pPr>
            <a:r>
              <a:rPr lang="fr-FR" sz="1900" b="0" dirty="0"/>
              <a:t>Peu d’innovation sur les process</a:t>
            </a:r>
            <a:endParaRPr dirty="0"/>
          </a:p>
          <a:p>
            <a:pPr marL="285750" indent="-285750" algn="just">
              <a:defRPr/>
            </a:pPr>
            <a:r>
              <a:rPr lang="fr-FR" sz="1900" b="0" dirty="0"/>
              <a:t>Peu de projets de stockage</a:t>
            </a:r>
          </a:p>
          <a:p>
            <a:pPr marL="285750" indent="-285750" algn="just">
              <a:defRPr/>
            </a:pPr>
            <a:r>
              <a:rPr lang="fr-FR" sz="1900" b="0" dirty="0"/>
              <a:t>PSH de filières : quel bilan </a:t>
            </a:r>
            <a:r>
              <a:rPr lang="fr-FR" sz="1900" b="0"/>
              <a:t>en faire ?</a:t>
            </a:r>
            <a:endParaRPr lang="fr-FR" sz="1900" b="0" dirty="0"/>
          </a:p>
          <a:p>
            <a:pPr marL="0" indent="0" algn="just">
              <a:buNone/>
              <a:defRPr/>
            </a:pPr>
            <a:endParaRPr dirty="0"/>
          </a:p>
          <a:p>
            <a:pPr marL="0" indent="0" algn="just">
              <a:buNone/>
              <a:defRPr/>
            </a:pPr>
            <a:endParaRPr lang="fr-FR" sz="1900" dirty="0">
              <a:solidFill>
                <a:srgbClr val="00009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defRPr/>
            </a:pPr>
            <a:r>
              <a:rPr lang="fr-FR" dirty="0"/>
              <a:t>Les bonnes pratiques</a:t>
            </a:r>
            <a:endParaRPr lang="fr-FR" sz="1400" dirty="0"/>
          </a:p>
        </p:txBody>
      </p:sp>
      <p:sp>
        <p:nvSpPr>
          <p:cNvPr id="6" name="Espace réservé du contenu 2"/>
          <p:cNvSpPr>
            <a:spLocks noGrp="1"/>
          </p:cNvSpPr>
          <p:nvPr>
            <p:ph idx="1"/>
          </p:nvPr>
        </p:nvSpPr>
        <p:spPr bwMode="auto">
          <a:xfrm>
            <a:off x="250825" y="1443503"/>
            <a:ext cx="8385175" cy="4725068"/>
          </a:xfrm>
        </p:spPr>
        <p:txBody>
          <a:bodyPr>
            <a:normAutofit/>
          </a:bodyPr>
          <a:lstStyle/>
          <a:p>
            <a:pPr marL="285750" indent="-285750" algn="just">
              <a:defRPr/>
            </a:pPr>
            <a:r>
              <a:rPr lang="fr-FR" sz="1900" b="0" dirty="0"/>
              <a:t>Connaître et mesurer les flux </a:t>
            </a:r>
            <a:endParaRPr dirty="0"/>
          </a:p>
          <a:p>
            <a:pPr marL="285750" indent="-285750" algn="just">
              <a:defRPr/>
            </a:pPr>
            <a:r>
              <a:rPr lang="fr-FR" sz="1900" b="0" dirty="0"/>
              <a:t>Optimiser les process</a:t>
            </a:r>
          </a:p>
          <a:p>
            <a:pPr marL="285750" indent="-285750" algn="just">
              <a:defRPr/>
            </a:pPr>
            <a:r>
              <a:rPr lang="fr-FR" sz="1900" b="0" dirty="0"/>
              <a:t>Réduire, réutiliser, recycler</a:t>
            </a:r>
            <a:endParaRPr dirty="0"/>
          </a:p>
          <a:p>
            <a:pPr marL="285750" indent="-285750" algn="just">
              <a:defRPr/>
            </a:pPr>
            <a:r>
              <a:rPr lang="fr-FR" sz="1900" b="0" dirty="0"/>
              <a:t>Estimer les vrais coûts de l’eau</a:t>
            </a:r>
            <a:endParaRPr dirty="0"/>
          </a:p>
          <a:p>
            <a:pPr marL="285750" indent="-285750" algn="just">
              <a:defRPr/>
            </a:pPr>
            <a:endParaRPr lang="fr-FR" sz="1900" b="0" dirty="0"/>
          </a:p>
          <a:p>
            <a:pPr marL="285750" indent="-285750" algn="just">
              <a:defRPr/>
            </a:pPr>
            <a:endParaRPr lang="fr-FR" sz="1900" b="0" dirty="0"/>
          </a:p>
          <a:p>
            <a:pPr marL="400050" lvl="1" indent="0" algn="just">
              <a:buNone/>
              <a:defRPr/>
            </a:pPr>
            <a:endParaRPr lang="fr-FR" sz="1600" i="0" dirty="0">
              <a:solidFill>
                <a:srgbClr val="000099"/>
              </a:solidFill>
            </a:endParaRPr>
          </a:p>
          <a:p>
            <a:pPr marL="285750" indent="-285750" algn="just">
              <a:defRPr/>
            </a:pPr>
            <a:endParaRPr lang="fr-FR" sz="1900" b="0" dirty="0"/>
          </a:p>
          <a:p>
            <a:pPr marL="285750" indent="-285750" algn="just">
              <a:defRPr/>
            </a:pPr>
            <a:endParaRPr lang="fr-FR" sz="1900" b="0" dirty="0"/>
          </a:p>
          <a:p>
            <a:pPr marL="285750" indent="-285750" algn="just">
              <a:defRPr/>
            </a:pPr>
            <a:r>
              <a:rPr lang="fr-FR" sz="1900" b="0" dirty="0"/>
              <a:t>Mettr</a:t>
            </a:r>
            <a:r>
              <a:rPr lang="fr-FR" sz="1900" b="0" dirty="0">
                <a:solidFill>
                  <a:srgbClr val="000099"/>
                </a:solidFill>
                <a:ea typeface="+mn-ea"/>
                <a:cs typeface="+mn-cs"/>
              </a:rPr>
              <a:t>e en place un système de management de l’eau</a:t>
            </a:r>
            <a:endParaRPr dirty="0"/>
          </a:p>
          <a:p>
            <a:pPr marL="285750" indent="-285750" algn="just">
              <a:defRPr/>
            </a:pPr>
            <a:r>
              <a:rPr lang="fr-FR" sz="1900" b="0" dirty="0"/>
              <a:t>Généraliser l’usage de l’empreinte hydrique</a:t>
            </a:r>
            <a:endParaRPr dirty="0"/>
          </a:p>
          <a:p>
            <a:pPr marL="285750" indent="-285750" algn="just">
              <a:defRPr/>
            </a:pPr>
            <a:r>
              <a:rPr lang="fr-FR" sz="1900" b="0" dirty="0"/>
              <a:t>Les bonnes </a:t>
            </a:r>
            <a:r>
              <a:rPr lang="fr-FR" sz="1900" b="0"/>
              <a:t>pratiques futures:</a:t>
            </a:r>
            <a:endParaRPr lang="fr-FR" sz="1900" b="0" dirty="0"/>
          </a:p>
          <a:p>
            <a:pPr marL="685800" lvl="1" algn="just">
              <a:defRPr/>
            </a:pPr>
            <a:r>
              <a:rPr lang="fr-FR" sz="1900" b="0" dirty="0"/>
              <a:t>Préparer et gérer la crise</a:t>
            </a:r>
            <a:endParaRPr dirty="0"/>
          </a:p>
          <a:p>
            <a:pPr marL="685800" lvl="1" algn="just">
              <a:defRPr/>
            </a:pPr>
            <a:r>
              <a:rPr lang="fr-FR" dirty="0"/>
              <a:t>A</a:t>
            </a:r>
            <a:r>
              <a:rPr lang="fr-FR" b="0" dirty="0"/>
              <a:t>dapter la production à la disponibilité saisonnière de l’eau (baisser le rythme de production estival)?</a:t>
            </a:r>
          </a:p>
          <a:p>
            <a:pPr marL="685800" lvl="1" algn="just">
              <a:defRPr/>
            </a:pPr>
            <a:r>
              <a:rPr lang="fr-FR" dirty="0">
                <a:solidFill>
                  <a:schemeClr val="tx1"/>
                </a:solidFill>
              </a:rPr>
              <a:t>Stocker l’eau (dans le cadre d’une réflexion globale et collective)?</a:t>
            </a:r>
            <a:endParaRPr lang="fr-FR" b="0" dirty="0">
              <a:solidFill>
                <a:schemeClr val="tx1"/>
              </a:solidFill>
            </a:endParaRPr>
          </a:p>
          <a:p>
            <a:pPr marL="685800" lvl="1" algn="just">
              <a:defRPr/>
            </a:pPr>
            <a:endParaRPr dirty="0"/>
          </a:p>
          <a:p>
            <a:pPr marL="285750" indent="-285750" algn="just">
              <a:defRPr/>
            </a:pPr>
            <a:endParaRPr lang="fr-FR" sz="1900" b="0" dirty="0"/>
          </a:p>
          <a:p>
            <a:pPr marL="400050" lvl="1" indent="0" algn="just">
              <a:buNone/>
              <a:defRPr/>
            </a:pPr>
            <a:endParaRPr lang="fr-FR" sz="1900" b="1" dirty="0">
              <a:solidFill>
                <a:srgbClr val="000099"/>
              </a:solidFill>
              <a:ea typeface="+mn-ea"/>
              <a:cs typeface="+mn-cs"/>
            </a:endParaRPr>
          </a:p>
          <a:p>
            <a:pPr marL="400050" lvl="1" indent="0" algn="just">
              <a:buNone/>
              <a:defRPr/>
            </a:pPr>
            <a:endParaRPr lang="fr-FR" sz="1600" i="0" dirty="0">
              <a:solidFill>
                <a:srgbClr val="000099"/>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2708744139"/>
              </p:ext>
            </p:extLst>
          </p:nvPr>
        </p:nvGraphicFramePr>
        <p:xfrm>
          <a:off x="1278572" y="2938367"/>
          <a:ext cx="6329680" cy="721616"/>
        </p:xfrm>
        <a:graphic>
          <a:graphicData uri="http://schemas.openxmlformats.org/drawingml/2006/table">
            <a:tbl>
              <a:tblPr firstRow="1" firstCol="1" bandRow="1">
                <a:tableStyleId>{5C22544A-7EE6-4342-B048-85BDC9FD1C3A}</a:tableStyleId>
              </a:tblPr>
              <a:tblGrid>
                <a:gridCol w="3164840">
                  <a:extLst>
                    <a:ext uri="{9D8B030D-6E8A-4147-A177-3AD203B41FA5}">
                      <a16:colId xmlns:a16="http://schemas.microsoft.com/office/drawing/2014/main" val="20000"/>
                    </a:ext>
                  </a:extLst>
                </a:gridCol>
                <a:gridCol w="3164840">
                  <a:extLst>
                    <a:ext uri="{9D8B030D-6E8A-4147-A177-3AD203B41FA5}">
                      <a16:colId xmlns:a16="http://schemas.microsoft.com/office/drawing/2014/main" val="20001"/>
                    </a:ext>
                  </a:extLst>
                </a:gridCol>
              </a:tblGrid>
              <a:tr h="0">
                <a:tc>
                  <a:txBody>
                    <a:bodyPr/>
                    <a:lstStyle/>
                    <a:p>
                      <a:pPr algn="just">
                        <a:lnSpc>
                          <a:spcPct val="114999"/>
                        </a:lnSpc>
                        <a:spcAft>
                          <a:spcPts val="0"/>
                        </a:spcAft>
                        <a:defRPr/>
                      </a:pPr>
                      <a:r>
                        <a:rPr lang="fr-FR" sz="1100"/>
                        <a:t>Couts directs visibles</a:t>
                      </a:r>
                      <a:endParaRPr lang="fr-FR" sz="1100">
                        <a:latin typeface="Calibri"/>
                        <a:ea typeface="Calibri"/>
                        <a:cs typeface="Times New Roman"/>
                      </a:endParaRPr>
                    </a:p>
                  </a:txBody>
                  <a:tcPr marL="68580" marR="68580" marT="0" marB="0"/>
                </a:tc>
                <a:tc>
                  <a:txBody>
                    <a:bodyPr/>
                    <a:lstStyle/>
                    <a:p>
                      <a:pPr algn="just">
                        <a:lnSpc>
                          <a:spcPct val="114999"/>
                        </a:lnSpc>
                        <a:spcAft>
                          <a:spcPts val="0"/>
                        </a:spcAft>
                        <a:defRPr/>
                      </a:pPr>
                      <a:r>
                        <a:rPr lang="fr-FR" sz="1100"/>
                        <a:t>quelques € /m</a:t>
                      </a:r>
                      <a:r>
                        <a:rPr lang="fr-FR" sz="1100" baseline="30000"/>
                        <a:t>3</a:t>
                      </a:r>
                      <a:endParaRPr lang="fr-FR" sz="1100">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algn="just">
                        <a:lnSpc>
                          <a:spcPct val="114999"/>
                        </a:lnSpc>
                        <a:spcAft>
                          <a:spcPts val="0"/>
                        </a:spcAft>
                        <a:defRPr/>
                      </a:pPr>
                      <a:r>
                        <a:rPr lang="fr-FR" sz="1100" dirty="0"/>
                        <a:t>Coûts directs complets</a:t>
                      </a:r>
                      <a:endParaRPr lang="fr-FR" sz="1100" dirty="0">
                        <a:latin typeface="Calibri"/>
                        <a:ea typeface="Calibri"/>
                        <a:cs typeface="Times New Roman"/>
                      </a:endParaRPr>
                    </a:p>
                  </a:txBody>
                  <a:tcPr marL="68580" marR="68580" marT="0" marB="0"/>
                </a:tc>
                <a:tc>
                  <a:txBody>
                    <a:bodyPr/>
                    <a:lstStyle/>
                    <a:p>
                      <a:pPr algn="just">
                        <a:lnSpc>
                          <a:spcPct val="114999"/>
                        </a:lnSpc>
                        <a:spcAft>
                          <a:spcPts val="0"/>
                        </a:spcAft>
                        <a:defRPr/>
                      </a:pPr>
                      <a:r>
                        <a:rPr lang="fr-FR" sz="1100"/>
                        <a:t>quelques dizaines d’ € /m</a:t>
                      </a:r>
                      <a:r>
                        <a:rPr lang="fr-FR" sz="1100" baseline="30000"/>
                        <a:t>3</a:t>
                      </a:r>
                      <a:endParaRPr lang="fr-FR" sz="1100">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algn="just">
                        <a:lnSpc>
                          <a:spcPct val="114999"/>
                        </a:lnSpc>
                        <a:spcAft>
                          <a:spcPts val="0"/>
                        </a:spcAft>
                        <a:defRPr/>
                      </a:pPr>
                      <a:r>
                        <a:rPr lang="fr-FR" sz="1100"/>
                        <a:t>Coûts directs incomplets</a:t>
                      </a:r>
                      <a:endParaRPr lang="fr-FR" sz="1100">
                        <a:latin typeface="Calibri"/>
                        <a:ea typeface="Calibri"/>
                        <a:cs typeface="Times New Roman"/>
                      </a:endParaRPr>
                    </a:p>
                  </a:txBody>
                  <a:tcPr marL="68580" marR="68580" marT="0" marB="0"/>
                </a:tc>
                <a:tc>
                  <a:txBody>
                    <a:bodyPr/>
                    <a:lstStyle/>
                    <a:p>
                      <a:pPr algn="just">
                        <a:lnSpc>
                          <a:spcPct val="114999"/>
                        </a:lnSpc>
                        <a:spcAft>
                          <a:spcPts val="0"/>
                        </a:spcAft>
                        <a:defRPr/>
                      </a:pPr>
                      <a:r>
                        <a:rPr lang="fr-FR" sz="1100"/>
                        <a:t>plusieurs dizaines d’ € /m</a:t>
                      </a:r>
                      <a:r>
                        <a:rPr lang="fr-FR" sz="1100" baseline="30000"/>
                        <a:t>3</a:t>
                      </a:r>
                      <a:endParaRPr lang="fr-FR" sz="1100">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algn="just">
                        <a:lnSpc>
                          <a:spcPct val="114999"/>
                        </a:lnSpc>
                        <a:spcAft>
                          <a:spcPts val="0"/>
                        </a:spcAft>
                        <a:defRPr/>
                      </a:pPr>
                      <a:r>
                        <a:rPr lang="fr-FR" sz="1100"/>
                        <a:t>Coûts induits </a:t>
                      </a:r>
                      <a:endParaRPr lang="fr-FR" sz="1100">
                        <a:latin typeface="Calibri"/>
                        <a:ea typeface="Calibri"/>
                        <a:cs typeface="Times New Roman"/>
                      </a:endParaRPr>
                    </a:p>
                  </a:txBody>
                  <a:tcPr marL="68580" marR="68580" marT="0" marB="0"/>
                </a:tc>
                <a:tc>
                  <a:txBody>
                    <a:bodyPr/>
                    <a:lstStyle/>
                    <a:p>
                      <a:pPr algn="just">
                        <a:lnSpc>
                          <a:spcPct val="114999"/>
                        </a:lnSpc>
                        <a:spcAft>
                          <a:spcPts val="0"/>
                        </a:spcAft>
                        <a:defRPr/>
                      </a:pPr>
                      <a:r>
                        <a:rPr lang="fr-FR" sz="1100" dirty="0"/>
                        <a:t>quelques centaines d’ € /m</a:t>
                      </a:r>
                      <a:r>
                        <a:rPr lang="fr-FR" sz="1100" baseline="30000" dirty="0"/>
                        <a:t>3</a:t>
                      </a:r>
                      <a:endParaRPr lang="fr-FR" sz="1100" dirty="0">
                        <a:latin typeface="Calibri"/>
                        <a:ea typeface="Calibri"/>
                        <a:cs typeface="Times New Roman"/>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Focus sur la réutilisation</a:t>
            </a:r>
            <a:endParaRPr lang="fr-FR" sz="1400" dirty="0"/>
          </a:p>
        </p:txBody>
      </p:sp>
      <p:sp>
        <p:nvSpPr>
          <p:cNvPr id="6" name="Espace réservé du contenu 2"/>
          <p:cNvSpPr>
            <a:spLocks noGrp="1"/>
          </p:cNvSpPr>
          <p:nvPr>
            <p:ph idx="1"/>
          </p:nvPr>
        </p:nvSpPr>
        <p:spPr bwMode="auto">
          <a:xfrm>
            <a:off x="250825" y="1068636"/>
            <a:ext cx="8738263" cy="5291995"/>
          </a:xfrm>
        </p:spPr>
        <p:txBody>
          <a:bodyPr>
            <a:normAutofit/>
          </a:bodyPr>
          <a:lstStyle/>
          <a:p>
            <a:pPr marL="285750" indent="-285750" algn="just">
              <a:defRPr/>
            </a:pPr>
            <a:r>
              <a:rPr lang="fr-FR" sz="2000" b="0" dirty="0"/>
              <a:t>Considérée unanimement comme un levier important</a:t>
            </a:r>
            <a:endParaRPr sz="2000" dirty="0"/>
          </a:p>
          <a:p>
            <a:pPr marL="285750" indent="-285750" algn="just">
              <a:defRPr/>
            </a:pPr>
            <a:r>
              <a:rPr lang="fr-FR" sz="2000" b="0" dirty="0"/>
              <a:t>10% des eaux usées réutilisées en Espagne, 1% en France</a:t>
            </a:r>
            <a:endParaRPr sz="2000" dirty="0"/>
          </a:p>
          <a:p>
            <a:pPr marL="285750" indent="-285750" algn="just">
              <a:defRPr/>
            </a:pPr>
            <a:r>
              <a:rPr lang="fr-FR" sz="2000" b="0" dirty="0"/>
              <a:t>Était longtemps très limitée pour des raisons sanitaires</a:t>
            </a:r>
            <a:endParaRPr sz="2000" dirty="0"/>
          </a:p>
          <a:p>
            <a:pPr marL="285750" indent="-285750" algn="just">
              <a:defRPr/>
            </a:pPr>
            <a:r>
              <a:rPr lang="fr-FR" sz="2000" b="0" dirty="0"/>
              <a:t>Les textes ont été revus pour permettre un développement</a:t>
            </a:r>
            <a:endParaRPr sz="2000" dirty="0"/>
          </a:p>
          <a:p>
            <a:pPr marL="285750" indent="-285750" algn="just">
              <a:defRPr/>
            </a:pPr>
            <a:r>
              <a:rPr lang="fr-FR" sz="2000" b="0" dirty="0"/>
              <a:t>Il pourrait subsister des freins en particulier pour les IAA (mission CGAAER), ou relatifs au processus d’autorisation des projets de réutilisation</a:t>
            </a:r>
            <a:endParaRPr sz="2000" dirty="0"/>
          </a:p>
          <a:p>
            <a:pPr marL="285750" indent="-285750" algn="just">
              <a:defRPr/>
            </a:pPr>
            <a:r>
              <a:rPr lang="fr-FR" sz="2000" b="0" dirty="0"/>
              <a:t>La réutilisation est vue en France usager par usager. Opportunité d’une approche plus globale inspirée des  «communautés d’utilisateurs d’eaux usées traitées» espagnoles</a:t>
            </a:r>
            <a:endParaRPr sz="2000" dirty="0"/>
          </a:p>
          <a:p>
            <a:pPr marL="285750" indent="-285750" algn="just">
              <a:defRPr/>
            </a:pPr>
            <a:r>
              <a:rPr lang="fr-FR" sz="2000" b="0" dirty="0"/>
              <a:t>Avoir une véritable approche « économie circulaire » en triant les flux au lieu de les mélanger</a:t>
            </a:r>
          </a:p>
          <a:p>
            <a:pPr marL="285750" indent="-285750" algn="just">
              <a:defRPr/>
            </a:pPr>
            <a:r>
              <a:rPr lang="fr-FR" sz="2000" b="0" dirty="0"/>
              <a:t>L’impact sur les milieux est à prendre en compte</a:t>
            </a:r>
            <a:endParaRP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defRPr/>
            </a:pPr>
            <a:r>
              <a:rPr lang="fr-FR"/>
              <a:t>Focus sur le prix de l’eau</a:t>
            </a:r>
            <a:endParaRPr lang="fr-FR" sz="1400"/>
          </a:p>
        </p:txBody>
      </p:sp>
      <p:sp>
        <p:nvSpPr>
          <p:cNvPr id="6" name="Espace réservé du contenu 2"/>
          <p:cNvSpPr>
            <a:spLocks noGrp="1"/>
          </p:cNvSpPr>
          <p:nvPr>
            <p:ph idx="1"/>
          </p:nvPr>
        </p:nvSpPr>
        <p:spPr bwMode="auto">
          <a:xfrm>
            <a:off x="250825" y="1211854"/>
            <a:ext cx="8738263" cy="5148777"/>
          </a:xfrm>
        </p:spPr>
        <p:txBody>
          <a:bodyPr>
            <a:normAutofit/>
          </a:bodyPr>
          <a:lstStyle/>
          <a:p>
            <a:pPr marL="285750" indent="-285750" algn="just">
              <a:defRPr/>
            </a:pPr>
            <a:r>
              <a:rPr lang="fr-FR" sz="1900" b="0" dirty="0"/>
              <a:t>Loi de 1992 : l’eau est un « bien commun », elle n’appartient à personne et est « gratuite »</a:t>
            </a:r>
            <a:endParaRPr dirty="0"/>
          </a:p>
          <a:p>
            <a:pPr marL="0" indent="0" algn="just">
              <a:buNone/>
              <a:defRPr/>
            </a:pPr>
            <a:endParaRPr lang="fr-FR" sz="1900" b="0" dirty="0"/>
          </a:p>
          <a:p>
            <a:pPr marL="285750" indent="-285750" algn="just">
              <a:defRPr/>
            </a:pPr>
            <a:r>
              <a:rPr lang="fr-FR" sz="1900" b="0" dirty="0"/>
              <a:t>« Prix de l’eau » = prix de l’accès à l’eau = coûts pompage, réseaux, distribution… + redevances agences</a:t>
            </a:r>
            <a:endParaRPr dirty="0"/>
          </a:p>
          <a:p>
            <a:pPr marL="285750" indent="-285750" algn="just">
              <a:defRPr/>
            </a:pPr>
            <a:r>
              <a:rPr lang="fr-FR" sz="1900" b="0" dirty="0"/>
              <a:t>Eau potable : tarif fixé par collectivité </a:t>
            </a:r>
            <a:endParaRPr dirty="0"/>
          </a:p>
          <a:p>
            <a:pPr marL="285750" indent="-285750" algn="just">
              <a:defRPr/>
            </a:pPr>
            <a:r>
              <a:rPr lang="fr-FR" sz="1900" b="0" dirty="0"/>
              <a:t>Eaux souterraines ou prélèvements en rivière : coût très faible</a:t>
            </a:r>
            <a:endParaRPr dirty="0"/>
          </a:p>
          <a:p>
            <a:pPr marL="0" indent="0" algn="just">
              <a:buNone/>
              <a:defRPr/>
            </a:pPr>
            <a:endParaRPr lang="fr-FR" sz="1900" b="0" dirty="0"/>
          </a:p>
          <a:p>
            <a:pPr marL="285750" indent="-285750" algn="just">
              <a:defRPr/>
            </a:pPr>
            <a:r>
              <a:rPr lang="fr-FR" sz="1900" b="0" dirty="0"/>
              <a:t>Dans tous les cas, le « prix » payé pour l’eau est considéré comme très faible et ne pèse pas sur les décisions d’investissement des entreprises en matière de sobriété</a:t>
            </a:r>
          </a:p>
          <a:p>
            <a:pPr marL="285750" indent="-285750" algn="just">
              <a:defRPr/>
            </a:pPr>
            <a:endParaRPr lang="fr-FR" sz="1900" b="0" dirty="0"/>
          </a:p>
          <a:p>
            <a:pPr marL="285750" indent="-285750" algn="just">
              <a:defRPr/>
            </a:pPr>
            <a:r>
              <a:rPr lang="fr-FR" sz="1900" b="0" dirty="0"/>
              <a:t>.. Mais le « vrai «  prix de l’eau est celui de l’eau qu’on n’a pas ou qu’on n’a plus.</a:t>
            </a:r>
            <a:endParaRPr dirty="0"/>
          </a:p>
          <a:p>
            <a:pPr marL="0" indent="0" algn="just">
              <a:buNone/>
              <a:defRPr/>
            </a:pPr>
            <a:endParaRPr lang="fr-FR" sz="1900" b="0" dirty="0"/>
          </a:p>
          <a:p>
            <a:pPr marL="285750" indent="-285750" algn="just">
              <a:defRPr/>
            </a:pPr>
            <a:endParaRPr lang="fr-FR" sz="1900" dirty="0"/>
          </a:p>
          <a:p>
            <a:pPr marL="285750" indent="-285750" algn="just">
              <a:defRPr/>
            </a:pPr>
            <a:endParaRPr lang="fr-FR" sz="1900" dirty="0"/>
          </a:p>
          <a:p>
            <a:pPr marL="285750" indent="-285750" algn="just">
              <a:defRPr/>
            </a:pPr>
            <a:endParaRPr lang="fr-FR" sz="1900" dirty="0"/>
          </a:p>
          <a:p>
            <a:pPr marL="400050" lvl="1" indent="0" algn="just">
              <a:buNone/>
              <a:defRPr/>
            </a:pPr>
            <a:endParaRPr lang="fr-FR" sz="1600" i="0" dirty="0">
              <a:solidFill>
                <a:srgbClr val="00009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a:t>L’Espagne</a:t>
            </a:r>
            <a:endParaRPr/>
          </a:p>
        </p:txBody>
      </p:sp>
      <p:sp>
        <p:nvSpPr>
          <p:cNvPr id="3" name="Espace réservé du contenu 2"/>
          <p:cNvSpPr>
            <a:spLocks noGrp="1"/>
          </p:cNvSpPr>
          <p:nvPr>
            <p:ph idx="1"/>
          </p:nvPr>
        </p:nvSpPr>
        <p:spPr bwMode="auto">
          <a:xfrm>
            <a:off x="250825" y="1125539"/>
            <a:ext cx="8569325" cy="5097708"/>
          </a:xfrm>
        </p:spPr>
        <p:txBody>
          <a:bodyPr/>
          <a:lstStyle/>
          <a:p>
            <a:pPr>
              <a:defRPr/>
            </a:pPr>
            <a:r>
              <a:rPr lang="fr-FR" b="0" dirty="0"/>
              <a:t>L’eau est un bien public</a:t>
            </a:r>
            <a:endParaRPr dirty="0"/>
          </a:p>
          <a:p>
            <a:pPr>
              <a:defRPr/>
            </a:pPr>
            <a:r>
              <a:rPr lang="fr-FR" b="0" dirty="0"/>
              <a:t>Satisfaction des besoins sans considération de la ressource : interconnexions, « concessions » accordées aux utilisateurs pour une durée illimitée ou déterminée</a:t>
            </a:r>
          </a:p>
          <a:p>
            <a:pPr>
              <a:defRPr/>
            </a:pPr>
            <a:r>
              <a:rPr lang="fr-FR" b="0" dirty="0"/>
              <a:t>REUSE poussée à l’extrême (</a:t>
            </a:r>
            <a:r>
              <a:rPr lang="fr-FR" b="0" dirty="0" err="1"/>
              <a:t>cf</a:t>
            </a:r>
            <a:r>
              <a:rPr lang="fr-FR" b="0" dirty="0"/>
              <a:t> papeterie à Madrid). Pas d’eau usée qui va à la mer sans réutilisation</a:t>
            </a:r>
            <a:endParaRPr dirty="0"/>
          </a:p>
          <a:p>
            <a:pPr>
              <a:defRPr/>
            </a:pPr>
            <a:r>
              <a:rPr lang="fr-FR" b="0" dirty="0"/>
              <a:t>Communautés d’utilisateurs</a:t>
            </a:r>
            <a:endParaRPr dirty="0"/>
          </a:p>
          <a:p>
            <a:pPr>
              <a:defRPr/>
            </a:pPr>
            <a:r>
              <a:rPr lang="fr-FR" b="0" dirty="0"/>
              <a:t>Sécheresses et restrictions majeures perdurent</a:t>
            </a:r>
          </a:p>
          <a:p>
            <a:pPr>
              <a:defRPr/>
            </a:pPr>
            <a:r>
              <a:rPr lang="fr-FR" b="0" dirty="0"/>
              <a:t>Des plans de sobriété (</a:t>
            </a:r>
            <a:r>
              <a:rPr lang="fr-FR" b="0" dirty="0" err="1"/>
              <a:t>cf</a:t>
            </a:r>
            <a:r>
              <a:rPr lang="fr-FR" b="0" dirty="0"/>
              <a:t> Barcelone)</a:t>
            </a:r>
          </a:p>
          <a:p>
            <a:pPr marL="0" indent="0">
              <a:buNone/>
              <a:defRPr/>
            </a:pPr>
            <a:endParaRPr lang="fr-FR" b="0" strike="sngStrike" dirty="0">
              <a:highlight>
                <a:srgbClr val="FFFF00"/>
              </a:highlight>
            </a:endParaRPr>
          </a:p>
          <a:p>
            <a:pPr marL="0" indent="0">
              <a:buNone/>
              <a:defRPr/>
            </a:pPr>
            <a:endParaRPr strike="sngStrike" dirty="0">
              <a:highlight>
                <a:srgbClr val="FFFF00"/>
              </a:highlight>
            </a:endParaRPr>
          </a:p>
          <a:p>
            <a:pPr>
              <a:defRPr/>
            </a:pP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Recommandations - Les données pour la décision</a:t>
            </a:r>
            <a:endParaRPr lang="fr-FR" sz="1400" dirty="0"/>
          </a:p>
        </p:txBody>
      </p:sp>
      <p:sp>
        <p:nvSpPr>
          <p:cNvPr id="6" name="Espace réservé du contenu 2"/>
          <p:cNvSpPr>
            <a:spLocks noGrp="1"/>
          </p:cNvSpPr>
          <p:nvPr>
            <p:ph idx="1"/>
          </p:nvPr>
        </p:nvSpPr>
        <p:spPr bwMode="auto">
          <a:xfrm>
            <a:off x="427368" y="1066466"/>
            <a:ext cx="8385175" cy="4725068"/>
          </a:xfrm>
        </p:spPr>
        <p:txBody>
          <a:bodyPr>
            <a:normAutofit/>
          </a:bodyPr>
          <a:lstStyle/>
          <a:p>
            <a:pPr marL="285750" indent="-285750" algn="just">
              <a:defRPr/>
            </a:pPr>
            <a:r>
              <a:rPr lang="fr-FR" sz="1900" b="0" dirty="0"/>
              <a:t>(1) DGPR-DEB Etablir en 2024 une </a:t>
            </a:r>
            <a:r>
              <a:rPr lang="fr-FR" sz="1900" dirty="0"/>
              <a:t>clef commune entre les bases de données </a:t>
            </a:r>
            <a:r>
              <a:rPr lang="fr-FR" sz="1900" b="0" dirty="0"/>
              <a:t>BNPE et GEREP. Mettre en place un </a:t>
            </a:r>
            <a:r>
              <a:rPr lang="fr-FR" sz="1900" dirty="0"/>
              <a:t>outil unique de déclaration en ligne</a:t>
            </a:r>
            <a:r>
              <a:rPr lang="fr-FR" sz="1900" b="0" dirty="0"/>
              <a:t> des données qui alimentera les deux bases de données via un formulaire commun, dans l’optique de déclaration automatique par télétransmission. (dites-le nous une fois)</a:t>
            </a:r>
          </a:p>
          <a:p>
            <a:pPr marL="285750" indent="-285750" algn="just">
              <a:defRPr/>
            </a:pPr>
            <a:endParaRPr lang="fr-FR" sz="1900" b="0" dirty="0"/>
          </a:p>
          <a:p>
            <a:pPr marL="285750" indent="-285750" algn="just">
              <a:defRPr/>
            </a:pPr>
            <a:r>
              <a:rPr lang="fr-FR" sz="1900" b="0" dirty="0"/>
              <a:t>(3) DGPR-</a:t>
            </a:r>
            <a:r>
              <a:rPr lang="fr-FR" sz="2000" b="0" dirty="0">
                <a:latin typeface="+mj-lt"/>
              </a:rPr>
              <a:t>DEB Constituer un </a:t>
            </a:r>
            <a:r>
              <a:rPr lang="fr-FR" sz="2000" dirty="0">
                <a:latin typeface="+mj-lt"/>
              </a:rPr>
              <a:t>outil</a:t>
            </a:r>
            <a:r>
              <a:rPr lang="fr-FR" sz="2000" b="0" dirty="0">
                <a:latin typeface="+mj-lt"/>
              </a:rPr>
              <a:t> permettant de visualiser de manière </a:t>
            </a:r>
            <a:r>
              <a:rPr lang="fr-FR" sz="2000" dirty="0">
                <a:latin typeface="+mj-lt"/>
              </a:rPr>
              <a:t>cartographique</a:t>
            </a:r>
            <a:r>
              <a:rPr lang="fr-FR" sz="2000" b="0" dirty="0">
                <a:latin typeface="+mj-lt"/>
              </a:rPr>
              <a:t> à différents échelons géographiques, pour le présent et pour l’avenir, les données de prélèvement de tous les secteurs et l’état quantitatif des masses d’eau</a:t>
            </a:r>
            <a:endParaRPr lang="fr-FR" sz="1900" b="0" dirty="0"/>
          </a:p>
          <a:p>
            <a:pPr marL="285750" indent="-285750" algn="just">
              <a:defRPr/>
            </a:pPr>
            <a:endParaRPr lang="fr-FR" sz="1900" b="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a:t>Recommandations envisagées – gestion structurelle</a:t>
            </a:r>
            <a:endParaRPr lang="fr-FR" sz="1400"/>
          </a:p>
        </p:txBody>
      </p:sp>
      <p:sp>
        <p:nvSpPr>
          <p:cNvPr id="6" name="Espace réservé du contenu 2"/>
          <p:cNvSpPr>
            <a:spLocks noGrp="1"/>
          </p:cNvSpPr>
          <p:nvPr>
            <p:ph idx="1"/>
          </p:nvPr>
        </p:nvSpPr>
        <p:spPr bwMode="auto">
          <a:xfrm>
            <a:off x="250825" y="1035586"/>
            <a:ext cx="8385175" cy="5132985"/>
          </a:xfrm>
        </p:spPr>
        <p:txBody>
          <a:bodyPr>
            <a:normAutofit/>
          </a:bodyPr>
          <a:lstStyle/>
          <a:p>
            <a:pPr marL="0" indent="0" algn="just">
              <a:buNone/>
              <a:defRPr/>
            </a:pPr>
            <a:r>
              <a:rPr lang="fr-FR" dirty="0">
                <a:effectLst/>
                <a:latin typeface="+mj-lt"/>
                <a:ea typeface="Calibri" panose="020F0502020204030204" pitchFamily="34" charset="0"/>
                <a:cs typeface="Times New Roman" panose="02020603050405020304" pitchFamily="18" charset="0"/>
              </a:rPr>
              <a:t>Autorisations ICPE</a:t>
            </a:r>
          </a:p>
          <a:p>
            <a:pPr marL="0" indent="0" algn="just">
              <a:buNone/>
              <a:defRPr/>
            </a:pPr>
            <a:endParaRPr lang="fr-FR" dirty="0">
              <a:effectLst/>
              <a:latin typeface="+mj-lt"/>
              <a:ea typeface="Calibri" panose="020F0502020204030204" pitchFamily="34" charset="0"/>
              <a:cs typeface="Times New Roman" panose="02020603050405020304" pitchFamily="18" charset="0"/>
            </a:endParaRPr>
          </a:p>
          <a:p>
            <a:pPr marL="285750" indent="-285750" algn="just">
              <a:defRPr/>
            </a:pPr>
            <a:r>
              <a:rPr lang="fr-FR" b="0" dirty="0">
                <a:effectLst/>
                <a:ea typeface="Calibri" panose="020F0502020204030204" pitchFamily="34" charset="0"/>
                <a:cs typeface="Times New Roman" panose="02020603050405020304" pitchFamily="18" charset="0"/>
              </a:rPr>
              <a:t>(5) DGPR </a:t>
            </a:r>
            <a:r>
              <a:rPr lang="fr-FR" dirty="0">
                <a:effectLst/>
                <a:ea typeface="Calibri" panose="020F0502020204030204" pitchFamily="34" charset="0"/>
                <a:cs typeface="Times New Roman" panose="02020603050405020304" pitchFamily="18" charset="0"/>
              </a:rPr>
              <a:t>R</a:t>
            </a:r>
            <a:r>
              <a:rPr lang="fr-FR" dirty="0">
                <a:ea typeface="Calibri" panose="020F0502020204030204" pitchFamily="34" charset="0"/>
                <a:cs typeface="Times New Roman" panose="02020603050405020304" pitchFamily="18" charset="0"/>
              </a:rPr>
              <a:t>evoir les arrêtés d’autorisation des principales ICPE (seuil à définir)</a:t>
            </a:r>
            <a:r>
              <a:rPr lang="fr-FR" b="0" dirty="0">
                <a:ea typeface="Calibri" panose="020F0502020204030204" pitchFamily="34" charset="0"/>
                <a:cs typeface="Times New Roman" panose="02020603050405020304" pitchFamily="18" charset="0"/>
              </a:rPr>
              <a:t>, en </a:t>
            </a:r>
            <a:r>
              <a:rPr lang="fr-FR" b="0" dirty="0">
                <a:effectLst/>
                <a:ea typeface="Calibri" panose="020F0502020204030204" pitchFamily="34" charset="0"/>
                <a:cs typeface="Times New Roman" panose="02020603050405020304" pitchFamily="18" charset="0"/>
              </a:rPr>
              <a:t>zones en tension des SDAGE et ZRE, dans un délai de deux à cinq ans, en fixant des </a:t>
            </a:r>
            <a:r>
              <a:rPr lang="fr-FR" dirty="0">
                <a:effectLst/>
                <a:ea typeface="Calibri" panose="020F0502020204030204" pitchFamily="34" charset="0"/>
                <a:cs typeface="Times New Roman" panose="02020603050405020304" pitchFamily="18" charset="0"/>
              </a:rPr>
              <a:t>plafonds de prélèvemen</a:t>
            </a:r>
            <a:r>
              <a:rPr lang="fr-FR" b="0" dirty="0">
                <a:effectLst/>
                <a:ea typeface="Calibri" panose="020F0502020204030204" pitchFamily="34" charset="0"/>
                <a:cs typeface="Times New Roman" panose="02020603050405020304" pitchFamily="18" charset="0"/>
              </a:rPr>
              <a:t>t tenant compte de l’historique et des données hydriques locales, en précisant les mesures à prendre en cas de sécheresse. Pour les plus gros préleveurs, prescrire des études technico-économiques, et prendre les arrêtés correspondants sur la base de ces études</a:t>
            </a:r>
          </a:p>
          <a:p>
            <a:pPr marL="285750" indent="-285750" algn="just">
              <a:defRPr/>
            </a:pPr>
            <a:endParaRPr lang="fr-FR" b="0" dirty="0">
              <a:ea typeface="Calibri" panose="020F0502020204030204" pitchFamily="34" charset="0"/>
              <a:cs typeface="Times New Roman" panose="02020603050405020304" pitchFamily="18" charset="0"/>
            </a:endParaRPr>
          </a:p>
          <a:p>
            <a:pPr marL="285750" indent="-285750" algn="just">
              <a:defRPr/>
            </a:pPr>
            <a:r>
              <a:rPr lang="fr-FR" b="0" dirty="0">
                <a:effectLst/>
                <a:ea typeface="Calibri" panose="020F0502020204030204" pitchFamily="34" charset="0"/>
                <a:cs typeface="Times New Roman" panose="02020603050405020304" pitchFamily="18" charset="0"/>
              </a:rPr>
              <a:t>(6) </a:t>
            </a:r>
            <a:r>
              <a:rPr lang="fr-FR" b="0" dirty="0">
                <a:ea typeface="Calibri" panose="020F0502020204030204" pitchFamily="34" charset="0"/>
                <a:cs typeface="Times New Roman" panose="02020603050405020304" pitchFamily="18" charset="0"/>
              </a:rPr>
              <a:t>DGPR Fixer à chaque </a:t>
            </a:r>
            <a:r>
              <a:rPr lang="fr-FR" dirty="0">
                <a:ea typeface="Calibri" panose="020F0502020204030204" pitchFamily="34" charset="0"/>
                <a:cs typeface="Times New Roman" panose="02020603050405020304" pitchFamily="18" charset="0"/>
              </a:rPr>
              <a:t>ICPE soumise à autorisation  des plafonds évolutifs de prélèvements autorisés</a:t>
            </a:r>
            <a:r>
              <a:rPr lang="fr-FR" b="0" dirty="0">
                <a:ea typeface="Calibri" panose="020F0502020204030204" pitchFamily="34" charset="0"/>
                <a:cs typeface="Times New Roman" panose="02020603050405020304" pitchFamily="18" charset="0"/>
              </a:rPr>
              <a:t> (TRACC), pour </a:t>
            </a:r>
            <a:r>
              <a:rPr lang="fr-FR" b="0" dirty="0">
                <a:effectLst/>
                <a:ea typeface="Calibri" panose="020F0502020204030204" pitchFamily="34" charset="0"/>
                <a:cs typeface="Times New Roman" panose="02020603050405020304" pitchFamily="18" charset="0"/>
              </a:rPr>
              <a:t>intégrer les effets du changement climatique, sur la base d’Explore2 et des études locales disponibles, dans la logique du projet de décret SAGE et du projet de PNACC.</a:t>
            </a:r>
            <a:endParaRPr lang="fr-FR" b="0" dirty="0">
              <a:ea typeface="Calibri" panose="020F0502020204030204" pitchFamily="34" charset="0"/>
              <a:cs typeface="Times New Roman" panose="02020603050405020304" pitchFamily="18" charset="0"/>
            </a:endParaRPr>
          </a:p>
          <a:p>
            <a:pPr marL="285750" indent="-285750" algn="just">
              <a:defRPr/>
            </a:pPr>
            <a:endParaRPr lang="fr-FR" b="0" dirty="0">
              <a:latin typeface="+mj-lt"/>
              <a:ea typeface="Calibri" panose="020F0502020204030204" pitchFamily="34" charset="0"/>
              <a:cs typeface="Times New Roman" panose="02020603050405020304" pitchFamily="18" charset="0"/>
            </a:endParaRPr>
          </a:p>
          <a:p>
            <a:pPr marL="0" indent="0" algn="just">
              <a:buNone/>
              <a:defRPr/>
            </a:pPr>
            <a:endParaRPr lang="fr-FR" sz="2600" dirty="0"/>
          </a:p>
          <a:p>
            <a:pPr marL="285750" indent="-285750" algn="just">
              <a:defRPr/>
            </a:pPr>
            <a:endParaRPr lang="fr-FR" sz="2600" dirty="0"/>
          </a:p>
          <a:p>
            <a:pPr marL="285750" indent="-285750" algn="just">
              <a:defRPr/>
            </a:pPr>
            <a:endParaRPr lang="fr-FR" sz="1900" dirty="0"/>
          </a:p>
          <a:p>
            <a:pPr marL="285750" indent="-285750" algn="just">
              <a:defRPr/>
            </a:pPr>
            <a:endParaRPr lang="fr-FR" sz="1900" dirty="0"/>
          </a:p>
          <a:p>
            <a:pPr marL="400050" lvl="1" indent="0" algn="just">
              <a:buNone/>
              <a:defRPr/>
            </a:pPr>
            <a:endParaRPr lang="fr-FR" sz="1600" i="0" dirty="0">
              <a:solidFill>
                <a:srgbClr val="00009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Recommandations – gestion structurelle</a:t>
            </a:r>
            <a:endParaRPr lang="fr-FR" sz="1400" dirty="0"/>
          </a:p>
        </p:txBody>
      </p:sp>
      <p:sp>
        <p:nvSpPr>
          <p:cNvPr id="6" name="Espace réservé du contenu 2"/>
          <p:cNvSpPr>
            <a:spLocks noGrp="1"/>
          </p:cNvSpPr>
          <p:nvPr>
            <p:ph idx="1"/>
          </p:nvPr>
        </p:nvSpPr>
        <p:spPr bwMode="auto">
          <a:xfrm>
            <a:off x="250825" y="1035586"/>
            <a:ext cx="8385175" cy="5132985"/>
          </a:xfrm>
        </p:spPr>
        <p:txBody>
          <a:bodyPr>
            <a:normAutofit fontScale="92500" lnSpcReduction="20000"/>
          </a:bodyPr>
          <a:lstStyle/>
          <a:p>
            <a:pPr marL="0" indent="0" algn="just">
              <a:buNone/>
              <a:defRPr/>
            </a:pPr>
            <a:r>
              <a:rPr lang="fr-FR" dirty="0">
                <a:latin typeface="+mj-lt"/>
                <a:ea typeface="Calibri" panose="020F0502020204030204" pitchFamily="34" charset="0"/>
                <a:cs typeface="Times New Roman" panose="02020603050405020304" pitchFamily="18" charset="0"/>
              </a:rPr>
              <a:t>Planifier et anticiper</a:t>
            </a:r>
          </a:p>
          <a:p>
            <a:pPr marL="285750" indent="-285750" algn="just">
              <a:defRPr/>
            </a:pPr>
            <a:endParaRPr lang="fr-FR" b="0" dirty="0">
              <a:latin typeface="+mj-lt"/>
            </a:endParaRPr>
          </a:p>
          <a:p>
            <a:pPr marL="0" indent="0" algn="just">
              <a:buNone/>
              <a:defRPr/>
            </a:pPr>
            <a:endParaRPr lang="fr-FR" b="0" dirty="0">
              <a:latin typeface="+mj-lt"/>
            </a:endParaRPr>
          </a:p>
          <a:p>
            <a:pPr marL="285750" indent="-285750" algn="just">
              <a:defRPr/>
            </a:pPr>
            <a:r>
              <a:rPr lang="fr-FR" b="0" dirty="0">
                <a:latin typeface="+mj-lt"/>
              </a:rPr>
              <a:t>(9) DEB  Demander aux préfets de mettre en place, là où elles n’existent pas, des </a:t>
            </a:r>
            <a:r>
              <a:rPr lang="fr-FR" dirty="0">
                <a:latin typeface="+mj-lt"/>
              </a:rPr>
              <a:t>instances de dialogue </a:t>
            </a:r>
            <a:r>
              <a:rPr lang="fr-FR" b="0" dirty="0">
                <a:latin typeface="+mj-lt"/>
              </a:rPr>
              <a:t>dans les zones en tension quantitative des SDAGE et les ZRE, et rendre obligatoire dans ces zones la </a:t>
            </a:r>
            <a:r>
              <a:rPr lang="fr-FR" dirty="0">
                <a:latin typeface="+mj-lt"/>
              </a:rPr>
              <a:t>détermination des volumes prélevables </a:t>
            </a:r>
            <a:r>
              <a:rPr lang="fr-FR" b="0" dirty="0">
                <a:latin typeface="+mj-lt"/>
              </a:rPr>
              <a:t>et la répartition de l’utilisation de ces volumes </a:t>
            </a:r>
            <a:r>
              <a:rPr lang="fr-FR" b="0" dirty="0">
                <a:solidFill>
                  <a:schemeClr val="accent2"/>
                </a:solidFill>
                <a:latin typeface="+mj-lt"/>
              </a:rPr>
              <a:t>d’ici 2025</a:t>
            </a:r>
            <a:r>
              <a:rPr lang="fr-FR" b="0" dirty="0">
                <a:latin typeface="+mj-lt"/>
              </a:rPr>
              <a:t>. En l’absence d’instance, le préfet coordonnateur de bassin déterminera lui-même ces volumes en question.</a:t>
            </a:r>
          </a:p>
          <a:p>
            <a:pPr marL="0" indent="0" algn="just">
              <a:buNone/>
              <a:defRPr/>
            </a:pPr>
            <a:endParaRPr lang="fr-FR" b="0" dirty="0">
              <a:latin typeface="+mj-lt"/>
            </a:endParaRPr>
          </a:p>
          <a:p>
            <a:pPr marL="285750" indent="-285750" algn="just">
              <a:defRPr/>
            </a:pPr>
            <a:r>
              <a:rPr lang="fr-FR" b="0" dirty="0">
                <a:latin typeface="+mj-lt"/>
              </a:rPr>
              <a:t>(10) DEB Prévoir une </a:t>
            </a:r>
            <a:r>
              <a:rPr lang="fr-FR" dirty="0">
                <a:latin typeface="+mj-lt"/>
              </a:rPr>
              <a:t>consultation systématique des CLE des SAGE </a:t>
            </a:r>
            <a:r>
              <a:rPr lang="fr-FR" b="0" dirty="0">
                <a:latin typeface="+mj-lt"/>
              </a:rPr>
              <a:t>lors de l’instruction des demandes d’autorisations ICPE dès lors qu’il y a un prélèvement en eau dans le périmètre d’un SAGE</a:t>
            </a:r>
          </a:p>
          <a:p>
            <a:pPr marL="0" indent="0" algn="just">
              <a:buNone/>
              <a:defRPr/>
            </a:pPr>
            <a:endParaRPr lang="fr-FR" b="0" dirty="0">
              <a:latin typeface="+mj-lt"/>
            </a:endParaRPr>
          </a:p>
          <a:p>
            <a:pPr marL="285750" indent="-285750" algn="just">
              <a:defRPr/>
            </a:pPr>
            <a:r>
              <a:rPr lang="fr-FR" b="0" dirty="0">
                <a:latin typeface="+mj-lt"/>
              </a:rPr>
              <a:t>(2) DEB </a:t>
            </a:r>
            <a:r>
              <a:rPr lang="fr-FR" dirty="0">
                <a:latin typeface="+mj-lt"/>
              </a:rPr>
              <a:t>Homogénéiser les méthodes </a:t>
            </a:r>
            <a:r>
              <a:rPr lang="fr-FR" b="0" dirty="0">
                <a:latin typeface="+mj-lt"/>
              </a:rPr>
              <a:t>d’établissement des zones en tension quantitative des SDAGE de manière à assurer la cohérence au niveau national. Parallèlement, demander aux préfets de mettre à jour les ZRE et assurer la cohérence de ces zonages.</a:t>
            </a:r>
          </a:p>
          <a:p>
            <a:pPr marL="285750" indent="-285750" algn="just">
              <a:defRPr/>
            </a:pPr>
            <a:endParaRPr lang="fr-FR" b="0" dirty="0">
              <a:latin typeface="+mj-lt"/>
            </a:endParaRPr>
          </a:p>
          <a:p>
            <a:pPr marL="285750" indent="-285750" algn="just">
              <a:defRPr/>
            </a:pPr>
            <a:r>
              <a:rPr lang="fr-FR" sz="1800" b="0" dirty="0">
                <a:solidFill>
                  <a:schemeClr val="accent2"/>
                </a:solidFill>
                <a:latin typeface="+mj-lt"/>
              </a:rPr>
              <a:t>(4) SGPE-France Stratégie-DEB-DGPR-DGE Etablir sur le long terme les ressources et besoins d’eau par secteur et </a:t>
            </a:r>
            <a:r>
              <a:rPr lang="fr-FR" sz="1800" dirty="0">
                <a:solidFill>
                  <a:schemeClr val="accent2"/>
                </a:solidFill>
                <a:latin typeface="+mj-lt"/>
              </a:rPr>
              <a:t>par territoire </a:t>
            </a:r>
            <a:r>
              <a:rPr lang="fr-FR" sz="1800" b="0" dirty="0">
                <a:solidFill>
                  <a:schemeClr val="accent2"/>
                </a:solidFill>
                <a:latin typeface="+mj-lt"/>
              </a:rPr>
              <a:t>dans une trajectoire de sobriété des usages et dans un contexte de changement climatique (« </a:t>
            </a:r>
            <a:r>
              <a:rPr lang="fr-FR" sz="1800" dirty="0">
                <a:solidFill>
                  <a:schemeClr val="accent2"/>
                </a:solidFill>
                <a:latin typeface="+mj-lt"/>
              </a:rPr>
              <a:t>bouclage eau » de la planification écologique</a:t>
            </a:r>
            <a:r>
              <a:rPr lang="fr-FR" sz="1800" b="0" dirty="0">
                <a:solidFill>
                  <a:schemeClr val="accent2"/>
                </a:solidFill>
                <a:latin typeface="+mj-lt"/>
              </a:rPr>
              <a:t>)</a:t>
            </a:r>
          </a:p>
          <a:p>
            <a:pPr marL="285750" indent="-285750" algn="just">
              <a:defRPr/>
            </a:pPr>
            <a:endParaRPr b="0" dirty="0">
              <a:latin typeface="+mj-lt"/>
            </a:endParaRPr>
          </a:p>
          <a:p>
            <a:pPr marL="0" indent="0" algn="just">
              <a:buNone/>
              <a:defRPr/>
            </a:pPr>
            <a:endParaRPr lang="fr-FR" sz="2600" dirty="0"/>
          </a:p>
          <a:p>
            <a:pPr marL="285750" indent="-285750" algn="just">
              <a:defRPr/>
            </a:pPr>
            <a:endParaRPr lang="fr-FR" sz="2600" dirty="0"/>
          </a:p>
          <a:p>
            <a:pPr marL="285750" indent="-285750" algn="just">
              <a:defRPr/>
            </a:pPr>
            <a:endParaRPr lang="fr-FR" sz="1900" dirty="0"/>
          </a:p>
          <a:p>
            <a:pPr marL="285750" indent="-285750" algn="just">
              <a:defRPr/>
            </a:pPr>
            <a:endParaRPr lang="fr-FR" sz="1900" dirty="0"/>
          </a:p>
          <a:p>
            <a:pPr marL="400050" lvl="1" indent="0" algn="just">
              <a:buNone/>
              <a:defRPr/>
            </a:pPr>
            <a:endParaRPr lang="fr-FR" sz="1600" i="0" dirty="0">
              <a:solidFill>
                <a:srgbClr val="000099"/>
              </a:solidFill>
            </a:endParaRPr>
          </a:p>
        </p:txBody>
      </p:sp>
    </p:spTree>
    <p:extLst>
      <p:ext uri="{BB962C8B-B14F-4D97-AF65-F5344CB8AC3E}">
        <p14:creationId xmlns:p14="http://schemas.microsoft.com/office/powerpoint/2010/main" val="1358177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Recommandations - gestion de crise</a:t>
            </a:r>
            <a:endParaRPr lang="fr-FR" sz="1400" dirty="0"/>
          </a:p>
        </p:txBody>
      </p:sp>
      <p:sp>
        <p:nvSpPr>
          <p:cNvPr id="6" name="Espace réservé du contenu 2"/>
          <p:cNvSpPr>
            <a:spLocks noGrp="1"/>
          </p:cNvSpPr>
          <p:nvPr>
            <p:ph idx="1"/>
          </p:nvPr>
        </p:nvSpPr>
        <p:spPr bwMode="auto">
          <a:xfrm>
            <a:off x="250825" y="1112704"/>
            <a:ext cx="8738263" cy="5155894"/>
          </a:xfrm>
        </p:spPr>
        <p:txBody>
          <a:bodyPr>
            <a:normAutofit/>
          </a:bodyPr>
          <a:lstStyle/>
          <a:p>
            <a:pPr marL="0" indent="0" algn="just">
              <a:buNone/>
              <a:defRPr/>
            </a:pPr>
            <a:endParaRPr lang="fr-FR" sz="1900" dirty="0"/>
          </a:p>
          <a:p>
            <a:pPr marL="285750" indent="-285750" algn="just">
              <a:defRPr/>
            </a:pPr>
            <a:r>
              <a:rPr lang="fr-FR" sz="1900" b="0" dirty="0"/>
              <a:t>(7) DGPR-DEB Faire un guide d’élaboration de la partie sécheresse des </a:t>
            </a:r>
            <a:r>
              <a:rPr lang="fr-FR" sz="1900" dirty="0"/>
              <a:t>arrêtés d’autorisation </a:t>
            </a:r>
            <a:r>
              <a:rPr lang="fr-FR" sz="1900" b="0" dirty="0"/>
              <a:t>(en lieu et place de l’arrêté du 30 juin 2023). Ce guide pourrait aussi inclure des éléments sur les mesures structurelles de maîtrise des trajectoires de prélèvements</a:t>
            </a:r>
          </a:p>
          <a:p>
            <a:pPr marL="0" indent="0" algn="just">
              <a:buNone/>
              <a:defRPr/>
            </a:pPr>
            <a:endParaRPr lang="fr-FR" sz="1900" b="0" dirty="0"/>
          </a:p>
          <a:p>
            <a:pPr marL="285750" indent="-285750" algn="just">
              <a:defRPr/>
            </a:pPr>
            <a:r>
              <a:rPr lang="fr-FR" sz="1900" b="0" dirty="0"/>
              <a:t>(8) DEB Faire en sorte, autant que possible, que les </a:t>
            </a:r>
            <a:r>
              <a:rPr lang="fr-FR" sz="1900" dirty="0"/>
              <a:t>arrêtés-cadre </a:t>
            </a:r>
            <a:r>
              <a:rPr lang="fr-FR" sz="1900" b="0" dirty="0"/>
              <a:t>départementaux ou interdépartementaux s’appliquent directement en cas de franchissement de seuil, sans nécessité de prendre un arrêté pour chaque franchissement</a:t>
            </a:r>
          </a:p>
          <a:p>
            <a:pPr marL="0" indent="0" algn="just">
              <a:buNone/>
              <a:defRPr/>
            </a:pPr>
            <a:endParaRPr lang="fr-FR" sz="1900" b="0" dirty="0"/>
          </a:p>
          <a:p>
            <a:pPr marL="285750" indent="-285750" algn="just">
              <a:defRPr/>
            </a:pPr>
            <a:endParaRPr lang="fr-FR" sz="1900" b="0" dirty="0"/>
          </a:p>
          <a:p>
            <a:pPr marL="0" indent="0" algn="just">
              <a:buNone/>
              <a:defRPr/>
            </a:pPr>
            <a:endParaRPr lang="fr-FR" sz="1900" b="0" dirty="0"/>
          </a:p>
          <a:p>
            <a:pPr marL="0" indent="0" algn="just">
              <a:buNone/>
              <a:defRPr/>
            </a:pPr>
            <a:endParaRPr lang="fr-FR" sz="1900" dirty="0"/>
          </a:p>
          <a:p>
            <a:pPr marL="285750" indent="-285750" algn="just">
              <a:defRPr/>
            </a:pPr>
            <a:endParaRPr lang="fr-FR" sz="1900" dirty="0"/>
          </a:p>
          <a:p>
            <a:pPr marL="400050" lvl="1" indent="0" algn="just">
              <a:buNone/>
              <a:defRPr/>
            </a:pPr>
            <a:endParaRPr lang="fr-FR" sz="1600" i="0" dirty="0">
              <a:solidFill>
                <a:srgbClr val="00009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defRPr/>
            </a:pPr>
            <a:r>
              <a:rPr lang="fr-FR" dirty="0"/>
              <a:t>Rappel de la mission</a:t>
            </a:r>
            <a:endParaRPr lang="fr-FR" sz="1400" dirty="0"/>
          </a:p>
        </p:txBody>
      </p:sp>
      <p:sp>
        <p:nvSpPr>
          <p:cNvPr id="6" name="Espace réservé du contenu 2"/>
          <p:cNvSpPr>
            <a:spLocks noGrp="1"/>
          </p:cNvSpPr>
          <p:nvPr>
            <p:ph idx="1"/>
          </p:nvPr>
        </p:nvSpPr>
        <p:spPr bwMode="auto">
          <a:xfrm>
            <a:off x="250825" y="1443503"/>
            <a:ext cx="8385175" cy="4725068"/>
          </a:xfrm>
        </p:spPr>
        <p:txBody>
          <a:bodyPr>
            <a:normAutofit/>
          </a:bodyPr>
          <a:lstStyle/>
          <a:p>
            <a:pPr marL="400050" lvl="1" indent="0" algn="just">
              <a:buNone/>
              <a:defRPr/>
            </a:pPr>
            <a:r>
              <a:rPr lang="fr-FR" sz="1900" i="0" dirty="0">
                <a:solidFill>
                  <a:srgbClr val="000099"/>
                </a:solidFill>
              </a:rPr>
              <a:t>Quatre volets</a:t>
            </a:r>
          </a:p>
          <a:p>
            <a:pPr marL="400050" lvl="1" indent="0" algn="just">
              <a:buNone/>
              <a:defRPr/>
            </a:pPr>
            <a:endParaRPr dirty="0"/>
          </a:p>
          <a:p>
            <a:pPr marL="285750" indent="-285750" algn="just">
              <a:defRPr/>
            </a:pPr>
            <a:r>
              <a:rPr lang="fr-FR" sz="1900" b="0" dirty="0"/>
              <a:t>1: f</a:t>
            </a:r>
            <a:r>
              <a:rPr lang="fr-FR" sz="1900" b="0" dirty="0">
                <a:solidFill>
                  <a:srgbClr val="000099"/>
                </a:solidFill>
              </a:rPr>
              <a:t>ormuler des préconisations sur l’anticipation du stress hydrique à l’échelle de temps longs d’investissements industriels</a:t>
            </a:r>
          </a:p>
          <a:p>
            <a:pPr marL="285750" indent="-285750" algn="just">
              <a:defRPr/>
            </a:pPr>
            <a:endParaRPr b="0" dirty="0"/>
          </a:p>
          <a:p>
            <a:pPr marL="285750" indent="-285750" algn="just">
              <a:defRPr/>
            </a:pPr>
            <a:r>
              <a:rPr lang="fr-FR" sz="1900" b="0" dirty="0"/>
              <a:t>2: établir un recueil des bonnes pratiques existant sur les territoires, et dont les effets semblent significatifs,</a:t>
            </a:r>
          </a:p>
          <a:p>
            <a:pPr marL="285750" indent="-285750" algn="just">
              <a:defRPr/>
            </a:pPr>
            <a:endParaRPr b="0" dirty="0"/>
          </a:p>
          <a:p>
            <a:pPr marL="285750" indent="-285750" algn="just">
              <a:defRPr/>
            </a:pPr>
            <a:r>
              <a:rPr lang="fr-FR" sz="1900" b="0" dirty="0"/>
              <a:t>3: identifier les freins pouvant ralentir la progression des différents acteurs vers la sobriété</a:t>
            </a:r>
          </a:p>
          <a:p>
            <a:pPr marL="285750" indent="-285750" algn="just">
              <a:defRPr/>
            </a:pPr>
            <a:endParaRPr b="0" dirty="0"/>
          </a:p>
          <a:p>
            <a:pPr marL="285750" indent="-285750" algn="just">
              <a:defRPr/>
            </a:pPr>
            <a:r>
              <a:rPr lang="fr-FR" sz="1900" b="0" dirty="0"/>
              <a:t>4 : identifier parmi les pistes d’action possibles celles qui relèvent d’un choix politique fort au vu de leur sensibilité ou de leur impact.</a:t>
            </a:r>
            <a:endParaRPr b="0" dirty="0"/>
          </a:p>
          <a:p>
            <a:pPr marL="0" indent="0" algn="just">
              <a:buNone/>
              <a:defRPr/>
            </a:pPr>
            <a:endParaRPr lang="fr-FR" sz="1900" dirty="0"/>
          </a:p>
          <a:p>
            <a:pPr marL="285750" indent="-285750" algn="just">
              <a:defRPr/>
            </a:pPr>
            <a:endParaRPr lang="fr-FR" sz="1900" dirty="0">
              <a:solidFill>
                <a:srgbClr val="00009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dirty="0"/>
              <a:t>Recommandations – accompagner et inciter</a:t>
            </a:r>
            <a:endParaRPr lang="fr-FR" sz="1400" dirty="0"/>
          </a:p>
        </p:txBody>
      </p:sp>
      <p:sp>
        <p:nvSpPr>
          <p:cNvPr id="6" name="Espace réservé du contenu 2"/>
          <p:cNvSpPr>
            <a:spLocks noGrp="1"/>
          </p:cNvSpPr>
          <p:nvPr>
            <p:ph idx="1"/>
          </p:nvPr>
        </p:nvSpPr>
        <p:spPr bwMode="auto">
          <a:xfrm>
            <a:off x="405737" y="873457"/>
            <a:ext cx="8738263" cy="5380460"/>
          </a:xfrm>
        </p:spPr>
        <p:txBody>
          <a:bodyPr>
            <a:normAutofit fontScale="92500" lnSpcReduction="20000"/>
          </a:bodyPr>
          <a:lstStyle/>
          <a:p>
            <a:pPr marL="0" indent="0" algn="just">
              <a:buNone/>
              <a:defRPr/>
            </a:pPr>
            <a:endParaRPr lang="fr-FR" sz="1900" dirty="0"/>
          </a:p>
          <a:p>
            <a:pPr marL="285750" indent="-285750" algn="just">
              <a:defRPr/>
            </a:pPr>
            <a:r>
              <a:rPr lang="fr-FR" sz="1900" b="0" dirty="0">
                <a:solidFill>
                  <a:schemeClr val="accent2"/>
                </a:solidFill>
              </a:rPr>
              <a:t>(12) DGPR-DGE Valoriser la diffusion et la mise en </a:t>
            </a:r>
            <a:r>
              <a:rPr lang="fr-FR" sz="1900" b="0" dirty="0" err="1">
                <a:solidFill>
                  <a:schemeClr val="accent2"/>
                </a:solidFill>
              </a:rPr>
              <a:t>oeuvre</a:t>
            </a:r>
            <a:r>
              <a:rPr lang="fr-FR" sz="1900" b="0" dirty="0">
                <a:solidFill>
                  <a:schemeClr val="accent2"/>
                </a:solidFill>
              </a:rPr>
              <a:t> des </a:t>
            </a:r>
            <a:r>
              <a:rPr lang="fr-FR" sz="1900" dirty="0">
                <a:solidFill>
                  <a:schemeClr val="accent2"/>
                </a:solidFill>
              </a:rPr>
              <a:t>bonnes pratiques </a:t>
            </a:r>
            <a:r>
              <a:rPr lang="fr-FR" sz="1900" b="0" dirty="0">
                <a:solidFill>
                  <a:schemeClr val="accent2"/>
                </a:solidFill>
              </a:rPr>
              <a:t>dans le </a:t>
            </a:r>
            <a:r>
              <a:rPr lang="fr-FR" sz="1900" dirty="0">
                <a:solidFill>
                  <a:schemeClr val="accent2"/>
                </a:solidFill>
              </a:rPr>
              <a:t>guide</a:t>
            </a:r>
            <a:r>
              <a:rPr lang="fr-FR" sz="1900" b="0" dirty="0">
                <a:solidFill>
                  <a:schemeClr val="accent2"/>
                </a:solidFill>
              </a:rPr>
              <a:t> proposé par la mission. Favoriser les </a:t>
            </a:r>
            <a:r>
              <a:rPr lang="fr-FR" sz="1900" dirty="0">
                <a:solidFill>
                  <a:schemeClr val="accent2"/>
                </a:solidFill>
              </a:rPr>
              <a:t>lieux de partage </a:t>
            </a:r>
            <a:r>
              <a:rPr lang="fr-FR" sz="1900" b="0" dirty="0">
                <a:solidFill>
                  <a:schemeClr val="accent2"/>
                </a:solidFill>
              </a:rPr>
              <a:t>de bonnes pratiques entre les entreprises, dans un cadre </a:t>
            </a:r>
            <a:r>
              <a:rPr lang="fr-FR" sz="1900" b="0" dirty="0" err="1">
                <a:solidFill>
                  <a:schemeClr val="accent2"/>
                </a:solidFill>
              </a:rPr>
              <a:t>interfilières</a:t>
            </a:r>
            <a:endParaRPr lang="fr-FR" b="0" dirty="0">
              <a:solidFill>
                <a:schemeClr val="accent2"/>
              </a:solidFill>
            </a:endParaRPr>
          </a:p>
          <a:p>
            <a:pPr marL="0" indent="0" algn="just">
              <a:buNone/>
              <a:defRPr/>
            </a:pPr>
            <a:endParaRPr lang="fr-FR" b="0" strike="sngStrike" dirty="0">
              <a:solidFill>
                <a:schemeClr val="accent2"/>
              </a:solidFill>
            </a:endParaRPr>
          </a:p>
          <a:p>
            <a:pPr marL="285750" indent="-285750" algn="just">
              <a:defRPr/>
            </a:pPr>
            <a:r>
              <a:rPr lang="fr-FR" sz="1900" b="0" dirty="0">
                <a:solidFill>
                  <a:schemeClr val="accent2"/>
                </a:solidFill>
              </a:rPr>
              <a:t>(11) Encourager et faciliter l’organisation de </a:t>
            </a:r>
            <a:r>
              <a:rPr lang="fr-FR" sz="1900" dirty="0">
                <a:solidFill>
                  <a:schemeClr val="accent2"/>
                </a:solidFill>
              </a:rPr>
              <a:t>communautés d’usagers dans le cadre de la réutilisation des eaux usées traitées</a:t>
            </a:r>
            <a:r>
              <a:rPr lang="fr-FR" sz="1900" b="0" dirty="0">
                <a:solidFill>
                  <a:schemeClr val="accent2"/>
                </a:solidFill>
              </a:rPr>
              <a:t>, en s’inspirant de l’exemple espagnol</a:t>
            </a:r>
          </a:p>
          <a:p>
            <a:pPr marL="285750" indent="-285750" algn="just">
              <a:defRPr/>
            </a:pPr>
            <a:endParaRPr lang="fr-FR" sz="1900" b="0" dirty="0">
              <a:solidFill>
                <a:schemeClr val="accent2"/>
              </a:solidFill>
            </a:endParaRPr>
          </a:p>
          <a:p>
            <a:pPr marL="285750" algn="just">
              <a:defRPr/>
            </a:pPr>
            <a:r>
              <a:rPr lang="fr-FR" sz="1900" b="0" dirty="0">
                <a:solidFill>
                  <a:schemeClr val="accent2"/>
                </a:solidFill>
              </a:rPr>
              <a:t>(14) DEB Demander aux agences de l’eau </a:t>
            </a:r>
            <a:r>
              <a:rPr lang="fr-FR" sz="1900" dirty="0">
                <a:solidFill>
                  <a:schemeClr val="accent2"/>
                </a:solidFill>
              </a:rPr>
              <a:t>d’orienter les financements </a:t>
            </a:r>
            <a:r>
              <a:rPr lang="fr-FR" sz="1900" b="0" dirty="0">
                <a:solidFill>
                  <a:schemeClr val="accent2"/>
                </a:solidFill>
              </a:rPr>
              <a:t>consacrés à la sobriété hydrique </a:t>
            </a:r>
          </a:p>
          <a:p>
            <a:pPr marL="685800" lvl="1" algn="just">
              <a:defRPr/>
            </a:pPr>
            <a:r>
              <a:rPr lang="fr-FR" sz="1900" b="0" i="0" dirty="0">
                <a:solidFill>
                  <a:schemeClr val="accent2"/>
                </a:solidFill>
              </a:rPr>
              <a:t>vers</a:t>
            </a:r>
            <a:r>
              <a:rPr lang="fr-FR" sz="1900" b="0" dirty="0">
                <a:solidFill>
                  <a:schemeClr val="accent2"/>
                </a:solidFill>
              </a:rPr>
              <a:t> </a:t>
            </a:r>
            <a:r>
              <a:rPr lang="fr-FR" sz="1900" i="0" dirty="0">
                <a:solidFill>
                  <a:schemeClr val="accent2"/>
                </a:solidFill>
              </a:rPr>
              <a:t>des études favorisant l’innovation, </a:t>
            </a:r>
          </a:p>
          <a:p>
            <a:pPr marL="685800" lvl="1" algn="just">
              <a:defRPr/>
            </a:pPr>
            <a:r>
              <a:rPr lang="fr-FR" sz="1900" i="0" dirty="0">
                <a:solidFill>
                  <a:schemeClr val="accent2"/>
                </a:solidFill>
              </a:rPr>
              <a:t>accorder la priorité aux projets affectant les masses d’eau en tension des SDAGE ou en ZRE</a:t>
            </a:r>
          </a:p>
          <a:p>
            <a:pPr marL="685800" lvl="1" algn="just">
              <a:defRPr/>
            </a:pPr>
            <a:r>
              <a:rPr lang="fr-FR" sz="1900" i="0" dirty="0">
                <a:solidFill>
                  <a:schemeClr val="accent2"/>
                </a:solidFill>
              </a:rPr>
              <a:t>Tenir compte de l’efficacité mesurée en € / m</a:t>
            </a:r>
            <a:r>
              <a:rPr lang="fr-FR" sz="1900" i="0" baseline="30000" dirty="0">
                <a:solidFill>
                  <a:schemeClr val="accent2"/>
                </a:solidFill>
              </a:rPr>
              <a:t>3</a:t>
            </a:r>
          </a:p>
          <a:p>
            <a:pPr marL="685800" lvl="1" algn="just">
              <a:defRPr/>
            </a:pPr>
            <a:endParaRPr lang="fr-FR" dirty="0">
              <a:solidFill>
                <a:schemeClr val="accent2"/>
              </a:solidFill>
            </a:endParaRPr>
          </a:p>
          <a:p>
            <a:pPr marL="0" indent="0" algn="just">
              <a:buNone/>
              <a:defRPr/>
            </a:pPr>
            <a:endParaRPr sz="1900" b="0" dirty="0">
              <a:solidFill>
                <a:schemeClr val="accent2"/>
              </a:solidFill>
            </a:endParaRPr>
          </a:p>
          <a:p>
            <a:pPr marL="285750" indent="-285750" algn="just">
              <a:defRPr/>
            </a:pPr>
            <a:r>
              <a:rPr lang="fr-FR" sz="1900" b="0" dirty="0">
                <a:solidFill>
                  <a:schemeClr val="accent2"/>
                </a:solidFill>
              </a:rPr>
              <a:t>(13) DGE Développer la </a:t>
            </a:r>
            <a:r>
              <a:rPr lang="fr-FR" sz="1900" dirty="0">
                <a:solidFill>
                  <a:schemeClr val="accent2"/>
                </a:solidFill>
              </a:rPr>
              <a:t>recherche</a:t>
            </a:r>
            <a:r>
              <a:rPr lang="fr-FR" sz="1900" b="0" dirty="0">
                <a:solidFill>
                  <a:schemeClr val="accent2"/>
                </a:solidFill>
              </a:rPr>
              <a:t> sur les procédés moins consommateurs d’eau (pôles de compétitivité, centres techniques) en lien avec les entreprises</a:t>
            </a:r>
          </a:p>
          <a:p>
            <a:pPr marL="285750" indent="-285750" algn="just">
              <a:defRPr/>
            </a:pPr>
            <a:endParaRPr lang="fr-FR" sz="1900" b="0" dirty="0">
              <a:solidFill>
                <a:schemeClr val="accent2"/>
              </a:solidFill>
            </a:endParaRPr>
          </a:p>
          <a:p>
            <a:pPr marL="285750" indent="-285750" algn="just">
              <a:defRPr/>
            </a:pPr>
            <a:r>
              <a:rPr lang="fr-FR" sz="1900" b="0" dirty="0">
                <a:solidFill>
                  <a:schemeClr val="accent2"/>
                </a:solidFill>
                <a:latin typeface="+mj-lt"/>
              </a:rPr>
              <a:t>(15) DEB-DGPR-DGE : installer un </a:t>
            </a:r>
            <a:r>
              <a:rPr lang="fr-FR" sz="1900" dirty="0">
                <a:solidFill>
                  <a:schemeClr val="accent2"/>
                </a:solidFill>
                <a:latin typeface="+mj-lt"/>
              </a:rPr>
              <a:t>cadre de coopération permanent </a:t>
            </a:r>
            <a:r>
              <a:rPr lang="fr-FR" sz="1900" b="0" dirty="0">
                <a:solidFill>
                  <a:schemeClr val="accent2"/>
                </a:solidFill>
                <a:latin typeface="+mj-lt"/>
              </a:rPr>
              <a:t>réunissant DEB-DGPR en matière de politique de l’eau dans l’industrie</a:t>
            </a:r>
            <a:endParaRPr lang="fr-FR" sz="1900" dirty="0"/>
          </a:p>
          <a:p>
            <a:pPr marL="400050" lvl="1" indent="0" algn="just">
              <a:buNone/>
              <a:defRPr/>
            </a:pPr>
            <a:endParaRPr lang="fr-FR" sz="1600" i="0" dirty="0">
              <a:solidFill>
                <a:srgbClr val="000099"/>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lgn="ctr">
              <a:defRPr/>
            </a:pPr>
            <a:r>
              <a:rPr lang="fr-FR" sz="1400" dirty="0"/>
              <a:t>Des questions ?</a:t>
            </a:r>
          </a:p>
        </p:txBody>
      </p:sp>
      <p:sp>
        <p:nvSpPr>
          <p:cNvPr id="6" name="Espace réservé du contenu 2"/>
          <p:cNvSpPr>
            <a:spLocks noGrp="1"/>
          </p:cNvSpPr>
          <p:nvPr>
            <p:ph idx="1"/>
          </p:nvPr>
        </p:nvSpPr>
        <p:spPr bwMode="auto">
          <a:xfrm>
            <a:off x="405737" y="873457"/>
            <a:ext cx="8738263" cy="5380460"/>
          </a:xfrm>
        </p:spPr>
        <p:txBody>
          <a:bodyPr>
            <a:normAutofit/>
          </a:bodyPr>
          <a:lstStyle/>
          <a:p>
            <a:pPr marL="0" indent="0" algn="just">
              <a:buNone/>
              <a:defRPr/>
            </a:pPr>
            <a:endParaRPr lang="fr-FR" sz="1900" dirty="0"/>
          </a:p>
          <a:p>
            <a:pPr marL="0" indent="0" algn="ctr">
              <a:buNone/>
              <a:defRPr/>
            </a:pPr>
            <a:endParaRPr lang="fr-FR" sz="3200" b="0" i="0" dirty="0">
              <a:solidFill>
                <a:schemeClr val="accent2"/>
              </a:solidFill>
            </a:endParaRPr>
          </a:p>
          <a:p>
            <a:pPr marL="0" indent="0" algn="ctr">
              <a:buNone/>
              <a:defRPr/>
            </a:pPr>
            <a:endParaRPr lang="fr-FR" sz="3200" b="0" dirty="0">
              <a:solidFill>
                <a:schemeClr val="accent2"/>
              </a:solidFill>
            </a:endParaRPr>
          </a:p>
          <a:p>
            <a:pPr marL="0" indent="0" algn="ctr">
              <a:buNone/>
              <a:defRPr/>
            </a:pPr>
            <a:endParaRPr lang="fr-FR" sz="3200" b="0" i="0" dirty="0">
              <a:solidFill>
                <a:schemeClr val="accent2"/>
              </a:solidFill>
            </a:endParaRPr>
          </a:p>
          <a:p>
            <a:pPr marL="0" indent="0" algn="ctr">
              <a:buNone/>
              <a:defRPr/>
            </a:pPr>
            <a:endParaRPr lang="fr-FR" sz="3200" b="0" dirty="0">
              <a:solidFill>
                <a:schemeClr val="accent2"/>
              </a:solidFill>
            </a:endParaRPr>
          </a:p>
          <a:p>
            <a:pPr marL="0" indent="0" algn="ctr">
              <a:buNone/>
              <a:defRPr/>
            </a:pPr>
            <a:r>
              <a:rPr lang="fr-FR" sz="3200" i="0" dirty="0">
                <a:solidFill>
                  <a:schemeClr val="accent2"/>
                </a:solidFill>
              </a:rPr>
              <a:t>MERCI DE VOTRE ATTENTION</a:t>
            </a:r>
            <a:endParaRPr lang="fr-FR" sz="3200" i="0" dirty="0">
              <a:solidFill>
                <a:srgbClr val="000099"/>
              </a:solidFill>
            </a:endParaRPr>
          </a:p>
        </p:txBody>
      </p:sp>
    </p:spTree>
    <p:extLst>
      <p:ext uri="{BB962C8B-B14F-4D97-AF65-F5344CB8AC3E}">
        <p14:creationId xmlns:p14="http://schemas.microsoft.com/office/powerpoint/2010/main" val="3273349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lgn="ctr">
              <a:defRPr/>
            </a:pPr>
            <a:r>
              <a:rPr lang="fr-FR" dirty="0"/>
              <a:t>Rappel du contexte</a:t>
            </a:r>
            <a:endParaRPr lang="fr-FR" sz="1400" dirty="0"/>
          </a:p>
        </p:txBody>
      </p:sp>
      <p:sp>
        <p:nvSpPr>
          <p:cNvPr id="9" name="Espace réservé du contenu 2"/>
          <p:cNvSpPr>
            <a:spLocks noGrp="1"/>
          </p:cNvSpPr>
          <p:nvPr>
            <p:ph idx="1"/>
          </p:nvPr>
        </p:nvSpPr>
        <p:spPr bwMode="auto">
          <a:xfrm>
            <a:off x="250825" y="996697"/>
            <a:ext cx="8262239" cy="5421858"/>
          </a:xfrm>
        </p:spPr>
        <p:txBody>
          <a:bodyPr>
            <a:normAutofit/>
          </a:bodyPr>
          <a:lstStyle/>
          <a:p>
            <a:pPr algn="just">
              <a:defRPr/>
            </a:pPr>
            <a:r>
              <a:rPr lang="fr-FR" dirty="0"/>
              <a:t>Sécheresses importantes en 2022 et 2023 et changement climatique</a:t>
            </a:r>
            <a:endParaRPr dirty="0"/>
          </a:p>
          <a:p>
            <a:pPr lvl="1" algn="just">
              <a:defRPr/>
            </a:pPr>
            <a:r>
              <a:rPr lang="fr-FR" dirty="0"/>
              <a:t>Arrêtés de restriction plus nombreux</a:t>
            </a:r>
            <a:endParaRPr dirty="0"/>
          </a:p>
          <a:p>
            <a:pPr lvl="1" algn="just">
              <a:defRPr/>
            </a:pPr>
            <a:r>
              <a:rPr lang="fr-FR" dirty="0"/>
              <a:t>Durées plus longues</a:t>
            </a:r>
          </a:p>
          <a:p>
            <a:pPr marL="457200" lvl="1" indent="0" algn="just">
              <a:buNone/>
              <a:defRPr/>
            </a:pPr>
            <a:endParaRPr dirty="0"/>
          </a:p>
          <a:p>
            <a:pPr algn="just">
              <a:defRPr/>
            </a:pPr>
            <a:r>
              <a:rPr lang="fr-FR" dirty="0"/>
              <a:t>Le plan eau (mars 2023): 53 mesures</a:t>
            </a:r>
            <a:endParaRPr dirty="0"/>
          </a:p>
          <a:p>
            <a:pPr lvl="1" algn="just">
              <a:defRPr/>
            </a:pPr>
            <a:r>
              <a:rPr lang="fr-FR" dirty="0"/>
              <a:t>Objectif  - 10% d’eau prélevée d’ici à 2030.</a:t>
            </a:r>
            <a:endParaRPr dirty="0"/>
          </a:p>
          <a:p>
            <a:pPr lvl="2" algn="just">
              <a:defRPr/>
            </a:pPr>
            <a:r>
              <a:rPr lang="fr-FR" sz="1800" dirty="0"/>
              <a:t>2 mesures  spécifiques pour l’industrie</a:t>
            </a:r>
            <a:endParaRPr sz="1800" dirty="0"/>
          </a:p>
          <a:p>
            <a:pPr lvl="3" algn="just">
              <a:defRPr/>
            </a:pPr>
            <a:r>
              <a:rPr lang="fr-FR" sz="1800" dirty="0"/>
              <a:t>Plans de sobriété hydrique par secteur (PSH)</a:t>
            </a:r>
            <a:endParaRPr sz="1800" dirty="0"/>
          </a:p>
          <a:p>
            <a:pPr lvl="3" algn="just">
              <a:defRPr/>
            </a:pPr>
            <a:r>
              <a:rPr lang="fr-FR" sz="1800" dirty="0"/>
              <a:t>Accompagnement de 50 sites gros préleveurs (liste publiée  de 55 sites)</a:t>
            </a:r>
          </a:p>
          <a:p>
            <a:pPr lvl="2" algn="just">
              <a:defRPr/>
            </a:pPr>
            <a:r>
              <a:rPr lang="fr-FR" sz="1800" i="1" dirty="0">
                <a:solidFill>
                  <a:schemeClr val="tx1"/>
                </a:solidFill>
              </a:rPr>
              <a:t>D’autres mesures: prospective sur les usages par France Stratégie, modernisation et confortement des SAGE, nouveaux usagers dans le CNE, valorisation des eaux non conventionnelles, soutien à l’innovation…</a:t>
            </a:r>
          </a:p>
          <a:p>
            <a:pPr marL="914401" lvl="2" indent="0" algn="just">
              <a:buNone/>
              <a:defRPr/>
            </a:pPr>
            <a:endParaRPr sz="1800" dirty="0"/>
          </a:p>
          <a:p>
            <a:pPr algn="just">
              <a:defRPr/>
            </a:pPr>
            <a:r>
              <a:rPr lang="fr-FR" dirty="0"/>
              <a:t>Réflexions européennes</a:t>
            </a:r>
          </a:p>
          <a:p>
            <a:pPr algn="just">
              <a:defRPr/>
            </a:pPr>
            <a:r>
              <a:rPr lang="fr-FR" dirty="0"/>
              <a:t>REUTE, Explore 2, étude prospective France Stratégie</a:t>
            </a:r>
          </a:p>
          <a:p>
            <a:pPr algn="just">
              <a:defRPr/>
            </a:pPr>
            <a:r>
              <a:rPr lang="fr-FR" dirty="0"/>
              <a:t>Un dispositif d’aide nouveau, </a:t>
            </a:r>
            <a:r>
              <a:rPr lang="fr-FR" dirty="0" err="1"/>
              <a:t>Innov’eau</a:t>
            </a:r>
            <a:endParaRPr lang="fr-FR" dirty="0"/>
          </a:p>
          <a:p>
            <a:pPr lvl="1" algn="just">
              <a:defRPr/>
            </a:pPr>
            <a:r>
              <a:rPr lang="fr-FR" dirty="0"/>
              <a:t>Qui vient s’ajouter aux aides des agences de l’eau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lgn="ctr">
              <a:defRPr/>
            </a:pPr>
            <a:r>
              <a:rPr lang="fr-FR" dirty="0"/>
              <a:t>Champ de la mission</a:t>
            </a:r>
            <a:endParaRPr dirty="0"/>
          </a:p>
        </p:txBody>
      </p:sp>
      <p:sp>
        <p:nvSpPr>
          <p:cNvPr id="3" name="Espace réservé du contenu 2"/>
          <p:cNvSpPr>
            <a:spLocks noGrp="1"/>
          </p:cNvSpPr>
          <p:nvPr>
            <p:ph idx="1"/>
          </p:nvPr>
        </p:nvSpPr>
        <p:spPr bwMode="auto"/>
        <p:txBody>
          <a:bodyPr/>
          <a:lstStyle/>
          <a:p>
            <a:pPr>
              <a:defRPr/>
            </a:pPr>
            <a:r>
              <a:rPr lang="fr-FR" sz="2400" dirty="0"/>
              <a:t>Installations concernées : ICPE (Autorisation et Enregistrement)</a:t>
            </a:r>
            <a:endParaRPr sz="2400" dirty="0"/>
          </a:p>
          <a:p>
            <a:pPr>
              <a:defRPr/>
            </a:pPr>
            <a:r>
              <a:rPr lang="fr-FR" sz="2400" dirty="0"/>
              <a:t>Production d’énergie exclue</a:t>
            </a:r>
            <a:endParaRPr sz="2400" dirty="0"/>
          </a:p>
          <a:p>
            <a:pPr>
              <a:defRPr/>
            </a:pPr>
            <a:r>
              <a:rPr lang="fr-FR" sz="2400" dirty="0"/>
              <a:t>Réflexion intégrée dans le plan eau</a:t>
            </a:r>
          </a:p>
          <a:p>
            <a:pPr>
              <a:defRPr/>
            </a:pPr>
            <a:r>
              <a:rPr lang="fr-FR" sz="2400" dirty="0"/>
              <a:t>Outre-mer non pris en compte</a:t>
            </a:r>
          </a:p>
          <a:p>
            <a:pPr>
              <a:defRPr/>
            </a:pPr>
            <a:r>
              <a:rPr lang="fr-FR" sz="2400" dirty="0"/>
              <a:t>Pas de prise en compte de l’évolution des besoins (</a:t>
            </a:r>
            <a:r>
              <a:rPr lang="fr-FR" sz="2400" dirty="0" err="1"/>
              <a:t>cf</a:t>
            </a:r>
            <a:r>
              <a:rPr lang="fr-FR" sz="2400" dirty="0"/>
              <a:t> étude France Stratégie)</a:t>
            </a:r>
          </a:p>
          <a:p>
            <a:pPr>
              <a:defRPr/>
            </a:pPr>
            <a:endParaRPr lang="fr-FR" dirty="0"/>
          </a:p>
          <a:p>
            <a:pPr marL="0" indent="0">
              <a:buNone/>
              <a:defRPr/>
            </a:pPr>
            <a:endParaRPr dirty="0"/>
          </a:p>
          <a:p>
            <a:pPr marL="457200" lvl="1" indent="0">
              <a:buNone/>
              <a:defRPr/>
            </a:pP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p:txBody>
          <a:bodyPr/>
          <a:lstStyle/>
          <a:p>
            <a:pPr>
              <a:defRPr/>
            </a:pPr>
            <a:r>
              <a:rPr lang="fr-FR" dirty="0"/>
              <a:t>Travail effectué</a:t>
            </a:r>
            <a:endParaRPr lang="fr-FR" sz="1400" dirty="0"/>
          </a:p>
        </p:txBody>
      </p:sp>
      <p:sp>
        <p:nvSpPr>
          <p:cNvPr id="9" name="Espace réservé du contenu 2"/>
          <p:cNvSpPr>
            <a:spLocks noGrp="1"/>
          </p:cNvSpPr>
          <p:nvPr>
            <p:ph idx="1"/>
          </p:nvPr>
        </p:nvSpPr>
        <p:spPr bwMode="auto">
          <a:xfrm>
            <a:off x="250824" y="1047565"/>
            <a:ext cx="8569326" cy="4943803"/>
          </a:xfrm>
        </p:spPr>
        <p:txBody>
          <a:bodyPr>
            <a:normAutofit/>
          </a:bodyPr>
          <a:lstStyle/>
          <a:p>
            <a:pPr algn="just">
              <a:defRPr/>
            </a:pPr>
            <a:r>
              <a:rPr lang="fr-FR" sz="2400" dirty="0"/>
              <a:t>60 entretiens</a:t>
            </a:r>
            <a:endParaRPr sz="2400" dirty="0"/>
          </a:p>
          <a:p>
            <a:pPr lvl="1" algn="just">
              <a:defRPr/>
            </a:pPr>
            <a:r>
              <a:rPr lang="fr-FR" sz="2400" dirty="0"/>
              <a:t>Industriels, administrations, établissements publics</a:t>
            </a:r>
            <a:endParaRPr sz="2400" dirty="0"/>
          </a:p>
          <a:p>
            <a:pPr algn="just">
              <a:defRPr/>
            </a:pPr>
            <a:r>
              <a:rPr lang="fr-FR" sz="2400" dirty="0"/>
              <a:t>Déplacements </a:t>
            </a:r>
            <a:endParaRPr sz="2400" dirty="0"/>
          </a:p>
          <a:p>
            <a:pPr lvl="1" algn="just">
              <a:defRPr/>
            </a:pPr>
            <a:r>
              <a:rPr lang="fr-FR" sz="2400" dirty="0"/>
              <a:t>Auvergne Rhône-Alpes </a:t>
            </a:r>
            <a:endParaRPr sz="2400" dirty="0"/>
          </a:p>
          <a:p>
            <a:pPr lvl="1" algn="just">
              <a:defRPr/>
            </a:pPr>
            <a:r>
              <a:rPr lang="fr-FR" sz="2400" dirty="0"/>
              <a:t>Bourgogne Franche-Comté</a:t>
            </a:r>
            <a:endParaRPr sz="2400" dirty="0"/>
          </a:p>
          <a:p>
            <a:pPr lvl="1" algn="just">
              <a:defRPr/>
            </a:pPr>
            <a:r>
              <a:rPr lang="fr-FR" sz="2400" dirty="0"/>
              <a:t>Espagne</a:t>
            </a:r>
            <a:endParaRPr sz="2400" dirty="0"/>
          </a:p>
          <a:p>
            <a:pPr algn="just">
              <a:defRPr/>
            </a:pPr>
            <a:r>
              <a:rPr lang="fr-FR" sz="2400" dirty="0"/>
              <a:t>Enquêtes</a:t>
            </a:r>
            <a:endParaRPr sz="2400" dirty="0"/>
          </a:p>
          <a:p>
            <a:pPr lvl="1" algn="just">
              <a:defRPr/>
            </a:pPr>
            <a:r>
              <a:rPr lang="fr-FR" sz="2400" dirty="0"/>
              <a:t>DREAL</a:t>
            </a:r>
            <a:endParaRPr sz="2400" dirty="0"/>
          </a:p>
          <a:p>
            <a:pPr lvl="1" algn="just">
              <a:defRPr/>
            </a:pPr>
            <a:r>
              <a:rPr lang="fr-FR" sz="2400" dirty="0"/>
              <a:t>Agences de l’eau</a:t>
            </a:r>
            <a:endParaRPr sz="2400" dirty="0"/>
          </a:p>
          <a:p>
            <a:pPr algn="just">
              <a:defRPr/>
            </a:pPr>
            <a:r>
              <a:rPr lang="fr-FR" sz="2400" dirty="0"/>
              <a:t>Réalisation d’études</a:t>
            </a:r>
            <a:endParaRPr sz="2400" dirty="0"/>
          </a:p>
          <a:p>
            <a:pPr lvl="1" algn="just">
              <a:defRPr/>
            </a:pPr>
            <a:r>
              <a:rPr lang="fr-FR" sz="2400" dirty="0"/>
              <a:t>Croisement prélèvements - zones (dont zones en tension)</a:t>
            </a:r>
          </a:p>
          <a:p>
            <a:pPr lvl="1" algn="just">
              <a:defRPr/>
            </a:pPr>
            <a:r>
              <a:rPr lang="fr-FR" sz="2400" dirty="0"/>
              <a:t>Evolution des prélèvements par secteurs</a:t>
            </a:r>
            <a:endParaRPr sz="2400" dirty="0"/>
          </a:p>
        </p:txBody>
      </p:sp>
      <p:pic>
        <p:nvPicPr>
          <p:cNvPr id="3" name="Image 2"/>
          <p:cNvPicPr>
            <a:picLocks noChangeAspect="1"/>
          </p:cNvPicPr>
          <p:nvPr/>
        </p:nvPicPr>
        <p:blipFill>
          <a:blip r:embed="rId3"/>
          <a:stretch/>
        </p:blipFill>
        <p:spPr bwMode="auto">
          <a:xfrm>
            <a:off x="7855525" y="6409266"/>
            <a:ext cx="1188823" cy="3779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0DF813-891F-43CE-A3A4-240CB917046B}"/>
              </a:ext>
            </a:extLst>
          </p:cNvPr>
          <p:cNvSpPr>
            <a:spLocks noGrp="1"/>
          </p:cNvSpPr>
          <p:nvPr>
            <p:ph type="title"/>
          </p:nvPr>
        </p:nvSpPr>
        <p:spPr/>
        <p:txBody>
          <a:bodyPr/>
          <a:lstStyle/>
          <a:p>
            <a:r>
              <a:rPr lang="fr-FR" dirty="0"/>
              <a:t>Analyse de l’évolution des prélèvements industriels par </a:t>
            </a:r>
            <a:r>
              <a:rPr lang="fr-FR"/>
              <a:t>secteur industriel</a:t>
            </a:r>
            <a:endParaRPr lang="fr-FR" dirty="0"/>
          </a:p>
        </p:txBody>
      </p:sp>
      <p:sp>
        <p:nvSpPr>
          <p:cNvPr id="3" name="Espace réservé du contenu 2">
            <a:extLst>
              <a:ext uri="{FF2B5EF4-FFF2-40B4-BE49-F238E27FC236}">
                <a16:creationId xmlns:a16="http://schemas.microsoft.com/office/drawing/2014/main" id="{47D4C510-CB5D-4F2E-BBE9-99AABC3DE26B}"/>
              </a:ext>
            </a:extLst>
          </p:cNvPr>
          <p:cNvSpPr>
            <a:spLocks noGrp="1"/>
          </p:cNvSpPr>
          <p:nvPr>
            <p:ph idx="1"/>
          </p:nvPr>
        </p:nvSpPr>
        <p:spPr/>
        <p:txBody>
          <a:bodyPr/>
          <a:lstStyle/>
          <a:p>
            <a:r>
              <a:rPr lang="fr-FR" dirty="0"/>
              <a:t>Exemple de la métallurgie dans les 2 régions les plus consommatrices pour ce secteur d’activité</a:t>
            </a:r>
          </a:p>
        </p:txBody>
      </p:sp>
      <p:pic>
        <p:nvPicPr>
          <p:cNvPr id="5" name="Image 4">
            <a:extLst>
              <a:ext uri="{FF2B5EF4-FFF2-40B4-BE49-F238E27FC236}">
                <a16:creationId xmlns:a16="http://schemas.microsoft.com/office/drawing/2014/main" id="{6A9D2FDB-1DC9-45BE-8C7B-594B0671EAB3}"/>
              </a:ext>
            </a:extLst>
          </p:cNvPr>
          <p:cNvPicPr>
            <a:picLocks noChangeAspect="1"/>
          </p:cNvPicPr>
          <p:nvPr/>
        </p:nvPicPr>
        <p:blipFill rotWithShape="1">
          <a:blip r:embed="rId2"/>
          <a:srcRect l="2886" t="8099" r="2682" b="6341"/>
          <a:stretch/>
        </p:blipFill>
        <p:spPr>
          <a:xfrm>
            <a:off x="1138136" y="1828032"/>
            <a:ext cx="6867728" cy="4653789"/>
          </a:xfrm>
          <a:prstGeom prst="rect">
            <a:avLst/>
          </a:prstGeom>
        </p:spPr>
      </p:pic>
    </p:spTree>
    <p:extLst>
      <p:ext uri="{BB962C8B-B14F-4D97-AF65-F5344CB8AC3E}">
        <p14:creationId xmlns:p14="http://schemas.microsoft.com/office/powerpoint/2010/main" val="2548163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FDFEBA-989D-41F7-BF36-54404A7005CE}"/>
              </a:ext>
            </a:extLst>
          </p:cNvPr>
          <p:cNvSpPr>
            <a:spLocks noGrp="1"/>
          </p:cNvSpPr>
          <p:nvPr>
            <p:ph type="title"/>
          </p:nvPr>
        </p:nvSpPr>
        <p:spPr/>
        <p:txBody>
          <a:bodyPr/>
          <a:lstStyle/>
          <a:p>
            <a:pPr algn="ctr"/>
            <a:r>
              <a:rPr lang="fr-FR" dirty="0"/>
              <a:t>Croisement zones en tension  - prélèvements industriels</a:t>
            </a:r>
          </a:p>
        </p:txBody>
      </p:sp>
      <p:sp>
        <p:nvSpPr>
          <p:cNvPr id="3" name="Espace réservé du contenu 2">
            <a:extLst>
              <a:ext uri="{FF2B5EF4-FFF2-40B4-BE49-F238E27FC236}">
                <a16:creationId xmlns:a16="http://schemas.microsoft.com/office/drawing/2014/main" id="{DEF0BA2E-050F-4AE0-8A62-7C6C2DCAC082}"/>
              </a:ext>
            </a:extLst>
          </p:cNvPr>
          <p:cNvSpPr>
            <a:spLocks noGrp="1"/>
          </p:cNvSpPr>
          <p:nvPr>
            <p:ph idx="1"/>
          </p:nvPr>
        </p:nvSpPr>
        <p:spPr/>
        <p:txBody>
          <a:bodyPr/>
          <a:lstStyle/>
          <a:p>
            <a:r>
              <a:rPr lang="fr-FR" dirty="0"/>
              <a:t>Exemple dans le bassin Rhin-Meuse</a:t>
            </a:r>
          </a:p>
        </p:txBody>
      </p:sp>
      <p:pic>
        <p:nvPicPr>
          <p:cNvPr id="5" name="Image 4">
            <a:extLst>
              <a:ext uri="{FF2B5EF4-FFF2-40B4-BE49-F238E27FC236}">
                <a16:creationId xmlns:a16="http://schemas.microsoft.com/office/drawing/2014/main" id="{F8961E01-EED0-4B57-9D31-6F7A595BD6C4}"/>
              </a:ext>
            </a:extLst>
          </p:cNvPr>
          <p:cNvPicPr>
            <a:picLocks noChangeAspect="1"/>
          </p:cNvPicPr>
          <p:nvPr/>
        </p:nvPicPr>
        <p:blipFill>
          <a:blip r:embed="rId2"/>
          <a:stretch>
            <a:fillRect/>
          </a:stretch>
        </p:blipFill>
        <p:spPr>
          <a:xfrm>
            <a:off x="1887877" y="1576123"/>
            <a:ext cx="5295220" cy="4732602"/>
          </a:xfrm>
          <a:prstGeom prst="rect">
            <a:avLst/>
          </a:prstGeom>
        </p:spPr>
      </p:pic>
    </p:spTree>
    <p:extLst>
      <p:ext uri="{BB962C8B-B14F-4D97-AF65-F5344CB8AC3E}">
        <p14:creationId xmlns:p14="http://schemas.microsoft.com/office/powerpoint/2010/main" val="204430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defRPr/>
            </a:pPr>
            <a:r>
              <a:rPr lang="fr-FR" dirty="0"/>
              <a:t>Principaux constats (1)</a:t>
            </a:r>
            <a:endParaRPr lang="fr-FR" sz="1400" dirty="0"/>
          </a:p>
        </p:txBody>
      </p:sp>
      <p:sp>
        <p:nvSpPr>
          <p:cNvPr id="6" name="Espace réservé du contenu 2"/>
          <p:cNvSpPr>
            <a:spLocks noGrp="1"/>
          </p:cNvSpPr>
          <p:nvPr>
            <p:ph idx="1"/>
          </p:nvPr>
        </p:nvSpPr>
        <p:spPr bwMode="auto">
          <a:xfrm>
            <a:off x="143895" y="1134737"/>
            <a:ext cx="8845193" cy="5254174"/>
          </a:xfrm>
        </p:spPr>
        <p:txBody>
          <a:bodyPr>
            <a:normAutofit/>
          </a:bodyPr>
          <a:lstStyle/>
          <a:p>
            <a:pPr marL="285750" indent="-285750" algn="just">
              <a:defRPr/>
            </a:pPr>
            <a:r>
              <a:rPr lang="fr-FR" sz="1900" dirty="0"/>
              <a:t>Industrie = en moyenne sur plusieurs années 6,5% des prélèvements dans le milieu naturel (hors énergie) </a:t>
            </a:r>
            <a:endParaRPr dirty="0"/>
          </a:p>
          <a:p>
            <a:pPr marL="285750" indent="-285750" algn="just">
              <a:defRPr/>
            </a:pPr>
            <a:r>
              <a:rPr lang="fr-FR" sz="1900" dirty="0"/>
              <a:t>Les 50 plus gros = 30 % des prélèvements de l’industrie</a:t>
            </a:r>
            <a:endParaRPr dirty="0"/>
          </a:p>
          <a:p>
            <a:pPr marL="285750" indent="-285750" algn="just">
              <a:defRPr/>
            </a:pPr>
            <a:endParaRPr lang="fr-FR" sz="1900" dirty="0">
              <a:solidFill>
                <a:srgbClr val="000099"/>
              </a:solidFill>
            </a:endParaRPr>
          </a:p>
        </p:txBody>
      </p:sp>
      <p:pic>
        <p:nvPicPr>
          <p:cNvPr id="4" name="Image 3"/>
          <p:cNvPicPr>
            <a:picLocks noChangeAspect="1"/>
          </p:cNvPicPr>
          <p:nvPr/>
        </p:nvPicPr>
        <p:blipFill>
          <a:blip r:embed="rId3"/>
          <a:stretch/>
        </p:blipFill>
        <p:spPr bwMode="auto">
          <a:xfrm>
            <a:off x="4572000" y="2507005"/>
            <a:ext cx="4378866" cy="3705634"/>
          </a:xfrm>
          <a:prstGeom prst="rect">
            <a:avLst/>
          </a:prstGeom>
        </p:spPr>
      </p:pic>
      <p:pic>
        <p:nvPicPr>
          <p:cNvPr id="7" name="Image 6"/>
          <p:cNvPicPr>
            <a:picLocks noChangeAspect="1"/>
          </p:cNvPicPr>
          <p:nvPr/>
        </p:nvPicPr>
        <p:blipFill>
          <a:blip r:embed="rId4"/>
          <a:stretch/>
        </p:blipFill>
        <p:spPr bwMode="auto">
          <a:xfrm>
            <a:off x="193134" y="2507005"/>
            <a:ext cx="4378867" cy="370563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p:nvPr>
        </p:nvSpPr>
        <p:spPr bwMode="auto">
          <a:xfrm>
            <a:off x="250825" y="117475"/>
            <a:ext cx="8738263" cy="755982"/>
          </a:xfrm>
        </p:spPr>
        <p:txBody>
          <a:bodyPr/>
          <a:lstStyle/>
          <a:p>
            <a:pPr>
              <a:defRPr/>
            </a:pPr>
            <a:r>
              <a:rPr lang="fr-FR"/>
              <a:t>Principaux constats (2)</a:t>
            </a:r>
            <a:endParaRPr lang="fr-FR" sz="1400"/>
          </a:p>
        </p:txBody>
      </p:sp>
      <p:sp>
        <p:nvSpPr>
          <p:cNvPr id="6" name="Espace réservé du contenu 2"/>
          <p:cNvSpPr>
            <a:spLocks noGrp="1"/>
          </p:cNvSpPr>
          <p:nvPr>
            <p:ph idx="1"/>
          </p:nvPr>
        </p:nvSpPr>
        <p:spPr bwMode="auto">
          <a:xfrm>
            <a:off x="250825" y="1101687"/>
            <a:ext cx="8385175" cy="5066884"/>
          </a:xfrm>
        </p:spPr>
        <p:txBody>
          <a:bodyPr>
            <a:normAutofit/>
          </a:bodyPr>
          <a:lstStyle/>
          <a:p>
            <a:pPr marL="285750" indent="-285750" algn="just">
              <a:defRPr/>
            </a:pPr>
            <a:r>
              <a:rPr lang="fr-FR" b="0" dirty="0"/>
              <a:t>Données des prélèvements mal connues et éclatées: outil GEREP, principal outil sinon le seul de l’inspection, peu fiable, non territorialisé au regard des masses d’eau, avec des seuils assez élevés oubliant une partie des ICPE. Les prélèvements réels y sont peu contrôlés. Les données ne sont pas partagées</a:t>
            </a:r>
            <a:endParaRPr dirty="0"/>
          </a:p>
          <a:p>
            <a:pPr marL="285750" indent="-285750" algn="just">
              <a:defRPr/>
            </a:pPr>
            <a:r>
              <a:rPr lang="fr-FR" b="0" dirty="0"/>
              <a:t>La BNPE: la rubrique industrie est plus large que les ICPE. Pas de connexion entre les deux. Pas de mesure des prélèvements dans les réseaux. Les données ne sont pas partagées. Cela étant, données cohérentes par sondage.</a:t>
            </a:r>
            <a:endParaRPr dirty="0"/>
          </a:p>
          <a:p>
            <a:pPr marL="285750" indent="-285750" algn="just">
              <a:defRPr/>
            </a:pPr>
            <a:r>
              <a:rPr lang="fr-FR" b="0" dirty="0"/>
              <a:t>Les données disponibles dans les territoires sur la situation hydrique future (changement climatique) commencent à être présentes même si la situation est inégale. Mais la transcription en chiffres n’est pas souvent faite.</a:t>
            </a:r>
            <a:endParaRPr dirty="0"/>
          </a:p>
          <a:p>
            <a:pPr marL="285750" indent="-285750" algn="just">
              <a:defRPr/>
            </a:pPr>
            <a:r>
              <a:rPr lang="fr-FR" b="0" dirty="0"/>
              <a:t>Les résultats du projet Explore 2 (INRAE, Météo France, OFB, BRGM…) ont été rendus au moment de la fin de  la mission.</a:t>
            </a:r>
            <a:endParaRPr dirty="0"/>
          </a:p>
          <a:p>
            <a:pPr marL="285750" indent="-285750" algn="just">
              <a:defRPr/>
            </a:pPr>
            <a:r>
              <a:rPr lang="fr-FR" b="0" dirty="0"/>
              <a:t>Les administrations en charge des installations classées (DGPR – DREAL) et celles en charge de la politique de l’eau (DEB – DREAL de bassin – Services eau) se parlent encore insuffisamment. Approches différentes (prélèvement et rejet versus milieu)</a:t>
            </a:r>
            <a:endParaRPr b="0" dirty="0"/>
          </a:p>
          <a:p>
            <a:pPr marL="0" indent="0" algn="just">
              <a:buNone/>
              <a:defRPr/>
            </a:pPr>
            <a:endParaRPr lang="fr-FR" sz="1900" dirty="0">
              <a:solidFill>
                <a:srgbClr val="000099"/>
              </a:solidFill>
            </a:endParaRPr>
          </a:p>
        </p:txBody>
      </p:sp>
    </p:spTree>
  </p:cSld>
  <p:clrMapOvr>
    <a:masterClrMapping/>
  </p:clrMapOvr>
</p:sld>
</file>

<file path=ppt/theme/theme1.xml><?xml version="1.0" encoding="utf-8"?>
<a:theme xmlns:a="http://schemas.openxmlformats.org/drawingml/2006/main" name="Modele_CGE_Diapo_CGE">
  <a:themeElements>
    <a:clrScheme name="cgeie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geiet">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cgeie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geie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geie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geie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geie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geie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geie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geie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geie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geie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geie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geie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Modele_CGE_Diapo_CGE</Template>
  <TotalTime>854</TotalTime>
  <Words>2247</Words>
  <Application>Microsoft Office PowerPoint</Application>
  <DocSecurity>0</DocSecurity>
  <PresentationFormat>Affichage à l'écran (4:3)</PresentationFormat>
  <Paragraphs>228</Paragraphs>
  <Slides>21</Slides>
  <Notes>4</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21</vt:i4>
      </vt:variant>
    </vt:vector>
  </HeadingPairs>
  <TitlesOfParts>
    <vt:vector size="25" baseType="lpstr">
      <vt:lpstr>Arial</vt:lpstr>
      <vt:lpstr>Calibri</vt:lpstr>
      <vt:lpstr>Wingdings</vt:lpstr>
      <vt:lpstr>Modele_CGE_Diapo_CGE</vt:lpstr>
      <vt:lpstr>Présentation de la mission CGE - IGEDD  Sobriété hydrique des installations classées</vt:lpstr>
      <vt:lpstr>Rappel de la mission</vt:lpstr>
      <vt:lpstr>Rappel du contexte</vt:lpstr>
      <vt:lpstr>Champ de la mission</vt:lpstr>
      <vt:lpstr>Travail effectué</vt:lpstr>
      <vt:lpstr>Analyse de l’évolution des prélèvements industriels par secteur industriel</vt:lpstr>
      <vt:lpstr>Croisement zones en tension  - prélèvements industriels</vt:lpstr>
      <vt:lpstr>Principaux constats (1)</vt:lpstr>
      <vt:lpstr>Principaux constats (2)</vt:lpstr>
      <vt:lpstr>Principaux constats (3)</vt:lpstr>
      <vt:lpstr>Principaux constats (4)</vt:lpstr>
      <vt:lpstr>Les bonnes pratiques</vt:lpstr>
      <vt:lpstr>Focus sur la réutilisation</vt:lpstr>
      <vt:lpstr>Focus sur le prix de l’eau</vt:lpstr>
      <vt:lpstr>L’Espagne</vt:lpstr>
      <vt:lpstr>Recommandations - Les données pour la décision</vt:lpstr>
      <vt:lpstr>Recommandations envisagées – gestion structurelle</vt:lpstr>
      <vt:lpstr>Recommandations – gestion structurelle</vt:lpstr>
      <vt:lpstr>Recommandations - gestion de crise</vt:lpstr>
      <vt:lpstr>Recommandations – accompagner et inciter</vt:lpstr>
      <vt:lpstr>Des questions ?</vt:lpstr>
    </vt:vector>
  </TitlesOfParts>
  <Manager/>
  <Company>Secrétariat Général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Rayonnements non ionisants: opportunités et précautions</dc:title>
  <dc:subject/>
  <dc:creator>Philippe Kahn</dc:creator>
  <cp:keywords/>
  <dc:description/>
  <cp:lastModifiedBy>PASCAL Michel</cp:lastModifiedBy>
  <cp:revision>480</cp:revision>
  <dcterms:created xsi:type="dcterms:W3CDTF">2018-09-03T14:12:16Z</dcterms:created>
  <dcterms:modified xsi:type="dcterms:W3CDTF">2025-06-09T16:04:59Z</dcterms:modified>
  <cp:category/>
  <dc:identifier/>
  <cp:contentStatus/>
  <dc:language/>
  <cp:version/>
</cp:coreProperties>
</file>