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 id="2147483668" r:id="rId5"/>
  </p:sldMasterIdLst>
  <p:notesMasterIdLst>
    <p:notesMasterId r:id="rId34"/>
  </p:notesMasterIdLst>
  <p:sldIdLst>
    <p:sldId id="256" r:id="rId6"/>
    <p:sldId id="279" r:id="rId7"/>
    <p:sldId id="361" r:id="rId8"/>
    <p:sldId id="353" r:id="rId9"/>
    <p:sldId id="394" r:id="rId10"/>
    <p:sldId id="393" r:id="rId11"/>
    <p:sldId id="388" r:id="rId12"/>
    <p:sldId id="312" r:id="rId13"/>
    <p:sldId id="374" r:id="rId14"/>
    <p:sldId id="375" r:id="rId15"/>
    <p:sldId id="376" r:id="rId16"/>
    <p:sldId id="400" r:id="rId17"/>
    <p:sldId id="373" r:id="rId18"/>
    <p:sldId id="381" r:id="rId19"/>
    <p:sldId id="399" r:id="rId20"/>
    <p:sldId id="384" r:id="rId21"/>
    <p:sldId id="390" r:id="rId22"/>
    <p:sldId id="397" r:id="rId23"/>
    <p:sldId id="385" r:id="rId24"/>
    <p:sldId id="382" r:id="rId25"/>
    <p:sldId id="386" r:id="rId26"/>
    <p:sldId id="392" r:id="rId27"/>
    <p:sldId id="360" r:id="rId28"/>
    <p:sldId id="379" r:id="rId29"/>
    <p:sldId id="387" r:id="rId30"/>
    <p:sldId id="389" r:id="rId31"/>
    <p:sldId id="309" r:id="rId32"/>
    <p:sldId id="264" r:id="rId33"/>
  </p:sldIdLst>
  <p:sldSz cx="12192000" cy="6858000"/>
  <p:notesSz cx="6797675" cy="987266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71C461B-25F8-223A-0C8E-E9F0122FCCE0}" name="Romane LE FRANCOIS" initials="RL" userId="S::rlefrancois@vingtrue.com::1644f72c-07b2-4fb3-85c3-4489d30f6cf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FF00"/>
    <a:srgbClr val="222222"/>
    <a:srgbClr val="CDD8D6"/>
    <a:srgbClr val="E8E8E8"/>
    <a:srgbClr val="F0E6D9"/>
    <a:srgbClr val="156082"/>
    <a:srgbClr val="7D8988"/>
    <a:srgbClr val="13501B"/>
    <a:srgbClr val="F1F6F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00B7412-35A8-43A5-98EB-8CB617A05EDA}" v="174" dt="2025-06-10T11:03:47.197"/>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9012ECD-51FC-41F1-AA8D-1B2483CD663E}" styleName="Style léger 2 - Accentuation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Style moyen 1 - Accentuation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4660"/>
  </p:normalViewPr>
  <p:slideViewPr>
    <p:cSldViewPr snapToGrid="0">
      <p:cViewPr varScale="1">
        <p:scale>
          <a:sx n="79" d="100"/>
          <a:sy n="79" d="100"/>
        </p:scale>
        <p:origin x="716" y="276"/>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microsoft.com/office/2015/10/relationships/revisionInfo" Target="revisionInfo.xml"/><Relationship Id="rId21" Type="http://schemas.openxmlformats.org/officeDocument/2006/relationships/slide" Target="slides/slide16.xml"/><Relationship Id="rId34"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theme" Target="theme/theme1.xml"/><Relationship Id="rId40"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60" cy="495348"/>
          </a:xfrm>
          <a:prstGeom prst="rect">
            <a:avLst/>
          </a:prstGeom>
        </p:spPr>
        <p:txBody>
          <a:bodyPr vert="horz" lIns="91815" tIns="45907" rIns="91815" bIns="45907" rtlCol="0"/>
          <a:lstStyle>
            <a:lvl1pPr algn="l">
              <a:defRPr sz="1200"/>
            </a:lvl1pPr>
          </a:lstStyle>
          <a:p>
            <a:endParaRPr lang="fr-FR"/>
          </a:p>
        </p:txBody>
      </p:sp>
      <p:sp>
        <p:nvSpPr>
          <p:cNvPr id="3" name="Espace réservé de la date 2"/>
          <p:cNvSpPr>
            <a:spLocks noGrp="1"/>
          </p:cNvSpPr>
          <p:nvPr>
            <p:ph type="dt" idx="1"/>
          </p:nvPr>
        </p:nvSpPr>
        <p:spPr>
          <a:xfrm>
            <a:off x="3850442" y="0"/>
            <a:ext cx="2945660" cy="495348"/>
          </a:xfrm>
          <a:prstGeom prst="rect">
            <a:avLst/>
          </a:prstGeom>
        </p:spPr>
        <p:txBody>
          <a:bodyPr vert="horz" lIns="91815" tIns="45907" rIns="91815" bIns="45907" rtlCol="0"/>
          <a:lstStyle>
            <a:lvl1pPr algn="r">
              <a:defRPr sz="1200"/>
            </a:lvl1pPr>
          </a:lstStyle>
          <a:p>
            <a:fld id="{4E4F114F-CD21-F845-BBAA-B637FB257FB1}" type="datetimeFigureOut">
              <a:rPr lang="fr-FR" smtClean="0"/>
              <a:t>11/06/2025</a:t>
            </a:fld>
            <a:endParaRPr lang="fr-FR"/>
          </a:p>
        </p:txBody>
      </p:sp>
      <p:sp>
        <p:nvSpPr>
          <p:cNvPr id="4" name="Espace réservé de l'image des diapositives 3"/>
          <p:cNvSpPr>
            <a:spLocks noGrp="1" noRot="1" noChangeAspect="1"/>
          </p:cNvSpPr>
          <p:nvPr>
            <p:ph type="sldImg" idx="2"/>
          </p:nvPr>
        </p:nvSpPr>
        <p:spPr>
          <a:xfrm>
            <a:off x="438150" y="1235075"/>
            <a:ext cx="5921375" cy="3330575"/>
          </a:xfrm>
          <a:prstGeom prst="rect">
            <a:avLst/>
          </a:prstGeom>
          <a:noFill/>
          <a:ln w="12700">
            <a:solidFill>
              <a:prstClr val="black"/>
            </a:solidFill>
          </a:ln>
        </p:spPr>
        <p:txBody>
          <a:bodyPr vert="horz" lIns="91815" tIns="45907" rIns="91815" bIns="45907" rtlCol="0" anchor="ctr"/>
          <a:lstStyle/>
          <a:p>
            <a:endParaRPr lang="fr-FR"/>
          </a:p>
        </p:txBody>
      </p:sp>
      <p:sp>
        <p:nvSpPr>
          <p:cNvPr id="5" name="Espace réservé des notes 4"/>
          <p:cNvSpPr>
            <a:spLocks noGrp="1"/>
          </p:cNvSpPr>
          <p:nvPr>
            <p:ph type="body" sz="quarter" idx="3"/>
          </p:nvPr>
        </p:nvSpPr>
        <p:spPr>
          <a:xfrm>
            <a:off x="679768" y="4751220"/>
            <a:ext cx="5438140" cy="3887361"/>
          </a:xfrm>
          <a:prstGeom prst="rect">
            <a:avLst/>
          </a:prstGeom>
        </p:spPr>
        <p:txBody>
          <a:bodyPr vert="horz" lIns="91815" tIns="45907" rIns="91815" bIns="45907"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377317"/>
            <a:ext cx="2945660" cy="495347"/>
          </a:xfrm>
          <a:prstGeom prst="rect">
            <a:avLst/>
          </a:prstGeom>
        </p:spPr>
        <p:txBody>
          <a:bodyPr vert="horz" lIns="91815" tIns="45907" rIns="91815" bIns="45907" rtlCol="0" anchor="b"/>
          <a:lstStyle>
            <a:lvl1pPr algn="l">
              <a:defRPr sz="1200"/>
            </a:lvl1pPr>
          </a:lstStyle>
          <a:p>
            <a:endParaRPr lang="fr-FR"/>
          </a:p>
        </p:txBody>
      </p:sp>
      <p:sp>
        <p:nvSpPr>
          <p:cNvPr id="8" name="Espace réservé du numéro de diapositive 7">
            <a:extLst>
              <a:ext uri="{FF2B5EF4-FFF2-40B4-BE49-F238E27FC236}">
                <a16:creationId xmlns:a16="http://schemas.microsoft.com/office/drawing/2014/main" id="{ACDCB97C-FDC7-EDFE-1D9C-51C9FF91DC85}"/>
              </a:ext>
            </a:extLst>
          </p:cNvPr>
          <p:cNvSpPr>
            <a:spLocks noGrp="1"/>
          </p:cNvSpPr>
          <p:nvPr>
            <p:ph type="sldNum" sz="quarter" idx="5"/>
          </p:nvPr>
        </p:nvSpPr>
        <p:spPr>
          <a:xfrm>
            <a:off x="3849826" y="9377044"/>
            <a:ext cx="2946246" cy="495619"/>
          </a:xfrm>
          <a:prstGeom prst="rect">
            <a:avLst/>
          </a:prstGeom>
        </p:spPr>
        <p:txBody>
          <a:bodyPr vert="horz" lIns="91815" tIns="45907" rIns="91815" bIns="45907" rtlCol="0" anchor="b"/>
          <a:lstStyle>
            <a:lvl1pPr algn="r">
              <a:defRPr sz="1200"/>
            </a:lvl1pPr>
          </a:lstStyle>
          <a:p>
            <a:fld id="{0E700526-FBDF-4938-AAAD-E2F3D6564D2A}" type="slidenum">
              <a:rPr lang="fr-FR" smtClean="0"/>
              <a:t>‹N°›</a:t>
            </a:fld>
            <a:endParaRPr lang="fr-FR"/>
          </a:p>
        </p:txBody>
      </p:sp>
    </p:spTree>
    <p:extLst>
      <p:ext uri="{BB962C8B-B14F-4D97-AF65-F5344CB8AC3E}">
        <p14:creationId xmlns:p14="http://schemas.microsoft.com/office/powerpoint/2010/main" val="7764350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E700526-FBDF-4938-AAAD-E2F3D6564D2A}" type="slidenum">
              <a:rPr lang="fr-FR" smtClean="0"/>
              <a:t>6</a:t>
            </a:fld>
            <a:endParaRPr lang="fr-FR"/>
          </a:p>
        </p:txBody>
      </p:sp>
    </p:spTree>
    <p:extLst>
      <p:ext uri="{BB962C8B-B14F-4D97-AF65-F5344CB8AC3E}">
        <p14:creationId xmlns:p14="http://schemas.microsoft.com/office/powerpoint/2010/main" val="28518040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E700526-FBDF-4938-AAAD-E2F3D6564D2A}" type="slidenum">
              <a:rPr lang="fr-FR" smtClean="0"/>
              <a:t>14</a:t>
            </a:fld>
            <a:endParaRPr lang="fr-FR"/>
          </a:p>
        </p:txBody>
      </p:sp>
    </p:spTree>
    <p:extLst>
      <p:ext uri="{BB962C8B-B14F-4D97-AF65-F5344CB8AC3E}">
        <p14:creationId xmlns:p14="http://schemas.microsoft.com/office/powerpoint/2010/main" val="1784281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bg>
      <p:bgPr>
        <a:solidFill>
          <a:srgbClr val="CDD8D6"/>
        </a:solidFill>
        <a:effectLst/>
      </p:bgPr>
    </p:bg>
    <p:spTree>
      <p:nvGrpSpPr>
        <p:cNvPr id="1" name=""/>
        <p:cNvGrpSpPr/>
        <p:nvPr/>
      </p:nvGrpSpPr>
      <p:grpSpPr>
        <a:xfrm>
          <a:off x="0" y="0"/>
          <a:ext cx="0" cy="0"/>
          <a:chOff x="0" y="0"/>
          <a:chExt cx="0" cy="0"/>
        </a:xfrm>
      </p:grpSpPr>
      <p:sp>
        <p:nvSpPr>
          <p:cNvPr id="9" name="Forme libre 8">
            <a:extLst>
              <a:ext uri="{FF2B5EF4-FFF2-40B4-BE49-F238E27FC236}">
                <a16:creationId xmlns:a16="http://schemas.microsoft.com/office/drawing/2014/main" id="{4018A968-7844-4F3C-406A-59EA7FCD45D9}"/>
              </a:ext>
            </a:extLst>
          </p:cNvPr>
          <p:cNvSpPr/>
          <p:nvPr userDrawn="1"/>
        </p:nvSpPr>
        <p:spPr>
          <a:xfrm>
            <a:off x="1524000" y="828930"/>
            <a:ext cx="3280630" cy="5200135"/>
          </a:xfrm>
          <a:custGeom>
            <a:avLst/>
            <a:gdLst>
              <a:gd name="connsiteX0" fmla="*/ 3962400 w 4819135"/>
              <a:gd name="connsiteY0" fmla="*/ 5544065 h 6870357"/>
              <a:gd name="connsiteX1" fmla="*/ 3369276 w 4819135"/>
              <a:gd name="connsiteY1" fmla="*/ 3904735 h 6870357"/>
              <a:gd name="connsiteX2" fmla="*/ 3937687 w 4819135"/>
              <a:gd name="connsiteY2" fmla="*/ 3188043 h 6870357"/>
              <a:gd name="connsiteX3" fmla="*/ 4819135 w 4819135"/>
              <a:gd name="connsiteY3" fmla="*/ 3105665 h 6870357"/>
              <a:gd name="connsiteX4" fmla="*/ 4349579 w 4819135"/>
              <a:gd name="connsiteY4" fmla="*/ 1252151 h 6870357"/>
              <a:gd name="connsiteX5" fmla="*/ 1581665 w 4819135"/>
              <a:gd name="connsiteY5" fmla="*/ 0 h 6870357"/>
              <a:gd name="connsiteX6" fmla="*/ 24714 w 4819135"/>
              <a:gd name="connsiteY6" fmla="*/ 3204519 h 6870357"/>
              <a:gd name="connsiteX7" fmla="*/ 0 w 4819135"/>
              <a:gd name="connsiteY7" fmla="*/ 4530811 h 6870357"/>
              <a:gd name="connsiteX8" fmla="*/ 988541 w 4819135"/>
              <a:gd name="connsiteY8" fmla="*/ 6870357 h 6870357"/>
              <a:gd name="connsiteX9" fmla="*/ 3962400 w 4819135"/>
              <a:gd name="connsiteY9" fmla="*/ 5544065 h 6870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19135" h="6870357">
                <a:moveTo>
                  <a:pt x="3962400" y="5544065"/>
                </a:moveTo>
                <a:lnTo>
                  <a:pt x="3369276" y="3904735"/>
                </a:lnTo>
                <a:lnTo>
                  <a:pt x="3937687" y="3188043"/>
                </a:lnTo>
                <a:lnTo>
                  <a:pt x="4819135" y="3105665"/>
                </a:lnTo>
                <a:lnTo>
                  <a:pt x="4349579" y="1252151"/>
                </a:lnTo>
                <a:lnTo>
                  <a:pt x="1581665" y="0"/>
                </a:lnTo>
                <a:lnTo>
                  <a:pt x="24714" y="3204519"/>
                </a:lnTo>
                <a:lnTo>
                  <a:pt x="0" y="4530811"/>
                </a:lnTo>
                <a:lnTo>
                  <a:pt x="988541" y="6870357"/>
                </a:lnTo>
                <a:lnTo>
                  <a:pt x="3962400" y="5544065"/>
                </a:lnTo>
                <a:close/>
              </a:path>
            </a:pathLst>
          </a:custGeom>
          <a:solidFill>
            <a:srgbClr val="D8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le 1"/>
          <p:cNvSpPr>
            <a:spLocks noGrp="1"/>
          </p:cNvSpPr>
          <p:nvPr>
            <p:ph type="ctrTitle"/>
          </p:nvPr>
        </p:nvSpPr>
        <p:spPr>
          <a:xfrm>
            <a:off x="576649" y="1371597"/>
            <a:ext cx="9695934" cy="2138365"/>
          </a:xfrm>
        </p:spPr>
        <p:txBody>
          <a:bodyPr anchor="b"/>
          <a:lstStyle>
            <a:lvl1pPr algn="l">
              <a:defRPr sz="6000" b="0"/>
            </a:lvl1pPr>
          </a:lstStyle>
          <a:p>
            <a:r>
              <a:rPr lang="fr-FR"/>
              <a:t>Modifiez le style du titre</a:t>
            </a:r>
            <a:endParaRPr lang="en-US"/>
          </a:p>
        </p:txBody>
      </p:sp>
      <p:sp>
        <p:nvSpPr>
          <p:cNvPr id="3" name="Subtitle 2"/>
          <p:cNvSpPr>
            <a:spLocks noGrp="1"/>
          </p:cNvSpPr>
          <p:nvPr>
            <p:ph type="subTitle" idx="1"/>
          </p:nvPr>
        </p:nvSpPr>
        <p:spPr>
          <a:xfrm>
            <a:off x="576649" y="3602037"/>
            <a:ext cx="9695934" cy="1255199"/>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en-US"/>
          </a:p>
        </p:txBody>
      </p:sp>
      <p:pic>
        <p:nvPicPr>
          <p:cNvPr id="10" name="Image 9">
            <a:extLst>
              <a:ext uri="{FF2B5EF4-FFF2-40B4-BE49-F238E27FC236}">
                <a16:creationId xmlns:a16="http://schemas.microsoft.com/office/drawing/2014/main" id="{6B17A369-EB0F-C11F-8B99-28D55F0A4A07}"/>
              </a:ext>
            </a:extLst>
          </p:cNvPr>
          <p:cNvPicPr>
            <a:picLocks noChangeAspect="1"/>
          </p:cNvPicPr>
          <p:nvPr userDrawn="1"/>
        </p:nvPicPr>
        <p:blipFill>
          <a:blip r:embed="rId2"/>
          <a:stretch>
            <a:fillRect/>
          </a:stretch>
        </p:blipFill>
        <p:spPr>
          <a:xfrm>
            <a:off x="8998314" y="552682"/>
            <a:ext cx="2715893" cy="818915"/>
          </a:xfrm>
          <a:prstGeom prst="rect">
            <a:avLst/>
          </a:prstGeom>
        </p:spPr>
      </p:pic>
      <p:sp>
        <p:nvSpPr>
          <p:cNvPr id="15" name="Espace réservé du texte 13">
            <a:extLst>
              <a:ext uri="{FF2B5EF4-FFF2-40B4-BE49-F238E27FC236}">
                <a16:creationId xmlns:a16="http://schemas.microsoft.com/office/drawing/2014/main" id="{3A8ECA9C-BB42-B88B-38BE-8671982D83F2}"/>
              </a:ext>
            </a:extLst>
          </p:cNvPr>
          <p:cNvSpPr>
            <a:spLocks noGrp="1"/>
          </p:cNvSpPr>
          <p:nvPr>
            <p:ph type="body" sz="quarter" idx="10"/>
          </p:nvPr>
        </p:nvSpPr>
        <p:spPr>
          <a:xfrm>
            <a:off x="576649" y="552450"/>
            <a:ext cx="7652951" cy="411163"/>
          </a:xfrm>
        </p:spPr>
        <p:txBody>
          <a:bodyPr>
            <a:noAutofit/>
          </a:bodyPr>
          <a:lstStyle>
            <a:lvl1pPr>
              <a:defRPr sz="1400">
                <a:solidFill>
                  <a:srgbClr val="7D8988"/>
                </a:solidFill>
              </a:defRPr>
            </a:lvl1pPr>
            <a:lvl2pPr>
              <a:defRPr sz="1400">
                <a:solidFill>
                  <a:srgbClr val="7D8988"/>
                </a:solidFill>
              </a:defRPr>
            </a:lvl2pPr>
            <a:lvl3pPr>
              <a:defRPr sz="1400">
                <a:solidFill>
                  <a:srgbClr val="7D8988"/>
                </a:solidFill>
              </a:defRPr>
            </a:lvl3pPr>
            <a:lvl4pPr>
              <a:defRPr sz="1400">
                <a:solidFill>
                  <a:srgbClr val="7D8988"/>
                </a:solidFill>
              </a:defRPr>
            </a:lvl4pPr>
            <a:lvl5pPr>
              <a:defRPr sz="1400">
                <a:solidFill>
                  <a:srgbClr val="7D8988"/>
                </a:solidFill>
              </a:defRPr>
            </a:lvl5pPr>
          </a:lstStyle>
          <a:p>
            <a:pPr lvl="0"/>
            <a:r>
              <a:rPr lang="fr-FR"/>
              <a:t>Cliquez pour modifier les styles du texte du masque</a:t>
            </a:r>
          </a:p>
        </p:txBody>
      </p:sp>
      <p:sp>
        <p:nvSpPr>
          <p:cNvPr id="17" name="Espace réservé du texte 13">
            <a:extLst>
              <a:ext uri="{FF2B5EF4-FFF2-40B4-BE49-F238E27FC236}">
                <a16:creationId xmlns:a16="http://schemas.microsoft.com/office/drawing/2014/main" id="{0AFDDA92-AFDA-CF3A-4504-F44B80E14E95}"/>
              </a:ext>
            </a:extLst>
          </p:cNvPr>
          <p:cNvSpPr>
            <a:spLocks noGrp="1"/>
          </p:cNvSpPr>
          <p:nvPr>
            <p:ph type="body" sz="quarter" idx="11"/>
          </p:nvPr>
        </p:nvSpPr>
        <p:spPr>
          <a:xfrm>
            <a:off x="574198" y="5716489"/>
            <a:ext cx="7652951" cy="411163"/>
          </a:xfrm>
        </p:spPr>
        <p:txBody>
          <a:bodyPr anchor="b">
            <a:noAutofit/>
          </a:bodyPr>
          <a:lstStyle>
            <a:lvl1pPr>
              <a:defRPr sz="1400">
                <a:solidFill>
                  <a:srgbClr val="7D8988"/>
                </a:solidFill>
              </a:defRPr>
            </a:lvl1pPr>
            <a:lvl2pPr>
              <a:defRPr sz="1400">
                <a:solidFill>
                  <a:srgbClr val="7D8988"/>
                </a:solidFill>
              </a:defRPr>
            </a:lvl2pPr>
            <a:lvl3pPr>
              <a:defRPr sz="1400">
                <a:solidFill>
                  <a:srgbClr val="7D8988"/>
                </a:solidFill>
              </a:defRPr>
            </a:lvl3pPr>
            <a:lvl4pPr>
              <a:defRPr sz="1400">
                <a:solidFill>
                  <a:srgbClr val="7D8988"/>
                </a:solidFill>
              </a:defRPr>
            </a:lvl4pPr>
            <a:lvl5pPr>
              <a:defRPr sz="1400">
                <a:solidFill>
                  <a:srgbClr val="7D8988"/>
                </a:solidFill>
              </a:defRPr>
            </a:lvl5pPr>
          </a:lstStyle>
          <a:p>
            <a:pPr lvl="0"/>
            <a:r>
              <a:rPr lang="fr-FR"/>
              <a:t>Cliquez pour modifier les styles du texte du masque</a:t>
            </a:r>
          </a:p>
        </p:txBody>
      </p:sp>
      <p:sp>
        <p:nvSpPr>
          <p:cNvPr id="4" name="Espace réservé du pied de page 3">
            <a:extLst>
              <a:ext uri="{FF2B5EF4-FFF2-40B4-BE49-F238E27FC236}">
                <a16:creationId xmlns:a16="http://schemas.microsoft.com/office/drawing/2014/main" id="{F3DC3C1B-BD1F-F3E8-1B30-E7CB8CE31512}"/>
              </a:ext>
            </a:extLst>
          </p:cNvPr>
          <p:cNvSpPr>
            <a:spLocks noGrp="1"/>
          </p:cNvSpPr>
          <p:nvPr>
            <p:ph type="ftr" sz="quarter" idx="12"/>
          </p:nvPr>
        </p:nvSpPr>
        <p:spPr/>
        <p:txBody>
          <a:bodyPr/>
          <a:lstStyle/>
          <a:p>
            <a:r>
              <a:rPr lang="en-US"/>
              <a:t>www.vingtrue.com</a:t>
            </a:r>
          </a:p>
        </p:txBody>
      </p:sp>
      <p:sp>
        <p:nvSpPr>
          <p:cNvPr id="5" name="Espace réservé du numéro de diapositive 4">
            <a:extLst>
              <a:ext uri="{FF2B5EF4-FFF2-40B4-BE49-F238E27FC236}">
                <a16:creationId xmlns:a16="http://schemas.microsoft.com/office/drawing/2014/main" id="{E989FFB1-1CDD-0244-0AAE-939AF86E094A}"/>
              </a:ext>
            </a:extLst>
          </p:cNvPr>
          <p:cNvSpPr>
            <a:spLocks noGrp="1"/>
          </p:cNvSpPr>
          <p:nvPr>
            <p:ph type="sldNum" sz="quarter" idx="13"/>
          </p:nvPr>
        </p:nvSpPr>
        <p:spPr>
          <a:xfrm>
            <a:off x="11493580" y="6305318"/>
            <a:ext cx="441254" cy="365125"/>
          </a:xfrm>
        </p:spPr>
        <p:txBody>
          <a:bodyPr/>
          <a:lstStyle>
            <a:lvl1pPr>
              <a:defRPr/>
            </a:lvl1pPr>
          </a:lstStyle>
          <a:p>
            <a:r>
              <a:rPr lang="en-US"/>
              <a:t>1</a:t>
            </a: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Titre et contenu">
    <p:bg>
      <p:bgPr>
        <a:solidFill>
          <a:srgbClr val="7D8988"/>
        </a:solidFill>
        <a:effectLst/>
      </p:bgPr>
    </p:bg>
    <p:spTree>
      <p:nvGrpSpPr>
        <p:cNvPr id="1" name=""/>
        <p:cNvGrpSpPr/>
        <p:nvPr/>
      </p:nvGrpSpPr>
      <p:grpSpPr>
        <a:xfrm>
          <a:off x="0" y="0"/>
          <a:ext cx="0" cy="0"/>
          <a:chOff x="0" y="0"/>
          <a:chExt cx="0" cy="0"/>
        </a:xfrm>
      </p:grpSpPr>
      <p:sp>
        <p:nvSpPr>
          <p:cNvPr id="8" name="Forme libre 7">
            <a:extLst>
              <a:ext uri="{FF2B5EF4-FFF2-40B4-BE49-F238E27FC236}">
                <a16:creationId xmlns:a16="http://schemas.microsoft.com/office/drawing/2014/main" id="{D0DB109F-77BA-448A-9E12-89D45072EEC4}"/>
              </a:ext>
            </a:extLst>
          </p:cNvPr>
          <p:cNvSpPr/>
          <p:nvPr userDrawn="1"/>
        </p:nvSpPr>
        <p:spPr>
          <a:xfrm>
            <a:off x="1524000" y="828930"/>
            <a:ext cx="3280630" cy="5200135"/>
          </a:xfrm>
          <a:custGeom>
            <a:avLst/>
            <a:gdLst>
              <a:gd name="connsiteX0" fmla="*/ 3962400 w 4819135"/>
              <a:gd name="connsiteY0" fmla="*/ 5544065 h 6870357"/>
              <a:gd name="connsiteX1" fmla="*/ 3369276 w 4819135"/>
              <a:gd name="connsiteY1" fmla="*/ 3904735 h 6870357"/>
              <a:gd name="connsiteX2" fmla="*/ 3937687 w 4819135"/>
              <a:gd name="connsiteY2" fmla="*/ 3188043 h 6870357"/>
              <a:gd name="connsiteX3" fmla="*/ 4819135 w 4819135"/>
              <a:gd name="connsiteY3" fmla="*/ 3105665 h 6870357"/>
              <a:gd name="connsiteX4" fmla="*/ 4349579 w 4819135"/>
              <a:gd name="connsiteY4" fmla="*/ 1252151 h 6870357"/>
              <a:gd name="connsiteX5" fmla="*/ 1581665 w 4819135"/>
              <a:gd name="connsiteY5" fmla="*/ 0 h 6870357"/>
              <a:gd name="connsiteX6" fmla="*/ 24714 w 4819135"/>
              <a:gd name="connsiteY6" fmla="*/ 3204519 h 6870357"/>
              <a:gd name="connsiteX7" fmla="*/ 0 w 4819135"/>
              <a:gd name="connsiteY7" fmla="*/ 4530811 h 6870357"/>
              <a:gd name="connsiteX8" fmla="*/ 988541 w 4819135"/>
              <a:gd name="connsiteY8" fmla="*/ 6870357 h 6870357"/>
              <a:gd name="connsiteX9" fmla="*/ 3962400 w 4819135"/>
              <a:gd name="connsiteY9" fmla="*/ 5544065 h 6870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19135" h="6870357">
                <a:moveTo>
                  <a:pt x="3962400" y="5544065"/>
                </a:moveTo>
                <a:lnTo>
                  <a:pt x="3369276" y="3904735"/>
                </a:lnTo>
                <a:lnTo>
                  <a:pt x="3937687" y="3188043"/>
                </a:lnTo>
                <a:lnTo>
                  <a:pt x="4819135" y="3105665"/>
                </a:lnTo>
                <a:lnTo>
                  <a:pt x="4349579" y="1252151"/>
                </a:lnTo>
                <a:lnTo>
                  <a:pt x="1581665" y="0"/>
                </a:lnTo>
                <a:lnTo>
                  <a:pt x="24714" y="3204519"/>
                </a:lnTo>
                <a:lnTo>
                  <a:pt x="0" y="4530811"/>
                </a:lnTo>
                <a:lnTo>
                  <a:pt x="988541" y="6870357"/>
                </a:lnTo>
                <a:lnTo>
                  <a:pt x="3962400" y="5544065"/>
                </a:lnTo>
                <a:close/>
              </a:path>
            </a:pathLst>
          </a:custGeom>
          <a:solidFill>
            <a:srgbClr val="F1F6F5">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le 1"/>
          <p:cNvSpPr>
            <a:spLocks noGrp="1"/>
          </p:cNvSpPr>
          <p:nvPr>
            <p:ph type="title"/>
          </p:nvPr>
        </p:nvSpPr>
        <p:spPr>
          <a:xfrm>
            <a:off x="838199" y="873211"/>
            <a:ext cx="4595647" cy="817477"/>
          </a:xfrm>
        </p:spPr>
        <p:txBody>
          <a:bodyPr anchor="t">
            <a:normAutofit/>
          </a:bodyPr>
          <a:lstStyle>
            <a:lvl1pPr>
              <a:defRPr sz="1600" b="1">
                <a:solidFill>
                  <a:srgbClr val="D8FF00"/>
                </a:solidFill>
              </a:defRPr>
            </a:lvl1pPr>
          </a:lstStyle>
          <a:p>
            <a:r>
              <a:rPr lang="fr-FR"/>
              <a:t>Modifiez le style du titre</a:t>
            </a:r>
            <a:endParaRPr lang="en-US"/>
          </a:p>
        </p:txBody>
      </p:sp>
      <p:sp>
        <p:nvSpPr>
          <p:cNvPr id="3" name="Content Placeholder 2"/>
          <p:cNvSpPr>
            <a:spLocks noGrp="1"/>
          </p:cNvSpPr>
          <p:nvPr>
            <p:ph idx="1"/>
          </p:nvPr>
        </p:nvSpPr>
        <p:spPr>
          <a:xfrm>
            <a:off x="838200" y="2372707"/>
            <a:ext cx="4595648" cy="2112580"/>
          </a:xfrm>
        </p:spPr>
        <p:txBody>
          <a:bodyPr anchor="ctr">
            <a:normAutofit/>
          </a:bodyPr>
          <a:lstStyle>
            <a:lvl1pPr>
              <a:defRPr sz="2800" b="1">
                <a:solidFill>
                  <a:srgbClr val="CDD8D6"/>
                </a:solidFill>
              </a:defRPr>
            </a:lvl1pPr>
            <a:lvl2pPr>
              <a:defRPr>
                <a:solidFill>
                  <a:srgbClr val="CDD8D6"/>
                </a:solidFill>
              </a:defRPr>
            </a:lvl2pPr>
          </a:lstStyle>
          <a:p>
            <a:pPr lvl="0"/>
            <a:r>
              <a:rPr lang="fr-FR"/>
              <a:t>Cliquez pour modifier les styles du texte du masque</a:t>
            </a:r>
          </a:p>
        </p:txBody>
      </p:sp>
      <p:sp>
        <p:nvSpPr>
          <p:cNvPr id="5" name="Footer Placeholder 4"/>
          <p:cNvSpPr>
            <a:spLocks noGrp="1"/>
          </p:cNvSpPr>
          <p:nvPr>
            <p:ph type="ftr" sz="quarter" idx="11"/>
          </p:nvPr>
        </p:nvSpPr>
        <p:spPr/>
        <p:txBody>
          <a:bodyPr/>
          <a:lstStyle>
            <a:lvl1pPr>
              <a:defRPr>
                <a:solidFill>
                  <a:srgbClr val="CDD8D6">
                    <a:alpha val="50000"/>
                  </a:srgbClr>
                </a:solidFill>
              </a:defRPr>
            </a:lvl1pPr>
          </a:lstStyle>
          <a:p>
            <a:r>
              <a:rPr lang="en-US"/>
              <a:t>www.vingtrue.com</a:t>
            </a:r>
          </a:p>
        </p:txBody>
      </p:sp>
      <p:sp>
        <p:nvSpPr>
          <p:cNvPr id="6" name="Slide Number Placeholder 5"/>
          <p:cNvSpPr>
            <a:spLocks noGrp="1"/>
          </p:cNvSpPr>
          <p:nvPr>
            <p:ph type="sldNum" sz="quarter" idx="12"/>
          </p:nvPr>
        </p:nvSpPr>
        <p:spPr/>
        <p:txBody>
          <a:bodyPr/>
          <a:lstStyle>
            <a:lvl1pPr>
              <a:defRPr>
                <a:solidFill>
                  <a:srgbClr val="CDD8D6"/>
                </a:solidFill>
              </a:defRPr>
            </a:lvl1pPr>
          </a:lstStyle>
          <a:p>
            <a:fld id="{48F63A3B-78C7-47BE-AE5E-E10140E04643}" type="slidenum">
              <a:rPr lang="en-US" smtClean="0"/>
              <a:pPr/>
              <a:t>‹N°›</a:t>
            </a:fld>
            <a:endParaRPr lang="en-US"/>
          </a:p>
        </p:txBody>
      </p:sp>
      <p:sp>
        <p:nvSpPr>
          <p:cNvPr id="7" name="Content Placeholder 2">
            <a:extLst>
              <a:ext uri="{FF2B5EF4-FFF2-40B4-BE49-F238E27FC236}">
                <a16:creationId xmlns:a16="http://schemas.microsoft.com/office/drawing/2014/main" id="{C7B08666-AC15-E18C-3D14-487D0A78E492}"/>
              </a:ext>
            </a:extLst>
          </p:cNvPr>
          <p:cNvSpPr>
            <a:spLocks noGrp="1"/>
          </p:cNvSpPr>
          <p:nvPr>
            <p:ph idx="13"/>
          </p:nvPr>
        </p:nvSpPr>
        <p:spPr>
          <a:xfrm>
            <a:off x="5830487" y="873211"/>
            <a:ext cx="5523313" cy="5165123"/>
          </a:xfrm>
        </p:spPr>
        <p:txBody>
          <a:bodyPr anchor="ctr"/>
          <a:lstStyle>
            <a:lvl1pPr>
              <a:defRPr>
                <a:solidFill>
                  <a:srgbClr val="CDD8D6"/>
                </a:solidFill>
              </a:defRPr>
            </a:lvl1pPr>
            <a:lvl2pPr>
              <a:defRPr>
                <a:solidFill>
                  <a:srgbClr val="CDD8D6"/>
                </a:solidFill>
              </a:defRPr>
            </a:lvl2pPr>
            <a:lvl3pPr>
              <a:defRPr>
                <a:solidFill>
                  <a:srgbClr val="CDD8D6"/>
                </a:solidFill>
              </a:defRPr>
            </a:lvl3pPr>
            <a:lvl4pPr>
              <a:defRPr>
                <a:solidFill>
                  <a:srgbClr val="CDD8D6"/>
                </a:solidFill>
              </a:defRPr>
            </a:lvl4pPr>
            <a:lvl5pPr>
              <a:defRPr>
                <a:solidFill>
                  <a:srgbClr val="CDD8D6"/>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Tree>
    <p:extLst>
      <p:ext uri="{BB962C8B-B14F-4D97-AF65-F5344CB8AC3E}">
        <p14:creationId xmlns:p14="http://schemas.microsoft.com/office/powerpoint/2010/main" val="19805318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Diapositive de titre">
    <p:bg>
      <p:bgPr>
        <a:solidFill>
          <a:srgbClr val="CDD8D6"/>
        </a:solidFill>
        <a:effectLst/>
      </p:bgPr>
    </p:bg>
    <p:spTree>
      <p:nvGrpSpPr>
        <p:cNvPr id="1" name=""/>
        <p:cNvGrpSpPr/>
        <p:nvPr/>
      </p:nvGrpSpPr>
      <p:grpSpPr>
        <a:xfrm>
          <a:off x="0" y="0"/>
          <a:ext cx="0" cy="0"/>
          <a:chOff x="0" y="0"/>
          <a:chExt cx="0" cy="0"/>
        </a:xfrm>
      </p:grpSpPr>
      <p:sp>
        <p:nvSpPr>
          <p:cNvPr id="4" name="Forme libre 3">
            <a:extLst>
              <a:ext uri="{FF2B5EF4-FFF2-40B4-BE49-F238E27FC236}">
                <a16:creationId xmlns:a16="http://schemas.microsoft.com/office/drawing/2014/main" id="{BB165394-EDC9-BA6A-8189-C3EDAD2D005F}"/>
              </a:ext>
            </a:extLst>
          </p:cNvPr>
          <p:cNvSpPr/>
          <p:nvPr userDrawn="1"/>
        </p:nvSpPr>
        <p:spPr>
          <a:xfrm>
            <a:off x="5770179" y="2721529"/>
            <a:ext cx="819764" cy="1299410"/>
          </a:xfrm>
          <a:custGeom>
            <a:avLst/>
            <a:gdLst>
              <a:gd name="connsiteX0" fmla="*/ 3962400 w 4819135"/>
              <a:gd name="connsiteY0" fmla="*/ 5544065 h 6870357"/>
              <a:gd name="connsiteX1" fmla="*/ 3369276 w 4819135"/>
              <a:gd name="connsiteY1" fmla="*/ 3904735 h 6870357"/>
              <a:gd name="connsiteX2" fmla="*/ 3937687 w 4819135"/>
              <a:gd name="connsiteY2" fmla="*/ 3188043 h 6870357"/>
              <a:gd name="connsiteX3" fmla="*/ 4819135 w 4819135"/>
              <a:gd name="connsiteY3" fmla="*/ 3105665 h 6870357"/>
              <a:gd name="connsiteX4" fmla="*/ 4349579 w 4819135"/>
              <a:gd name="connsiteY4" fmla="*/ 1252151 h 6870357"/>
              <a:gd name="connsiteX5" fmla="*/ 1581665 w 4819135"/>
              <a:gd name="connsiteY5" fmla="*/ 0 h 6870357"/>
              <a:gd name="connsiteX6" fmla="*/ 24714 w 4819135"/>
              <a:gd name="connsiteY6" fmla="*/ 3204519 h 6870357"/>
              <a:gd name="connsiteX7" fmla="*/ 0 w 4819135"/>
              <a:gd name="connsiteY7" fmla="*/ 4530811 h 6870357"/>
              <a:gd name="connsiteX8" fmla="*/ 988541 w 4819135"/>
              <a:gd name="connsiteY8" fmla="*/ 6870357 h 6870357"/>
              <a:gd name="connsiteX9" fmla="*/ 3962400 w 4819135"/>
              <a:gd name="connsiteY9" fmla="*/ 5544065 h 6870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19135" h="6870357">
                <a:moveTo>
                  <a:pt x="3962400" y="5544065"/>
                </a:moveTo>
                <a:lnTo>
                  <a:pt x="3369276" y="3904735"/>
                </a:lnTo>
                <a:lnTo>
                  <a:pt x="3937687" y="3188043"/>
                </a:lnTo>
                <a:lnTo>
                  <a:pt x="4819135" y="3105665"/>
                </a:lnTo>
                <a:lnTo>
                  <a:pt x="4349579" y="1252151"/>
                </a:lnTo>
                <a:lnTo>
                  <a:pt x="1581665" y="0"/>
                </a:lnTo>
                <a:lnTo>
                  <a:pt x="24714" y="3204519"/>
                </a:lnTo>
                <a:lnTo>
                  <a:pt x="0" y="4530811"/>
                </a:lnTo>
                <a:lnTo>
                  <a:pt x="988541" y="6870357"/>
                </a:lnTo>
                <a:lnTo>
                  <a:pt x="3962400" y="5544065"/>
                </a:lnTo>
                <a:close/>
              </a:path>
            </a:pathLst>
          </a:custGeom>
          <a:solidFill>
            <a:srgbClr val="D8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Subtitle 2"/>
          <p:cNvSpPr>
            <a:spLocks noGrp="1"/>
          </p:cNvSpPr>
          <p:nvPr>
            <p:ph type="subTitle" idx="1"/>
          </p:nvPr>
        </p:nvSpPr>
        <p:spPr>
          <a:xfrm>
            <a:off x="7031421" y="1797269"/>
            <a:ext cx="4372303" cy="3289738"/>
          </a:xfrm>
        </p:spPr>
        <p:txBody>
          <a:bodyPr anchor="ctr">
            <a:normAutofit/>
          </a:bodyPr>
          <a:lstStyle>
            <a:lvl1pPr marL="0" indent="0" algn="l">
              <a:buNone/>
              <a:defRPr sz="1800">
                <a:solidFill>
                  <a:srgbClr val="22222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en-US"/>
          </a:p>
        </p:txBody>
      </p:sp>
      <p:pic>
        <p:nvPicPr>
          <p:cNvPr id="10" name="Image 9">
            <a:extLst>
              <a:ext uri="{FF2B5EF4-FFF2-40B4-BE49-F238E27FC236}">
                <a16:creationId xmlns:a16="http://schemas.microsoft.com/office/drawing/2014/main" id="{6B17A369-EB0F-C11F-8B99-28D55F0A4A07}"/>
              </a:ext>
            </a:extLst>
          </p:cNvPr>
          <p:cNvPicPr>
            <a:picLocks noChangeAspect="1"/>
          </p:cNvPicPr>
          <p:nvPr userDrawn="1"/>
        </p:nvPicPr>
        <p:blipFill>
          <a:blip r:embed="rId2"/>
          <a:stretch>
            <a:fillRect/>
          </a:stretch>
        </p:blipFill>
        <p:spPr>
          <a:xfrm>
            <a:off x="2421801" y="3033864"/>
            <a:ext cx="2715893" cy="818915"/>
          </a:xfrm>
          <a:prstGeom prst="rect">
            <a:avLst/>
          </a:prstGeom>
        </p:spPr>
      </p:pic>
    </p:spTree>
    <p:extLst>
      <p:ext uri="{BB962C8B-B14F-4D97-AF65-F5344CB8AC3E}">
        <p14:creationId xmlns:p14="http://schemas.microsoft.com/office/powerpoint/2010/main" val="214156662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6" name="Footer Placeholder 5"/>
          <p:cNvSpPr>
            <a:spLocks noGrp="1"/>
          </p:cNvSpPr>
          <p:nvPr>
            <p:ph type="ftr" sz="quarter" idx="11"/>
          </p:nvPr>
        </p:nvSpPr>
        <p:spPr/>
        <p:txBody>
          <a:bodyPr/>
          <a:lstStyle/>
          <a:p>
            <a:r>
              <a:rPr lang="en-US"/>
              <a:t>www.vingtrue.com</a:t>
            </a:r>
          </a:p>
        </p:txBody>
      </p:sp>
      <p:sp>
        <p:nvSpPr>
          <p:cNvPr id="7" name="Slide Number Placeholder 6"/>
          <p:cNvSpPr>
            <a:spLocks noGrp="1"/>
          </p:cNvSpPr>
          <p:nvPr>
            <p:ph type="sldNum" sz="quarter" idx="12"/>
          </p:nvPr>
        </p:nvSpPr>
        <p:spPr/>
        <p:txBody>
          <a:bodyPr/>
          <a:lstStyle/>
          <a:p>
            <a:fld id="{48F63A3B-78C7-47BE-AE5E-E10140E04643}" type="slidenum">
              <a:rPr lang="en-US" dirty="0"/>
              <a:t>‹N°›</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fr-FR"/>
              <a:t>Modifiez le style du titre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fr-FR"/>
              <a:t>Cliquez pour modifier les styles du texte du masque</a:t>
            </a:r>
          </a:p>
        </p:txBody>
      </p:sp>
      <p:sp>
        <p:nvSpPr>
          <p:cNvPr id="5" name="Footer Placeholder 4"/>
          <p:cNvSpPr>
            <a:spLocks noGrp="1"/>
          </p:cNvSpPr>
          <p:nvPr>
            <p:ph type="ftr" sz="quarter" idx="11"/>
          </p:nvPr>
        </p:nvSpPr>
        <p:spPr/>
        <p:txBody>
          <a:bodyPr/>
          <a:lstStyle/>
          <a:p>
            <a:r>
              <a:rPr lang="en-US"/>
              <a:t>www.vingtrue.com</a:t>
            </a:r>
          </a:p>
        </p:txBody>
      </p:sp>
      <p:sp>
        <p:nvSpPr>
          <p:cNvPr id="6" name="Slide Number Placeholder 5"/>
          <p:cNvSpPr>
            <a:spLocks noGrp="1"/>
          </p:cNvSpPr>
          <p:nvPr>
            <p:ph type="sldNum" sz="quarter" idx="12"/>
          </p:nvPr>
        </p:nvSpPr>
        <p:spPr/>
        <p:txBody>
          <a:bodyPr/>
          <a:lstStyle/>
          <a:p>
            <a:fld id="{48F63A3B-78C7-47BE-AE5E-E10140E04643}" type="slidenum">
              <a:rPr lang="en-US" dirty="0"/>
              <a:t>‹N°›</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4" name="Footer Placeholder 3"/>
          <p:cNvSpPr>
            <a:spLocks noGrp="1"/>
          </p:cNvSpPr>
          <p:nvPr>
            <p:ph type="ftr" sz="quarter" idx="11"/>
          </p:nvPr>
        </p:nvSpPr>
        <p:spPr/>
        <p:txBody>
          <a:bodyPr/>
          <a:lstStyle/>
          <a:p>
            <a:r>
              <a:rPr lang="en-US"/>
              <a:t>www.vingtrue.com</a:t>
            </a:r>
          </a:p>
        </p:txBody>
      </p:sp>
      <p:sp>
        <p:nvSpPr>
          <p:cNvPr id="5" name="Slide Number Placeholder 4"/>
          <p:cNvSpPr>
            <a:spLocks noGrp="1"/>
          </p:cNvSpPr>
          <p:nvPr>
            <p:ph type="sldNum" sz="quarter" idx="12"/>
          </p:nvPr>
        </p:nvSpPr>
        <p:spPr/>
        <p:txBody>
          <a:bodyPr/>
          <a:lstStyle/>
          <a:p>
            <a:fld id="{48F63A3B-78C7-47BE-AE5E-E10140E04643}" type="slidenum">
              <a:rPr lang="en-US" dirty="0"/>
              <a:t>‹N°›</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a:t>www.vingtrue.com</a:t>
            </a:r>
          </a:p>
        </p:txBody>
      </p:sp>
      <p:sp>
        <p:nvSpPr>
          <p:cNvPr id="4" name="Slide Number Placeholder 3"/>
          <p:cNvSpPr>
            <a:spLocks noGrp="1"/>
          </p:cNvSpPr>
          <p:nvPr>
            <p:ph type="sldNum" sz="quarter" idx="12"/>
          </p:nvPr>
        </p:nvSpPr>
        <p:spPr/>
        <p:txBody>
          <a:bodyPr/>
          <a:lstStyle/>
          <a:p>
            <a:fld id="{48F63A3B-78C7-47BE-AE5E-E10140E04643}" type="slidenum">
              <a:rPr lang="en-US" dirty="0"/>
              <a:t>‹N°›</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6" name="Footer Placeholder 5"/>
          <p:cNvSpPr>
            <a:spLocks noGrp="1"/>
          </p:cNvSpPr>
          <p:nvPr>
            <p:ph type="ftr" sz="quarter" idx="11"/>
          </p:nvPr>
        </p:nvSpPr>
        <p:spPr/>
        <p:txBody>
          <a:bodyPr/>
          <a:lstStyle/>
          <a:p>
            <a:r>
              <a:rPr lang="en-US"/>
              <a:t>www.vingtrue.com</a:t>
            </a:r>
          </a:p>
        </p:txBody>
      </p:sp>
      <p:sp>
        <p:nvSpPr>
          <p:cNvPr id="7" name="Slide Number Placeholder 6"/>
          <p:cNvSpPr>
            <a:spLocks noGrp="1"/>
          </p:cNvSpPr>
          <p:nvPr>
            <p:ph type="sldNum" sz="quarter" idx="12"/>
          </p:nvPr>
        </p:nvSpPr>
        <p:spPr/>
        <p:txBody>
          <a:bodyPr/>
          <a:lstStyle/>
          <a:p>
            <a:fld id="{48F63A3B-78C7-47BE-AE5E-E10140E04643}" type="slidenum">
              <a:rPr lang="en-US" dirty="0"/>
              <a:t>‹N°›</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en-US"/>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Cliquez sur l'icône pour ajouter une image</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6" name="Footer Placeholder 5"/>
          <p:cNvSpPr>
            <a:spLocks noGrp="1"/>
          </p:cNvSpPr>
          <p:nvPr>
            <p:ph type="ftr" sz="quarter" idx="11"/>
          </p:nvPr>
        </p:nvSpPr>
        <p:spPr/>
        <p:txBody>
          <a:bodyPr/>
          <a:lstStyle/>
          <a:p>
            <a:r>
              <a:rPr lang="en-US"/>
              <a:t>www.vingtrue.com</a:t>
            </a:r>
          </a:p>
        </p:txBody>
      </p:sp>
      <p:sp>
        <p:nvSpPr>
          <p:cNvPr id="7" name="Slide Number Placeholder 6"/>
          <p:cNvSpPr>
            <a:spLocks noGrp="1"/>
          </p:cNvSpPr>
          <p:nvPr>
            <p:ph type="sldNum" sz="quarter" idx="12"/>
          </p:nvPr>
        </p:nvSpPr>
        <p:spPr/>
        <p:txBody>
          <a:bodyPr/>
          <a:lstStyle/>
          <a:p>
            <a:fld id="{48F63A3B-78C7-47BE-AE5E-E10140E04643}" type="slidenum">
              <a:rPr lang="en-US" dirty="0"/>
              <a:t>‹N°›</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Vertical Text Placeholder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Footer Placeholder 4"/>
          <p:cNvSpPr>
            <a:spLocks noGrp="1"/>
          </p:cNvSpPr>
          <p:nvPr>
            <p:ph type="ftr" sz="quarter" idx="11"/>
          </p:nvPr>
        </p:nvSpPr>
        <p:spPr/>
        <p:txBody>
          <a:bodyPr/>
          <a:lstStyle/>
          <a:p>
            <a:r>
              <a:rPr lang="en-US"/>
              <a:t>www.vingtrue.com</a:t>
            </a:r>
          </a:p>
        </p:txBody>
      </p:sp>
      <p:sp>
        <p:nvSpPr>
          <p:cNvPr id="6" name="Slide Number Placeholder 5"/>
          <p:cNvSpPr>
            <a:spLocks noGrp="1"/>
          </p:cNvSpPr>
          <p:nvPr>
            <p:ph type="sldNum" sz="quarter" idx="12"/>
          </p:nvPr>
        </p:nvSpPr>
        <p:spPr/>
        <p:txBody>
          <a:bodyPr/>
          <a:lstStyle/>
          <a:p>
            <a:fld id="{48F63A3B-78C7-47BE-AE5E-E10140E04643}" type="slidenum">
              <a:rPr lang="en-US" dirty="0"/>
              <a:t>‹N°›</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fr-FR"/>
              <a:t>Modifiez le style du titre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Footer Placeholder 4"/>
          <p:cNvSpPr>
            <a:spLocks noGrp="1"/>
          </p:cNvSpPr>
          <p:nvPr>
            <p:ph type="ftr" sz="quarter" idx="11"/>
          </p:nvPr>
        </p:nvSpPr>
        <p:spPr/>
        <p:txBody>
          <a:bodyPr/>
          <a:lstStyle/>
          <a:p>
            <a:r>
              <a:rPr lang="en-US"/>
              <a:t>www.vingtrue.com</a:t>
            </a:r>
          </a:p>
        </p:txBody>
      </p:sp>
      <p:sp>
        <p:nvSpPr>
          <p:cNvPr id="6" name="Slide Number Placeholder 5"/>
          <p:cNvSpPr>
            <a:spLocks noGrp="1"/>
          </p:cNvSpPr>
          <p:nvPr>
            <p:ph type="sldNum" sz="quarter" idx="12"/>
          </p:nvPr>
        </p:nvSpPr>
        <p:spPr/>
        <p:txBody>
          <a:bodyPr/>
          <a:lstStyle/>
          <a:p>
            <a:fld id="{48F63A3B-78C7-47BE-AE5E-E10140E04643}" type="slidenum">
              <a:rPr lang="en-US" dirty="0"/>
              <a:t>‹N°›</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bg>
      <p:bgPr>
        <a:solidFill>
          <a:srgbClr val="F0E6D9"/>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5997" y="365125"/>
            <a:ext cx="5257801" cy="1325563"/>
          </a:xfrm>
        </p:spPr>
        <p:txBody>
          <a:bodyPr>
            <a:normAutofit/>
          </a:bodyPr>
          <a:lstStyle>
            <a:lvl1pPr>
              <a:defRPr sz="1800"/>
            </a:lvl1pPr>
          </a:lstStyle>
          <a:p>
            <a:r>
              <a:rPr lang="fr-FR"/>
              <a:t>Modifiez le style du titre</a:t>
            </a:r>
            <a:endParaRPr lang="en-US"/>
          </a:p>
        </p:txBody>
      </p:sp>
      <p:sp>
        <p:nvSpPr>
          <p:cNvPr id="3" name="Content Placeholder 2"/>
          <p:cNvSpPr>
            <a:spLocks noGrp="1"/>
          </p:cNvSpPr>
          <p:nvPr>
            <p:ph idx="1"/>
          </p:nvPr>
        </p:nvSpPr>
        <p:spPr>
          <a:xfrm>
            <a:off x="6095998" y="1825624"/>
            <a:ext cx="5257802" cy="4599889"/>
          </a:xfrm>
        </p:spPr>
        <p:txBody>
          <a:bodyPr anchor="t"/>
          <a:lstStyle>
            <a:lvl1pPr>
              <a:lnSpc>
                <a:spcPct val="150000"/>
              </a:lnSpc>
              <a:defRPr/>
            </a:lvl1pPr>
            <a:lvl2pPr>
              <a:lnSpc>
                <a:spcPct val="150000"/>
              </a:lnSpc>
              <a:defRPr/>
            </a:lvl2pPr>
            <a:lvl3pPr>
              <a:lnSpc>
                <a:spcPct val="150000"/>
              </a:lnSpc>
              <a:defRPr/>
            </a:lvl3pPr>
            <a:lvl4pPr>
              <a:lnSpc>
                <a:spcPct val="150000"/>
              </a:lnSpc>
              <a:defRPr/>
            </a:lvl4pPr>
            <a:lvl5pPr>
              <a:lnSpc>
                <a:spcPct val="150000"/>
              </a:lnSpc>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Footer Placeholder 4"/>
          <p:cNvSpPr>
            <a:spLocks noGrp="1"/>
          </p:cNvSpPr>
          <p:nvPr>
            <p:ph type="ftr" sz="quarter" idx="11"/>
          </p:nvPr>
        </p:nvSpPr>
        <p:spPr/>
        <p:txBody>
          <a:bodyPr/>
          <a:lstStyle/>
          <a:p>
            <a:r>
              <a:rPr lang="en-US"/>
              <a:t>www.vingtrue.com</a:t>
            </a:r>
          </a:p>
        </p:txBody>
      </p:sp>
      <p:sp>
        <p:nvSpPr>
          <p:cNvPr id="6" name="Slide Number Placeholder 5"/>
          <p:cNvSpPr>
            <a:spLocks noGrp="1"/>
          </p:cNvSpPr>
          <p:nvPr>
            <p:ph type="sldNum" sz="quarter" idx="12"/>
          </p:nvPr>
        </p:nvSpPr>
        <p:spPr/>
        <p:txBody>
          <a:bodyPr/>
          <a:lstStyle/>
          <a:p>
            <a:fld id="{48F63A3B-78C7-47BE-AE5E-E10140E04643}" type="slidenum">
              <a:rPr lang="en-US" dirty="0"/>
              <a:t>‹N°›</a:t>
            </a:fld>
            <a:endParaRPr lang="en-US"/>
          </a:p>
        </p:txBody>
      </p:sp>
      <p:sp>
        <p:nvSpPr>
          <p:cNvPr id="7" name="Forme libre 6">
            <a:extLst>
              <a:ext uri="{FF2B5EF4-FFF2-40B4-BE49-F238E27FC236}">
                <a16:creationId xmlns:a16="http://schemas.microsoft.com/office/drawing/2014/main" id="{60E7F25E-3E24-47D1-4DBD-ABE2AA303CEB}"/>
              </a:ext>
            </a:extLst>
          </p:cNvPr>
          <p:cNvSpPr/>
          <p:nvPr userDrawn="1"/>
        </p:nvSpPr>
        <p:spPr>
          <a:xfrm>
            <a:off x="1524000" y="828930"/>
            <a:ext cx="3280630" cy="5200135"/>
          </a:xfrm>
          <a:custGeom>
            <a:avLst/>
            <a:gdLst>
              <a:gd name="connsiteX0" fmla="*/ 3962400 w 4819135"/>
              <a:gd name="connsiteY0" fmla="*/ 5544065 h 6870357"/>
              <a:gd name="connsiteX1" fmla="*/ 3369276 w 4819135"/>
              <a:gd name="connsiteY1" fmla="*/ 3904735 h 6870357"/>
              <a:gd name="connsiteX2" fmla="*/ 3937687 w 4819135"/>
              <a:gd name="connsiteY2" fmla="*/ 3188043 h 6870357"/>
              <a:gd name="connsiteX3" fmla="*/ 4819135 w 4819135"/>
              <a:gd name="connsiteY3" fmla="*/ 3105665 h 6870357"/>
              <a:gd name="connsiteX4" fmla="*/ 4349579 w 4819135"/>
              <a:gd name="connsiteY4" fmla="*/ 1252151 h 6870357"/>
              <a:gd name="connsiteX5" fmla="*/ 1581665 w 4819135"/>
              <a:gd name="connsiteY5" fmla="*/ 0 h 6870357"/>
              <a:gd name="connsiteX6" fmla="*/ 24714 w 4819135"/>
              <a:gd name="connsiteY6" fmla="*/ 3204519 h 6870357"/>
              <a:gd name="connsiteX7" fmla="*/ 0 w 4819135"/>
              <a:gd name="connsiteY7" fmla="*/ 4530811 h 6870357"/>
              <a:gd name="connsiteX8" fmla="*/ 988541 w 4819135"/>
              <a:gd name="connsiteY8" fmla="*/ 6870357 h 6870357"/>
              <a:gd name="connsiteX9" fmla="*/ 3962400 w 4819135"/>
              <a:gd name="connsiteY9" fmla="*/ 5544065 h 6870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19135" h="6870357">
                <a:moveTo>
                  <a:pt x="3962400" y="5544065"/>
                </a:moveTo>
                <a:lnTo>
                  <a:pt x="3369276" y="3904735"/>
                </a:lnTo>
                <a:lnTo>
                  <a:pt x="3937687" y="3188043"/>
                </a:lnTo>
                <a:lnTo>
                  <a:pt x="4819135" y="3105665"/>
                </a:lnTo>
                <a:lnTo>
                  <a:pt x="4349579" y="1252151"/>
                </a:lnTo>
                <a:lnTo>
                  <a:pt x="1581665" y="0"/>
                </a:lnTo>
                <a:lnTo>
                  <a:pt x="24714" y="3204519"/>
                </a:lnTo>
                <a:lnTo>
                  <a:pt x="0" y="4530811"/>
                </a:lnTo>
                <a:lnTo>
                  <a:pt x="988541" y="6870357"/>
                </a:lnTo>
                <a:lnTo>
                  <a:pt x="3962400" y="5544065"/>
                </a:lnTo>
                <a:close/>
              </a:path>
            </a:pathLst>
          </a:custGeom>
          <a:blipFill>
            <a:blip r:embed="rId2"/>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A5397C-9158-1118-E64C-ED3156AE2800}"/>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A187F7DD-20E6-D96A-020B-84F31A89A96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D2245F8B-D4E0-C8FC-4191-D21ACA5746B6}"/>
              </a:ext>
            </a:extLst>
          </p:cNvPr>
          <p:cNvSpPr>
            <a:spLocks noGrp="1"/>
          </p:cNvSpPr>
          <p:nvPr>
            <p:ph type="dt" sz="half" idx="10"/>
          </p:nvPr>
        </p:nvSpPr>
        <p:spPr/>
        <p:txBody>
          <a:bodyPr/>
          <a:lstStyle/>
          <a:p>
            <a:fld id="{010A6A16-8B1D-461A-86A8-F68EA55BCACC}" type="datetimeFigureOut">
              <a:rPr lang="fr-FR" smtClean="0"/>
              <a:t>11/06/2025</a:t>
            </a:fld>
            <a:endParaRPr lang="fr-FR"/>
          </a:p>
        </p:txBody>
      </p:sp>
      <p:sp>
        <p:nvSpPr>
          <p:cNvPr id="5" name="Espace réservé du pied de page 4">
            <a:extLst>
              <a:ext uri="{FF2B5EF4-FFF2-40B4-BE49-F238E27FC236}">
                <a16:creationId xmlns:a16="http://schemas.microsoft.com/office/drawing/2014/main" id="{13FE0633-2BCE-F77D-66B1-2ABB25EB3769}"/>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866A391B-FF03-B326-377E-202361C5315E}"/>
              </a:ext>
            </a:extLst>
          </p:cNvPr>
          <p:cNvSpPr>
            <a:spLocks noGrp="1"/>
          </p:cNvSpPr>
          <p:nvPr>
            <p:ph type="sldNum" sz="quarter" idx="12"/>
          </p:nvPr>
        </p:nvSpPr>
        <p:spPr/>
        <p:txBody>
          <a:bodyPr/>
          <a:lstStyle/>
          <a:p>
            <a:fld id="{DEF6A2DD-5D58-4CA0-A4AB-B63B9CF22AFF}" type="slidenum">
              <a:rPr lang="fr-FR" smtClean="0"/>
              <a:t>‹N°›</a:t>
            </a:fld>
            <a:endParaRPr lang="fr-FR"/>
          </a:p>
        </p:txBody>
      </p:sp>
    </p:spTree>
    <p:extLst>
      <p:ext uri="{BB962C8B-B14F-4D97-AF65-F5344CB8AC3E}">
        <p14:creationId xmlns:p14="http://schemas.microsoft.com/office/powerpoint/2010/main" val="86149655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9C7992D-82BD-FCAA-F65F-8A28617F355A}"/>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F40EA117-EE72-CB73-9A0B-D147681C5296}"/>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4F92E7F5-006D-9A44-2E4A-3D74E287EA27}"/>
              </a:ext>
            </a:extLst>
          </p:cNvPr>
          <p:cNvSpPr>
            <a:spLocks noGrp="1"/>
          </p:cNvSpPr>
          <p:nvPr>
            <p:ph type="dt" sz="half" idx="10"/>
          </p:nvPr>
        </p:nvSpPr>
        <p:spPr/>
        <p:txBody>
          <a:bodyPr/>
          <a:lstStyle/>
          <a:p>
            <a:fld id="{010A6A16-8B1D-461A-86A8-F68EA55BCACC}" type="datetimeFigureOut">
              <a:rPr lang="fr-FR" smtClean="0"/>
              <a:t>11/06/2025</a:t>
            </a:fld>
            <a:endParaRPr lang="fr-FR"/>
          </a:p>
        </p:txBody>
      </p:sp>
      <p:sp>
        <p:nvSpPr>
          <p:cNvPr id="5" name="Espace réservé du pied de page 4">
            <a:extLst>
              <a:ext uri="{FF2B5EF4-FFF2-40B4-BE49-F238E27FC236}">
                <a16:creationId xmlns:a16="http://schemas.microsoft.com/office/drawing/2014/main" id="{A22FBE02-6FA0-EA4F-0A8B-C3C9CA0396F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E3419398-AEB7-B8CA-62DD-F697ED6C376B}"/>
              </a:ext>
            </a:extLst>
          </p:cNvPr>
          <p:cNvSpPr>
            <a:spLocks noGrp="1"/>
          </p:cNvSpPr>
          <p:nvPr>
            <p:ph type="sldNum" sz="quarter" idx="12"/>
          </p:nvPr>
        </p:nvSpPr>
        <p:spPr/>
        <p:txBody>
          <a:bodyPr/>
          <a:lstStyle/>
          <a:p>
            <a:fld id="{DEF6A2DD-5D58-4CA0-A4AB-B63B9CF22AFF}" type="slidenum">
              <a:rPr lang="fr-FR" smtClean="0"/>
              <a:t>‹N°›</a:t>
            </a:fld>
            <a:endParaRPr lang="fr-FR"/>
          </a:p>
        </p:txBody>
      </p:sp>
    </p:spTree>
    <p:extLst>
      <p:ext uri="{BB962C8B-B14F-4D97-AF65-F5344CB8AC3E}">
        <p14:creationId xmlns:p14="http://schemas.microsoft.com/office/powerpoint/2010/main" val="14052991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3608FE4-E4D5-59D1-A213-B8F8E0933C29}"/>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13571782-47DB-C730-0986-12D16F51BFF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B3391409-5845-0DF2-FE26-0DE792F9267A}"/>
              </a:ext>
            </a:extLst>
          </p:cNvPr>
          <p:cNvSpPr>
            <a:spLocks noGrp="1"/>
          </p:cNvSpPr>
          <p:nvPr>
            <p:ph type="dt" sz="half" idx="10"/>
          </p:nvPr>
        </p:nvSpPr>
        <p:spPr/>
        <p:txBody>
          <a:bodyPr/>
          <a:lstStyle/>
          <a:p>
            <a:fld id="{010A6A16-8B1D-461A-86A8-F68EA55BCACC}" type="datetimeFigureOut">
              <a:rPr lang="fr-FR" smtClean="0"/>
              <a:t>11/06/2025</a:t>
            </a:fld>
            <a:endParaRPr lang="fr-FR"/>
          </a:p>
        </p:txBody>
      </p:sp>
      <p:sp>
        <p:nvSpPr>
          <p:cNvPr id="5" name="Espace réservé du pied de page 4">
            <a:extLst>
              <a:ext uri="{FF2B5EF4-FFF2-40B4-BE49-F238E27FC236}">
                <a16:creationId xmlns:a16="http://schemas.microsoft.com/office/drawing/2014/main" id="{F88AAB21-B509-D1B5-7C74-DB56141D9143}"/>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51AB9915-BD9F-9C28-074C-BEA6328E2787}"/>
              </a:ext>
            </a:extLst>
          </p:cNvPr>
          <p:cNvSpPr>
            <a:spLocks noGrp="1"/>
          </p:cNvSpPr>
          <p:nvPr>
            <p:ph type="sldNum" sz="quarter" idx="12"/>
          </p:nvPr>
        </p:nvSpPr>
        <p:spPr/>
        <p:txBody>
          <a:bodyPr/>
          <a:lstStyle/>
          <a:p>
            <a:fld id="{DEF6A2DD-5D58-4CA0-A4AB-B63B9CF22AFF}" type="slidenum">
              <a:rPr lang="fr-FR" smtClean="0"/>
              <a:t>‹N°›</a:t>
            </a:fld>
            <a:endParaRPr lang="fr-FR"/>
          </a:p>
        </p:txBody>
      </p:sp>
    </p:spTree>
    <p:extLst>
      <p:ext uri="{BB962C8B-B14F-4D97-AF65-F5344CB8AC3E}">
        <p14:creationId xmlns:p14="http://schemas.microsoft.com/office/powerpoint/2010/main" val="21246660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7FCB89F-0CD3-BA85-DBF3-5061412A249F}"/>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5AA75233-0D14-7888-B1CA-17417AD6D9E8}"/>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4E4EB243-209C-50AE-848E-5A4DC0678D91}"/>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DE12D5F7-A82F-DD6C-FA7F-96AAD1294C0D}"/>
              </a:ext>
            </a:extLst>
          </p:cNvPr>
          <p:cNvSpPr>
            <a:spLocks noGrp="1"/>
          </p:cNvSpPr>
          <p:nvPr>
            <p:ph type="dt" sz="half" idx="10"/>
          </p:nvPr>
        </p:nvSpPr>
        <p:spPr/>
        <p:txBody>
          <a:bodyPr/>
          <a:lstStyle/>
          <a:p>
            <a:fld id="{010A6A16-8B1D-461A-86A8-F68EA55BCACC}" type="datetimeFigureOut">
              <a:rPr lang="fr-FR" smtClean="0"/>
              <a:t>11/06/2025</a:t>
            </a:fld>
            <a:endParaRPr lang="fr-FR"/>
          </a:p>
        </p:txBody>
      </p:sp>
      <p:sp>
        <p:nvSpPr>
          <p:cNvPr id="6" name="Espace réservé du pied de page 5">
            <a:extLst>
              <a:ext uri="{FF2B5EF4-FFF2-40B4-BE49-F238E27FC236}">
                <a16:creationId xmlns:a16="http://schemas.microsoft.com/office/drawing/2014/main" id="{72107B03-2CC8-22D7-6966-141C4174B2F5}"/>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0804C909-1BDE-8F3B-D3D8-874ACCC8F020}"/>
              </a:ext>
            </a:extLst>
          </p:cNvPr>
          <p:cNvSpPr>
            <a:spLocks noGrp="1"/>
          </p:cNvSpPr>
          <p:nvPr>
            <p:ph type="sldNum" sz="quarter" idx="12"/>
          </p:nvPr>
        </p:nvSpPr>
        <p:spPr/>
        <p:txBody>
          <a:bodyPr/>
          <a:lstStyle/>
          <a:p>
            <a:fld id="{DEF6A2DD-5D58-4CA0-A4AB-B63B9CF22AFF}" type="slidenum">
              <a:rPr lang="fr-FR" smtClean="0"/>
              <a:t>‹N°›</a:t>
            </a:fld>
            <a:endParaRPr lang="fr-FR"/>
          </a:p>
        </p:txBody>
      </p:sp>
    </p:spTree>
    <p:extLst>
      <p:ext uri="{BB962C8B-B14F-4D97-AF65-F5344CB8AC3E}">
        <p14:creationId xmlns:p14="http://schemas.microsoft.com/office/powerpoint/2010/main" val="159231313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7912900-F932-946E-A91F-E1F7C7A09695}"/>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FE46FBC9-F77C-ED53-CA3C-B206CC06864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1126D049-F642-E33C-AEE6-52CA7B90EED3}"/>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4364AC74-61BC-A918-22BC-5EE1B9C1BF4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27E3561F-292F-168B-FAE6-F03A8E3FF12F}"/>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DE1BDF09-9B87-B2C6-4E71-51157BD5DD33}"/>
              </a:ext>
            </a:extLst>
          </p:cNvPr>
          <p:cNvSpPr>
            <a:spLocks noGrp="1"/>
          </p:cNvSpPr>
          <p:nvPr>
            <p:ph type="dt" sz="half" idx="10"/>
          </p:nvPr>
        </p:nvSpPr>
        <p:spPr/>
        <p:txBody>
          <a:bodyPr/>
          <a:lstStyle/>
          <a:p>
            <a:fld id="{010A6A16-8B1D-461A-86A8-F68EA55BCACC}" type="datetimeFigureOut">
              <a:rPr lang="fr-FR" smtClean="0"/>
              <a:t>11/06/2025</a:t>
            </a:fld>
            <a:endParaRPr lang="fr-FR"/>
          </a:p>
        </p:txBody>
      </p:sp>
      <p:sp>
        <p:nvSpPr>
          <p:cNvPr id="8" name="Espace réservé du pied de page 7">
            <a:extLst>
              <a:ext uri="{FF2B5EF4-FFF2-40B4-BE49-F238E27FC236}">
                <a16:creationId xmlns:a16="http://schemas.microsoft.com/office/drawing/2014/main" id="{DC17D02F-9185-F98B-A035-2CDFA2AD70A3}"/>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A9581DB7-8022-3BA2-F1A0-015BDB161792}"/>
              </a:ext>
            </a:extLst>
          </p:cNvPr>
          <p:cNvSpPr>
            <a:spLocks noGrp="1"/>
          </p:cNvSpPr>
          <p:nvPr>
            <p:ph type="sldNum" sz="quarter" idx="12"/>
          </p:nvPr>
        </p:nvSpPr>
        <p:spPr/>
        <p:txBody>
          <a:bodyPr/>
          <a:lstStyle/>
          <a:p>
            <a:fld id="{DEF6A2DD-5D58-4CA0-A4AB-B63B9CF22AFF}" type="slidenum">
              <a:rPr lang="fr-FR" smtClean="0"/>
              <a:t>‹N°›</a:t>
            </a:fld>
            <a:endParaRPr lang="fr-FR"/>
          </a:p>
        </p:txBody>
      </p:sp>
    </p:spTree>
    <p:extLst>
      <p:ext uri="{BB962C8B-B14F-4D97-AF65-F5344CB8AC3E}">
        <p14:creationId xmlns:p14="http://schemas.microsoft.com/office/powerpoint/2010/main" val="57480353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0A1ED94-089D-A951-29D4-3BFCDFD7096A}"/>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A8C64C8F-DA31-12CC-6CED-897B8B607B2F}"/>
              </a:ext>
            </a:extLst>
          </p:cNvPr>
          <p:cNvSpPr>
            <a:spLocks noGrp="1"/>
          </p:cNvSpPr>
          <p:nvPr>
            <p:ph type="dt" sz="half" idx="10"/>
          </p:nvPr>
        </p:nvSpPr>
        <p:spPr/>
        <p:txBody>
          <a:bodyPr/>
          <a:lstStyle/>
          <a:p>
            <a:fld id="{010A6A16-8B1D-461A-86A8-F68EA55BCACC}" type="datetimeFigureOut">
              <a:rPr lang="fr-FR" smtClean="0"/>
              <a:t>11/06/2025</a:t>
            </a:fld>
            <a:endParaRPr lang="fr-FR"/>
          </a:p>
        </p:txBody>
      </p:sp>
      <p:sp>
        <p:nvSpPr>
          <p:cNvPr id="4" name="Espace réservé du pied de page 3">
            <a:extLst>
              <a:ext uri="{FF2B5EF4-FFF2-40B4-BE49-F238E27FC236}">
                <a16:creationId xmlns:a16="http://schemas.microsoft.com/office/drawing/2014/main" id="{BB907C74-1985-C89E-D987-75E9D2D21BB5}"/>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3F5808F6-3B33-2BB6-498A-69842708D813}"/>
              </a:ext>
            </a:extLst>
          </p:cNvPr>
          <p:cNvSpPr>
            <a:spLocks noGrp="1"/>
          </p:cNvSpPr>
          <p:nvPr>
            <p:ph type="sldNum" sz="quarter" idx="12"/>
          </p:nvPr>
        </p:nvSpPr>
        <p:spPr/>
        <p:txBody>
          <a:bodyPr/>
          <a:lstStyle/>
          <a:p>
            <a:fld id="{DEF6A2DD-5D58-4CA0-A4AB-B63B9CF22AFF}" type="slidenum">
              <a:rPr lang="fr-FR" smtClean="0"/>
              <a:t>‹N°›</a:t>
            </a:fld>
            <a:endParaRPr lang="fr-FR"/>
          </a:p>
        </p:txBody>
      </p:sp>
    </p:spTree>
    <p:extLst>
      <p:ext uri="{BB962C8B-B14F-4D97-AF65-F5344CB8AC3E}">
        <p14:creationId xmlns:p14="http://schemas.microsoft.com/office/powerpoint/2010/main" val="273762122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1E63005F-8BAF-C806-39AF-2771763B0A23}"/>
              </a:ext>
            </a:extLst>
          </p:cNvPr>
          <p:cNvSpPr>
            <a:spLocks noGrp="1"/>
          </p:cNvSpPr>
          <p:nvPr>
            <p:ph type="dt" sz="half" idx="10"/>
          </p:nvPr>
        </p:nvSpPr>
        <p:spPr/>
        <p:txBody>
          <a:bodyPr/>
          <a:lstStyle/>
          <a:p>
            <a:fld id="{010A6A16-8B1D-461A-86A8-F68EA55BCACC}" type="datetimeFigureOut">
              <a:rPr lang="fr-FR" smtClean="0"/>
              <a:t>11/06/2025</a:t>
            </a:fld>
            <a:endParaRPr lang="fr-FR"/>
          </a:p>
        </p:txBody>
      </p:sp>
      <p:sp>
        <p:nvSpPr>
          <p:cNvPr id="3" name="Espace réservé du pied de page 2">
            <a:extLst>
              <a:ext uri="{FF2B5EF4-FFF2-40B4-BE49-F238E27FC236}">
                <a16:creationId xmlns:a16="http://schemas.microsoft.com/office/drawing/2014/main" id="{28D136BE-5BF8-81CA-557F-2C726A64A855}"/>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668B5122-B0FE-CCD7-0B94-E1E759A3D99F}"/>
              </a:ext>
            </a:extLst>
          </p:cNvPr>
          <p:cNvSpPr>
            <a:spLocks noGrp="1"/>
          </p:cNvSpPr>
          <p:nvPr>
            <p:ph type="sldNum" sz="quarter" idx="12"/>
          </p:nvPr>
        </p:nvSpPr>
        <p:spPr/>
        <p:txBody>
          <a:bodyPr/>
          <a:lstStyle/>
          <a:p>
            <a:fld id="{DEF6A2DD-5D58-4CA0-A4AB-B63B9CF22AFF}" type="slidenum">
              <a:rPr lang="fr-FR" smtClean="0"/>
              <a:t>‹N°›</a:t>
            </a:fld>
            <a:endParaRPr lang="fr-FR"/>
          </a:p>
        </p:txBody>
      </p:sp>
    </p:spTree>
    <p:extLst>
      <p:ext uri="{BB962C8B-B14F-4D97-AF65-F5344CB8AC3E}">
        <p14:creationId xmlns:p14="http://schemas.microsoft.com/office/powerpoint/2010/main" val="357413596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43CE4EA-6D60-4936-BFA7-1B9C54E03166}"/>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BEBDF767-B607-A14C-F001-0FC7D190495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FEF0C557-8680-F2C5-2D26-ED9F3E53809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8A9E5D89-E6C3-F7F1-76D1-72A87B8BF21D}"/>
              </a:ext>
            </a:extLst>
          </p:cNvPr>
          <p:cNvSpPr>
            <a:spLocks noGrp="1"/>
          </p:cNvSpPr>
          <p:nvPr>
            <p:ph type="dt" sz="half" idx="10"/>
          </p:nvPr>
        </p:nvSpPr>
        <p:spPr/>
        <p:txBody>
          <a:bodyPr/>
          <a:lstStyle/>
          <a:p>
            <a:fld id="{010A6A16-8B1D-461A-86A8-F68EA55BCACC}" type="datetimeFigureOut">
              <a:rPr lang="fr-FR" smtClean="0"/>
              <a:t>11/06/2025</a:t>
            </a:fld>
            <a:endParaRPr lang="fr-FR"/>
          </a:p>
        </p:txBody>
      </p:sp>
      <p:sp>
        <p:nvSpPr>
          <p:cNvPr id="6" name="Espace réservé du pied de page 5">
            <a:extLst>
              <a:ext uri="{FF2B5EF4-FFF2-40B4-BE49-F238E27FC236}">
                <a16:creationId xmlns:a16="http://schemas.microsoft.com/office/drawing/2014/main" id="{40BCE0E0-2015-3AC8-D118-DE4B8266E78A}"/>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EBA6D72E-096A-C917-3952-FC8F50427659}"/>
              </a:ext>
            </a:extLst>
          </p:cNvPr>
          <p:cNvSpPr>
            <a:spLocks noGrp="1"/>
          </p:cNvSpPr>
          <p:nvPr>
            <p:ph type="sldNum" sz="quarter" idx="12"/>
          </p:nvPr>
        </p:nvSpPr>
        <p:spPr/>
        <p:txBody>
          <a:bodyPr/>
          <a:lstStyle/>
          <a:p>
            <a:fld id="{DEF6A2DD-5D58-4CA0-A4AB-B63B9CF22AFF}" type="slidenum">
              <a:rPr lang="fr-FR" smtClean="0"/>
              <a:t>‹N°›</a:t>
            </a:fld>
            <a:endParaRPr lang="fr-FR"/>
          </a:p>
        </p:txBody>
      </p:sp>
    </p:spTree>
    <p:extLst>
      <p:ext uri="{BB962C8B-B14F-4D97-AF65-F5344CB8AC3E}">
        <p14:creationId xmlns:p14="http://schemas.microsoft.com/office/powerpoint/2010/main" val="215210166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ABBCA80-3140-C825-CBEE-6CCBE38FF1D7}"/>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8850E612-FC09-ECC6-84EA-DD16B5191C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BA39DCEA-92CF-2263-59E2-56F5AD7B181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CE62F928-040B-3777-22D1-B39C89744BEA}"/>
              </a:ext>
            </a:extLst>
          </p:cNvPr>
          <p:cNvSpPr>
            <a:spLocks noGrp="1"/>
          </p:cNvSpPr>
          <p:nvPr>
            <p:ph type="dt" sz="half" idx="10"/>
          </p:nvPr>
        </p:nvSpPr>
        <p:spPr/>
        <p:txBody>
          <a:bodyPr/>
          <a:lstStyle/>
          <a:p>
            <a:fld id="{010A6A16-8B1D-461A-86A8-F68EA55BCACC}" type="datetimeFigureOut">
              <a:rPr lang="fr-FR" smtClean="0"/>
              <a:t>11/06/2025</a:t>
            </a:fld>
            <a:endParaRPr lang="fr-FR"/>
          </a:p>
        </p:txBody>
      </p:sp>
      <p:sp>
        <p:nvSpPr>
          <p:cNvPr id="6" name="Espace réservé du pied de page 5">
            <a:extLst>
              <a:ext uri="{FF2B5EF4-FFF2-40B4-BE49-F238E27FC236}">
                <a16:creationId xmlns:a16="http://schemas.microsoft.com/office/drawing/2014/main" id="{484113C6-F5A7-8953-09ED-066716CC493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87D89E67-AFD3-98B3-F09F-5A1DDAC4C41D}"/>
              </a:ext>
            </a:extLst>
          </p:cNvPr>
          <p:cNvSpPr>
            <a:spLocks noGrp="1"/>
          </p:cNvSpPr>
          <p:nvPr>
            <p:ph type="sldNum" sz="quarter" idx="12"/>
          </p:nvPr>
        </p:nvSpPr>
        <p:spPr/>
        <p:txBody>
          <a:bodyPr/>
          <a:lstStyle/>
          <a:p>
            <a:fld id="{DEF6A2DD-5D58-4CA0-A4AB-B63B9CF22AFF}" type="slidenum">
              <a:rPr lang="fr-FR" smtClean="0"/>
              <a:t>‹N°›</a:t>
            </a:fld>
            <a:endParaRPr lang="fr-FR"/>
          </a:p>
        </p:txBody>
      </p:sp>
    </p:spTree>
    <p:extLst>
      <p:ext uri="{BB962C8B-B14F-4D97-AF65-F5344CB8AC3E}">
        <p14:creationId xmlns:p14="http://schemas.microsoft.com/office/powerpoint/2010/main" val="370191558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2BC4580-E479-F8F9-8A32-D99689839824}"/>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60CEC512-EF92-A5D6-E52B-19293616AF30}"/>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DEF6EC5B-1A86-2916-9EAD-0BC6808A3771}"/>
              </a:ext>
            </a:extLst>
          </p:cNvPr>
          <p:cNvSpPr>
            <a:spLocks noGrp="1"/>
          </p:cNvSpPr>
          <p:nvPr>
            <p:ph type="dt" sz="half" idx="10"/>
          </p:nvPr>
        </p:nvSpPr>
        <p:spPr/>
        <p:txBody>
          <a:bodyPr/>
          <a:lstStyle/>
          <a:p>
            <a:fld id="{010A6A16-8B1D-461A-86A8-F68EA55BCACC}" type="datetimeFigureOut">
              <a:rPr lang="fr-FR" smtClean="0"/>
              <a:t>11/06/2025</a:t>
            </a:fld>
            <a:endParaRPr lang="fr-FR"/>
          </a:p>
        </p:txBody>
      </p:sp>
      <p:sp>
        <p:nvSpPr>
          <p:cNvPr id="5" name="Espace réservé du pied de page 4">
            <a:extLst>
              <a:ext uri="{FF2B5EF4-FFF2-40B4-BE49-F238E27FC236}">
                <a16:creationId xmlns:a16="http://schemas.microsoft.com/office/drawing/2014/main" id="{20CC7892-F054-CF02-62D1-FED4DEBB0233}"/>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C9451092-BE97-F4EF-9200-48604776847C}"/>
              </a:ext>
            </a:extLst>
          </p:cNvPr>
          <p:cNvSpPr>
            <a:spLocks noGrp="1"/>
          </p:cNvSpPr>
          <p:nvPr>
            <p:ph type="sldNum" sz="quarter" idx="12"/>
          </p:nvPr>
        </p:nvSpPr>
        <p:spPr/>
        <p:txBody>
          <a:bodyPr/>
          <a:lstStyle/>
          <a:p>
            <a:fld id="{DEF6A2DD-5D58-4CA0-A4AB-B63B9CF22AFF}" type="slidenum">
              <a:rPr lang="fr-FR" smtClean="0"/>
              <a:t>‹N°›</a:t>
            </a:fld>
            <a:endParaRPr lang="fr-FR"/>
          </a:p>
        </p:txBody>
      </p:sp>
    </p:spTree>
    <p:extLst>
      <p:ext uri="{BB962C8B-B14F-4D97-AF65-F5344CB8AC3E}">
        <p14:creationId xmlns:p14="http://schemas.microsoft.com/office/powerpoint/2010/main" val="20050598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re et contenu">
    <p:bg>
      <p:bgPr>
        <a:solidFill>
          <a:srgbClr val="7D8988"/>
        </a:solidFill>
        <a:effectLst/>
      </p:bgPr>
    </p:bg>
    <p:spTree>
      <p:nvGrpSpPr>
        <p:cNvPr id="1" name=""/>
        <p:cNvGrpSpPr/>
        <p:nvPr/>
      </p:nvGrpSpPr>
      <p:grpSpPr>
        <a:xfrm>
          <a:off x="0" y="0"/>
          <a:ext cx="0" cy="0"/>
          <a:chOff x="0" y="0"/>
          <a:chExt cx="0" cy="0"/>
        </a:xfrm>
      </p:grpSpPr>
      <p:sp>
        <p:nvSpPr>
          <p:cNvPr id="8" name="Forme libre 7">
            <a:extLst>
              <a:ext uri="{FF2B5EF4-FFF2-40B4-BE49-F238E27FC236}">
                <a16:creationId xmlns:a16="http://schemas.microsoft.com/office/drawing/2014/main" id="{D0DB109F-77BA-448A-9E12-89D45072EEC4}"/>
              </a:ext>
            </a:extLst>
          </p:cNvPr>
          <p:cNvSpPr/>
          <p:nvPr userDrawn="1"/>
        </p:nvSpPr>
        <p:spPr>
          <a:xfrm>
            <a:off x="1524000" y="828930"/>
            <a:ext cx="3280630" cy="5200135"/>
          </a:xfrm>
          <a:custGeom>
            <a:avLst/>
            <a:gdLst>
              <a:gd name="connsiteX0" fmla="*/ 3962400 w 4819135"/>
              <a:gd name="connsiteY0" fmla="*/ 5544065 h 6870357"/>
              <a:gd name="connsiteX1" fmla="*/ 3369276 w 4819135"/>
              <a:gd name="connsiteY1" fmla="*/ 3904735 h 6870357"/>
              <a:gd name="connsiteX2" fmla="*/ 3937687 w 4819135"/>
              <a:gd name="connsiteY2" fmla="*/ 3188043 h 6870357"/>
              <a:gd name="connsiteX3" fmla="*/ 4819135 w 4819135"/>
              <a:gd name="connsiteY3" fmla="*/ 3105665 h 6870357"/>
              <a:gd name="connsiteX4" fmla="*/ 4349579 w 4819135"/>
              <a:gd name="connsiteY4" fmla="*/ 1252151 h 6870357"/>
              <a:gd name="connsiteX5" fmla="*/ 1581665 w 4819135"/>
              <a:gd name="connsiteY5" fmla="*/ 0 h 6870357"/>
              <a:gd name="connsiteX6" fmla="*/ 24714 w 4819135"/>
              <a:gd name="connsiteY6" fmla="*/ 3204519 h 6870357"/>
              <a:gd name="connsiteX7" fmla="*/ 0 w 4819135"/>
              <a:gd name="connsiteY7" fmla="*/ 4530811 h 6870357"/>
              <a:gd name="connsiteX8" fmla="*/ 988541 w 4819135"/>
              <a:gd name="connsiteY8" fmla="*/ 6870357 h 6870357"/>
              <a:gd name="connsiteX9" fmla="*/ 3962400 w 4819135"/>
              <a:gd name="connsiteY9" fmla="*/ 5544065 h 6870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19135" h="6870357">
                <a:moveTo>
                  <a:pt x="3962400" y="5544065"/>
                </a:moveTo>
                <a:lnTo>
                  <a:pt x="3369276" y="3904735"/>
                </a:lnTo>
                <a:lnTo>
                  <a:pt x="3937687" y="3188043"/>
                </a:lnTo>
                <a:lnTo>
                  <a:pt x="4819135" y="3105665"/>
                </a:lnTo>
                <a:lnTo>
                  <a:pt x="4349579" y="1252151"/>
                </a:lnTo>
                <a:lnTo>
                  <a:pt x="1581665" y="0"/>
                </a:lnTo>
                <a:lnTo>
                  <a:pt x="24714" y="3204519"/>
                </a:lnTo>
                <a:lnTo>
                  <a:pt x="0" y="4530811"/>
                </a:lnTo>
                <a:lnTo>
                  <a:pt x="988541" y="6870357"/>
                </a:lnTo>
                <a:lnTo>
                  <a:pt x="3962400" y="5544065"/>
                </a:lnTo>
                <a:close/>
              </a:path>
            </a:pathLst>
          </a:custGeom>
          <a:solidFill>
            <a:srgbClr val="CDD8D6">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le 1"/>
          <p:cNvSpPr>
            <a:spLocks noGrp="1"/>
          </p:cNvSpPr>
          <p:nvPr>
            <p:ph type="title"/>
          </p:nvPr>
        </p:nvSpPr>
        <p:spPr>
          <a:xfrm>
            <a:off x="838200" y="873211"/>
            <a:ext cx="2168610" cy="817477"/>
          </a:xfrm>
        </p:spPr>
        <p:txBody>
          <a:bodyPr anchor="t">
            <a:normAutofit/>
          </a:bodyPr>
          <a:lstStyle>
            <a:lvl1pPr>
              <a:defRPr sz="1600" b="1">
                <a:solidFill>
                  <a:srgbClr val="D8FF00"/>
                </a:solidFill>
              </a:defRPr>
            </a:lvl1pPr>
          </a:lstStyle>
          <a:p>
            <a:r>
              <a:rPr lang="fr-FR"/>
              <a:t>Modifiez le style du titre</a:t>
            </a:r>
            <a:endParaRPr lang="en-US"/>
          </a:p>
        </p:txBody>
      </p:sp>
      <p:sp>
        <p:nvSpPr>
          <p:cNvPr id="3" name="Content Placeholder 2"/>
          <p:cNvSpPr>
            <a:spLocks noGrp="1"/>
          </p:cNvSpPr>
          <p:nvPr>
            <p:ph idx="1"/>
          </p:nvPr>
        </p:nvSpPr>
        <p:spPr>
          <a:xfrm>
            <a:off x="3247944" y="873212"/>
            <a:ext cx="4238013" cy="5165123"/>
          </a:xfrm>
        </p:spPr>
        <p:txBody>
          <a:bodyPr>
            <a:normAutofit/>
          </a:bodyPr>
          <a:lstStyle>
            <a:lvl1pPr>
              <a:lnSpc>
                <a:spcPct val="120000"/>
              </a:lnSpc>
              <a:spcBef>
                <a:spcPts val="1600"/>
              </a:spcBef>
              <a:defRPr sz="2000">
                <a:solidFill>
                  <a:srgbClr val="CDD8D6"/>
                </a:solidFill>
              </a:defRPr>
            </a:lvl1pPr>
            <a:lvl2pPr>
              <a:defRPr>
                <a:solidFill>
                  <a:srgbClr val="CDD8D6"/>
                </a:solidFill>
              </a:defRPr>
            </a:lvl2pPr>
          </a:lstStyle>
          <a:p>
            <a:pPr lvl="0"/>
            <a:r>
              <a:rPr lang="fr-FR"/>
              <a:t>Cliquez pour modifier les styles du texte du masque</a:t>
            </a:r>
          </a:p>
        </p:txBody>
      </p:sp>
      <p:sp>
        <p:nvSpPr>
          <p:cNvPr id="5" name="Footer Placeholder 4"/>
          <p:cNvSpPr>
            <a:spLocks noGrp="1"/>
          </p:cNvSpPr>
          <p:nvPr>
            <p:ph type="ftr" sz="quarter" idx="11"/>
          </p:nvPr>
        </p:nvSpPr>
        <p:spPr/>
        <p:txBody>
          <a:bodyPr/>
          <a:lstStyle>
            <a:lvl1pPr>
              <a:defRPr>
                <a:solidFill>
                  <a:srgbClr val="CDD8D6">
                    <a:alpha val="50000"/>
                  </a:srgbClr>
                </a:solidFill>
              </a:defRPr>
            </a:lvl1pPr>
          </a:lstStyle>
          <a:p>
            <a:r>
              <a:rPr lang="en-US"/>
              <a:t>www.vingtrue.com</a:t>
            </a:r>
          </a:p>
        </p:txBody>
      </p:sp>
      <p:sp>
        <p:nvSpPr>
          <p:cNvPr id="6" name="Slide Number Placeholder 5"/>
          <p:cNvSpPr>
            <a:spLocks noGrp="1"/>
          </p:cNvSpPr>
          <p:nvPr>
            <p:ph type="sldNum" sz="quarter" idx="12"/>
          </p:nvPr>
        </p:nvSpPr>
        <p:spPr/>
        <p:txBody>
          <a:bodyPr/>
          <a:lstStyle>
            <a:lvl1pPr>
              <a:defRPr>
                <a:solidFill>
                  <a:srgbClr val="CDD8D6"/>
                </a:solidFill>
              </a:defRPr>
            </a:lvl1pPr>
          </a:lstStyle>
          <a:p>
            <a:fld id="{48F63A3B-78C7-47BE-AE5E-E10140E04643}" type="slidenum">
              <a:rPr lang="en-US" smtClean="0"/>
              <a:pPr/>
              <a:t>‹N°›</a:t>
            </a:fld>
            <a:endParaRPr lang="en-US"/>
          </a:p>
        </p:txBody>
      </p:sp>
      <p:sp>
        <p:nvSpPr>
          <p:cNvPr id="7" name="Content Placeholder 2">
            <a:extLst>
              <a:ext uri="{FF2B5EF4-FFF2-40B4-BE49-F238E27FC236}">
                <a16:creationId xmlns:a16="http://schemas.microsoft.com/office/drawing/2014/main" id="{C7B08666-AC15-E18C-3D14-487D0A78E492}"/>
              </a:ext>
            </a:extLst>
          </p:cNvPr>
          <p:cNvSpPr>
            <a:spLocks noGrp="1"/>
          </p:cNvSpPr>
          <p:nvPr>
            <p:ph idx="13"/>
          </p:nvPr>
        </p:nvSpPr>
        <p:spPr>
          <a:xfrm>
            <a:off x="7727092" y="873211"/>
            <a:ext cx="3626708" cy="5165123"/>
          </a:xfrm>
        </p:spPr>
        <p:txBody>
          <a:bodyPr anchor="b">
            <a:normAutofit/>
          </a:bodyPr>
          <a:lstStyle>
            <a:lvl1pPr>
              <a:lnSpc>
                <a:spcPts val="1780"/>
              </a:lnSpc>
              <a:defRPr sz="1400">
                <a:solidFill>
                  <a:schemeClr val="bg1"/>
                </a:solidFill>
              </a:defRPr>
            </a:lvl1pPr>
            <a:lvl2pPr>
              <a:lnSpc>
                <a:spcPts val="1780"/>
              </a:lnSpc>
              <a:defRPr sz="1400">
                <a:solidFill>
                  <a:schemeClr val="bg1"/>
                </a:solidFill>
              </a:defRPr>
            </a:lvl2pPr>
            <a:lvl3pPr>
              <a:lnSpc>
                <a:spcPts val="1780"/>
              </a:lnSpc>
              <a:defRPr sz="1400">
                <a:solidFill>
                  <a:schemeClr val="bg1"/>
                </a:solidFill>
              </a:defRPr>
            </a:lvl3pPr>
            <a:lvl4pPr>
              <a:lnSpc>
                <a:spcPts val="1780"/>
              </a:lnSpc>
              <a:defRPr sz="1400">
                <a:solidFill>
                  <a:schemeClr val="bg1"/>
                </a:solidFill>
              </a:defRPr>
            </a:lvl4pPr>
            <a:lvl5pPr>
              <a:lnSpc>
                <a:spcPts val="1780"/>
              </a:lnSpc>
              <a:defRPr sz="1400">
                <a:solidFill>
                  <a:schemeClr val="bg1"/>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Tree>
    <p:extLst>
      <p:ext uri="{BB962C8B-B14F-4D97-AF65-F5344CB8AC3E}">
        <p14:creationId xmlns:p14="http://schemas.microsoft.com/office/powerpoint/2010/main" val="278449366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D48A45AE-9FCA-BC4B-9D5C-8C1102FCCC38}"/>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C3B052F1-9887-FF11-7B3B-CC440F7B68B4}"/>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AC4918CB-FF50-D289-42E6-D5A5DC51DBA1}"/>
              </a:ext>
            </a:extLst>
          </p:cNvPr>
          <p:cNvSpPr>
            <a:spLocks noGrp="1"/>
          </p:cNvSpPr>
          <p:nvPr>
            <p:ph type="dt" sz="half" idx="10"/>
          </p:nvPr>
        </p:nvSpPr>
        <p:spPr/>
        <p:txBody>
          <a:bodyPr/>
          <a:lstStyle/>
          <a:p>
            <a:fld id="{010A6A16-8B1D-461A-86A8-F68EA55BCACC}" type="datetimeFigureOut">
              <a:rPr lang="fr-FR" smtClean="0"/>
              <a:t>11/06/2025</a:t>
            </a:fld>
            <a:endParaRPr lang="fr-FR"/>
          </a:p>
        </p:txBody>
      </p:sp>
      <p:sp>
        <p:nvSpPr>
          <p:cNvPr id="5" name="Espace réservé du pied de page 4">
            <a:extLst>
              <a:ext uri="{FF2B5EF4-FFF2-40B4-BE49-F238E27FC236}">
                <a16:creationId xmlns:a16="http://schemas.microsoft.com/office/drawing/2014/main" id="{309EC9D2-DCB4-C531-FA45-DAE8190222BC}"/>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B8C132A2-91AB-A2F1-D1E3-06E5980C6E13}"/>
              </a:ext>
            </a:extLst>
          </p:cNvPr>
          <p:cNvSpPr>
            <a:spLocks noGrp="1"/>
          </p:cNvSpPr>
          <p:nvPr>
            <p:ph type="sldNum" sz="quarter" idx="12"/>
          </p:nvPr>
        </p:nvSpPr>
        <p:spPr/>
        <p:txBody>
          <a:bodyPr/>
          <a:lstStyle/>
          <a:p>
            <a:fld id="{DEF6A2DD-5D58-4CA0-A4AB-B63B9CF22AFF}" type="slidenum">
              <a:rPr lang="fr-FR" smtClean="0"/>
              <a:t>‹N°›</a:t>
            </a:fld>
            <a:endParaRPr lang="fr-FR"/>
          </a:p>
        </p:txBody>
      </p:sp>
    </p:spTree>
    <p:extLst>
      <p:ext uri="{BB962C8B-B14F-4D97-AF65-F5344CB8AC3E}">
        <p14:creationId xmlns:p14="http://schemas.microsoft.com/office/powerpoint/2010/main" val="298521220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Diapositive de titre">
    <p:bg>
      <p:bgPr>
        <a:solidFill>
          <a:srgbClr val="CDD8D6"/>
        </a:solidFill>
        <a:effectLst/>
      </p:bgPr>
    </p:bg>
    <p:spTree>
      <p:nvGrpSpPr>
        <p:cNvPr id="1" name=""/>
        <p:cNvGrpSpPr/>
        <p:nvPr/>
      </p:nvGrpSpPr>
      <p:grpSpPr>
        <a:xfrm>
          <a:off x="0" y="0"/>
          <a:ext cx="0" cy="0"/>
          <a:chOff x="0" y="0"/>
          <a:chExt cx="0" cy="0"/>
        </a:xfrm>
      </p:grpSpPr>
      <p:sp>
        <p:nvSpPr>
          <p:cNvPr id="9" name="Forme libre 8">
            <a:extLst>
              <a:ext uri="{FF2B5EF4-FFF2-40B4-BE49-F238E27FC236}">
                <a16:creationId xmlns:a16="http://schemas.microsoft.com/office/drawing/2014/main" id="{4018A968-7844-4F3C-406A-59EA7FCD45D9}"/>
              </a:ext>
            </a:extLst>
          </p:cNvPr>
          <p:cNvSpPr/>
          <p:nvPr userDrawn="1"/>
        </p:nvSpPr>
        <p:spPr>
          <a:xfrm>
            <a:off x="1524000" y="828930"/>
            <a:ext cx="3280630" cy="5200135"/>
          </a:xfrm>
          <a:custGeom>
            <a:avLst/>
            <a:gdLst>
              <a:gd name="connsiteX0" fmla="*/ 3962400 w 4819135"/>
              <a:gd name="connsiteY0" fmla="*/ 5544065 h 6870357"/>
              <a:gd name="connsiteX1" fmla="*/ 3369276 w 4819135"/>
              <a:gd name="connsiteY1" fmla="*/ 3904735 h 6870357"/>
              <a:gd name="connsiteX2" fmla="*/ 3937687 w 4819135"/>
              <a:gd name="connsiteY2" fmla="*/ 3188043 h 6870357"/>
              <a:gd name="connsiteX3" fmla="*/ 4819135 w 4819135"/>
              <a:gd name="connsiteY3" fmla="*/ 3105665 h 6870357"/>
              <a:gd name="connsiteX4" fmla="*/ 4349579 w 4819135"/>
              <a:gd name="connsiteY4" fmla="*/ 1252151 h 6870357"/>
              <a:gd name="connsiteX5" fmla="*/ 1581665 w 4819135"/>
              <a:gd name="connsiteY5" fmla="*/ 0 h 6870357"/>
              <a:gd name="connsiteX6" fmla="*/ 24714 w 4819135"/>
              <a:gd name="connsiteY6" fmla="*/ 3204519 h 6870357"/>
              <a:gd name="connsiteX7" fmla="*/ 0 w 4819135"/>
              <a:gd name="connsiteY7" fmla="*/ 4530811 h 6870357"/>
              <a:gd name="connsiteX8" fmla="*/ 988541 w 4819135"/>
              <a:gd name="connsiteY8" fmla="*/ 6870357 h 6870357"/>
              <a:gd name="connsiteX9" fmla="*/ 3962400 w 4819135"/>
              <a:gd name="connsiteY9" fmla="*/ 5544065 h 6870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19135" h="6870357">
                <a:moveTo>
                  <a:pt x="3962400" y="5544065"/>
                </a:moveTo>
                <a:lnTo>
                  <a:pt x="3369276" y="3904735"/>
                </a:lnTo>
                <a:lnTo>
                  <a:pt x="3937687" y="3188043"/>
                </a:lnTo>
                <a:lnTo>
                  <a:pt x="4819135" y="3105665"/>
                </a:lnTo>
                <a:lnTo>
                  <a:pt x="4349579" y="1252151"/>
                </a:lnTo>
                <a:lnTo>
                  <a:pt x="1581665" y="0"/>
                </a:lnTo>
                <a:lnTo>
                  <a:pt x="24714" y="3204519"/>
                </a:lnTo>
                <a:lnTo>
                  <a:pt x="0" y="4530811"/>
                </a:lnTo>
                <a:lnTo>
                  <a:pt x="988541" y="6870357"/>
                </a:lnTo>
                <a:lnTo>
                  <a:pt x="3962400" y="5544065"/>
                </a:lnTo>
                <a:close/>
              </a:path>
            </a:pathLst>
          </a:custGeom>
          <a:solidFill>
            <a:srgbClr val="D8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le 1"/>
          <p:cNvSpPr>
            <a:spLocks noGrp="1"/>
          </p:cNvSpPr>
          <p:nvPr>
            <p:ph type="ctrTitle"/>
          </p:nvPr>
        </p:nvSpPr>
        <p:spPr>
          <a:xfrm>
            <a:off x="576649" y="1371597"/>
            <a:ext cx="9695934" cy="2138365"/>
          </a:xfrm>
        </p:spPr>
        <p:txBody>
          <a:bodyPr anchor="b"/>
          <a:lstStyle>
            <a:lvl1pPr algn="l">
              <a:defRPr sz="6000" b="0"/>
            </a:lvl1pPr>
          </a:lstStyle>
          <a:p>
            <a:r>
              <a:rPr lang="fr-FR"/>
              <a:t>Modifiez le style du titre</a:t>
            </a:r>
            <a:endParaRPr lang="en-US"/>
          </a:p>
        </p:txBody>
      </p:sp>
      <p:sp>
        <p:nvSpPr>
          <p:cNvPr id="3" name="Subtitle 2"/>
          <p:cNvSpPr>
            <a:spLocks noGrp="1"/>
          </p:cNvSpPr>
          <p:nvPr>
            <p:ph type="subTitle" idx="1"/>
          </p:nvPr>
        </p:nvSpPr>
        <p:spPr>
          <a:xfrm>
            <a:off x="576649" y="3602037"/>
            <a:ext cx="9695934" cy="1255199"/>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en-US"/>
          </a:p>
        </p:txBody>
      </p:sp>
      <p:pic>
        <p:nvPicPr>
          <p:cNvPr id="10" name="Image 9">
            <a:extLst>
              <a:ext uri="{FF2B5EF4-FFF2-40B4-BE49-F238E27FC236}">
                <a16:creationId xmlns:a16="http://schemas.microsoft.com/office/drawing/2014/main" id="{6B17A369-EB0F-C11F-8B99-28D55F0A4A07}"/>
              </a:ext>
            </a:extLst>
          </p:cNvPr>
          <p:cNvPicPr>
            <a:picLocks noChangeAspect="1"/>
          </p:cNvPicPr>
          <p:nvPr userDrawn="1"/>
        </p:nvPicPr>
        <p:blipFill>
          <a:blip r:embed="rId2"/>
          <a:stretch>
            <a:fillRect/>
          </a:stretch>
        </p:blipFill>
        <p:spPr>
          <a:xfrm>
            <a:off x="8998314" y="552682"/>
            <a:ext cx="2715893" cy="818915"/>
          </a:xfrm>
          <a:prstGeom prst="rect">
            <a:avLst/>
          </a:prstGeom>
        </p:spPr>
      </p:pic>
      <p:sp>
        <p:nvSpPr>
          <p:cNvPr id="15" name="Espace réservé du texte 13">
            <a:extLst>
              <a:ext uri="{FF2B5EF4-FFF2-40B4-BE49-F238E27FC236}">
                <a16:creationId xmlns:a16="http://schemas.microsoft.com/office/drawing/2014/main" id="{3A8ECA9C-BB42-B88B-38BE-8671982D83F2}"/>
              </a:ext>
            </a:extLst>
          </p:cNvPr>
          <p:cNvSpPr>
            <a:spLocks noGrp="1"/>
          </p:cNvSpPr>
          <p:nvPr>
            <p:ph type="body" sz="quarter" idx="10"/>
          </p:nvPr>
        </p:nvSpPr>
        <p:spPr>
          <a:xfrm>
            <a:off x="576649" y="552450"/>
            <a:ext cx="7652951" cy="411163"/>
          </a:xfrm>
        </p:spPr>
        <p:txBody>
          <a:bodyPr>
            <a:noAutofit/>
          </a:bodyPr>
          <a:lstStyle>
            <a:lvl1pPr>
              <a:defRPr sz="1400">
                <a:solidFill>
                  <a:srgbClr val="7D8988"/>
                </a:solidFill>
              </a:defRPr>
            </a:lvl1pPr>
            <a:lvl2pPr>
              <a:defRPr sz="1400">
                <a:solidFill>
                  <a:srgbClr val="7D8988"/>
                </a:solidFill>
              </a:defRPr>
            </a:lvl2pPr>
            <a:lvl3pPr>
              <a:defRPr sz="1400">
                <a:solidFill>
                  <a:srgbClr val="7D8988"/>
                </a:solidFill>
              </a:defRPr>
            </a:lvl3pPr>
            <a:lvl4pPr>
              <a:defRPr sz="1400">
                <a:solidFill>
                  <a:srgbClr val="7D8988"/>
                </a:solidFill>
              </a:defRPr>
            </a:lvl4pPr>
            <a:lvl5pPr>
              <a:defRPr sz="1400">
                <a:solidFill>
                  <a:srgbClr val="7D8988"/>
                </a:solidFill>
              </a:defRPr>
            </a:lvl5pPr>
          </a:lstStyle>
          <a:p>
            <a:pPr lvl="0"/>
            <a:r>
              <a:rPr lang="fr-FR"/>
              <a:t>Cliquez pour modifier les styles du texte du masque</a:t>
            </a:r>
          </a:p>
        </p:txBody>
      </p:sp>
      <p:sp>
        <p:nvSpPr>
          <p:cNvPr id="17" name="Espace réservé du texte 13">
            <a:extLst>
              <a:ext uri="{FF2B5EF4-FFF2-40B4-BE49-F238E27FC236}">
                <a16:creationId xmlns:a16="http://schemas.microsoft.com/office/drawing/2014/main" id="{0AFDDA92-AFDA-CF3A-4504-F44B80E14E95}"/>
              </a:ext>
            </a:extLst>
          </p:cNvPr>
          <p:cNvSpPr>
            <a:spLocks noGrp="1"/>
          </p:cNvSpPr>
          <p:nvPr>
            <p:ph type="body" sz="quarter" idx="11"/>
          </p:nvPr>
        </p:nvSpPr>
        <p:spPr>
          <a:xfrm>
            <a:off x="574198" y="5716489"/>
            <a:ext cx="7652951" cy="411163"/>
          </a:xfrm>
        </p:spPr>
        <p:txBody>
          <a:bodyPr anchor="b">
            <a:noAutofit/>
          </a:bodyPr>
          <a:lstStyle>
            <a:lvl1pPr>
              <a:defRPr sz="1400">
                <a:solidFill>
                  <a:srgbClr val="7D8988"/>
                </a:solidFill>
              </a:defRPr>
            </a:lvl1pPr>
            <a:lvl2pPr>
              <a:defRPr sz="1400">
                <a:solidFill>
                  <a:srgbClr val="7D8988"/>
                </a:solidFill>
              </a:defRPr>
            </a:lvl2pPr>
            <a:lvl3pPr>
              <a:defRPr sz="1400">
                <a:solidFill>
                  <a:srgbClr val="7D8988"/>
                </a:solidFill>
              </a:defRPr>
            </a:lvl3pPr>
            <a:lvl4pPr>
              <a:defRPr sz="1400">
                <a:solidFill>
                  <a:srgbClr val="7D8988"/>
                </a:solidFill>
              </a:defRPr>
            </a:lvl4pPr>
            <a:lvl5pPr>
              <a:defRPr sz="1400">
                <a:solidFill>
                  <a:srgbClr val="7D8988"/>
                </a:solidFill>
              </a:defRPr>
            </a:lvl5pPr>
          </a:lstStyle>
          <a:p>
            <a:pPr lvl="0"/>
            <a:r>
              <a:rPr lang="fr-FR"/>
              <a:t>Cliquez pour modifier les styles du texte du masque</a:t>
            </a:r>
          </a:p>
        </p:txBody>
      </p:sp>
      <p:sp>
        <p:nvSpPr>
          <p:cNvPr id="4" name="Espace réservé du pied de page 3">
            <a:extLst>
              <a:ext uri="{FF2B5EF4-FFF2-40B4-BE49-F238E27FC236}">
                <a16:creationId xmlns:a16="http://schemas.microsoft.com/office/drawing/2014/main" id="{F3DC3C1B-BD1F-F3E8-1B30-E7CB8CE31512}"/>
              </a:ext>
            </a:extLst>
          </p:cNvPr>
          <p:cNvSpPr>
            <a:spLocks noGrp="1"/>
          </p:cNvSpPr>
          <p:nvPr>
            <p:ph type="ftr" sz="quarter" idx="12"/>
          </p:nvPr>
        </p:nvSpPr>
        <p:spPr/>
        <p:txBody>
          <a:bodyPr/>
          <a:lstStyle/>
          <a:p>
            <a:r>
              <a:rPr lang="en-US"/>
              <a:t>www.vingtrue.com</a:t>
            </a:r>
          </a:p>
        </p:txBody>
      </p:sp>
      <p:sp>
        <p:nvSpPr>
          <p:cNvPr id="5" name="Espace réservé du numéro de diapositive 4">
            <a:extLst>
              <a:ext uri="{FF2B5EF4-FFF2-40B4-BE49-F238E27FC236}">
                <a16:creationId xmlns:a16="http://schemas.microsoft.com/office/drawing/2014/main" id="{E989FFB1-1CDD-0244-0AAE-939AF86E094A}"/>
              </a:ext>
            </a:extLst>
          </p:cNvPr>
          <p:cNvSpPr>
            <a:spLocks noGrp="1"/>
          </p:cNvSpPr>
          <p:nvPr>
            <p:ph type="sldNum" sz="quarter" idx="13"/>
          </p:nvPr>
        </p:nvSpPr>
        <p:spPr>
          <a:xfrm>
            <a:off x="11493580" y="6305318"/>
            <a:ext cx="441254" cy="365125"/>
          </a:xfrm>
        </p:spPr>
        <p:txBody>
          <a:bodyPr/>
          <a:lstStyle>
            <a:lvl1pPr>
              <a:defRPr/>
            </a:lvl1pPr>
          </a:lstStyle>
          <a:p>
            <a:r>
              <a:rPr lang="en-US"/>
              <a:t>1</a:t>
            </a:r>
          </a:p>
        </p:txBody>
      </p:sp>
    </p:spTree>
    <p:extLst>
      <p:ext uri="{BB962C8B-B14F-4D97-AF65-F5344CB8AC3E}">
        <p14:creationId xmlns:p14="http://schemas.microsoft.com/office/powerpoint/2010/main" val="392915799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_Diapositive de titre">
    <p:bg>
      <p:bgPr>
        <a:solidFill>
          <a:srgbClr val="CDD8D6"/>
        </a:solidFill>
        <a:effectLst/>
      </p:bgPr>
    </p:bg>
    <p:spTree>
      <p:nvGrpSpPr>
        <p:cNvPr id="1" name=""/>
        <p:cNvGrpSpPr/>
        <p:nvPr/>
      </p:nvGrpSpPr>
      <p:grpSpPr>
        <a:xfrm>
          <a:off x="0" y="0"/>
          <a:ext cx="0" cy="0"/>
          <a:chOff x="0" y="0"/>
          <a:chExt cx="0" cy="0"/>
        </a:xfrm>
      </p:grpSpPr>
      <p:sp>
        <p:nvSpPr>
          <p:cNvPr id="4" name="Forme libre 3">
            <a:extLst>
              <a:ext uri="{FF2B5EF4-FFF2-40B4-BE49-F238E27FC236}">
                <a16:creationId xmlns:a16="http://schemas.microsoft.com/office/drawing/2014/main" id="{BB165394-EDC9-BA6A-8189-C3EDAD2D005F}"/>
              </a:ext>
            </a:extLst>
          </p:cNvPr>
          <p:cNvSpPr/>
          <p:nvPr userDrawn="1"/>
        </p:nvSpPr>
        <p:spPr>
          <a:xfrm>
            <a:off x="5770179" y="2721529"/>
            <a:ext cx="819764" cy="1299410"/>
          </a:xfrm>
          <a:custGeom>
            <a:avLst/>
            <a:gdLst>
              <a:gd name="connsiteX0" fmla="*/ 3962400 w 4819135"/>
              <a:gd name="connsiteY0" fmla="*/ 5544065 h 6870357"/>
              <a:gd name="connsiteX1" fmla="*/ 3369276 w 4819135"/>
              <a:gd name="connsiteY1" fmla="*/ 3904735 h 6870357"/>
              <a:gd name="connsiteX2" fmla="*/ 3937687 w 4819135"/>
              <a:gd name="connsiteY2" fmla="*/ 3188043 h 6870357"/>
              <a:gd name="connsiteX3" fmla="*/ 4819135 w 4819135"/>
              <a:gd name="connsiteY3" fmla="*/ 3105665 h 6870357"/>
              <a:gd name="connsiteX4" fmla="*/ 4349579 w 4819135"/>
              <a:gd name="connsiteY4" fmla="*/ 1252151 h 6870357"/>
              <a:gd name="connsiteX5" fmla="*/ 1581665 w 4819135"/>
              <a:gd name="connsiteY5" fmla="*/ 0 h 6870357"/>
              <a:gd name="connsiteX6" fmla="*/ 24714 w 4819135"/>
              <a:gd name="connsiteY6" fmla="*/ 3204519 h 6870357"/>
              <a:gd name="connsiteX7" fmla="*/ 0 w 4819135"/>
              <a:gd name="connsiteY7" fmla="*/ 4530811 h 6870357"/>
              <a:gd name="connsiteX8" fmla="*/ 988541 w 4819135"/>
              <a:gd name="connsiteY8" fmla="*/ 6870357 h 6870357"/>
              <a:gd name="connsiteX9" fmla="*/ 3962400 w 4819135"/>
              <a:gd name="connsiteY9" fmla="*/ 5544065 h 6870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19135" h="6870357">
                <a:moveTo>
                  <a:pt x="3962400" y="5544065"/>
                </a:moveTo>
                <a:lnTo>
                  <a:pt x="3369276" y="3904735"/>
                </a:lnTo>
                <a:lnTo>
                  <a:pt x="3937687" y="3188043"/>
                </a:lnTo>
                <a:lnTo>
                  <a:pt x="4819135" y="3105665"/>
                </a:lnTo>
                <a:lnTo>
                  <a:pt x="4349579" y="1252151"/>
                </a:lnTo>
                <a:lnTo>
                  <a:pt x="1581665" y="0"/>
                </a:lnTo>
                <a:lnTo>
                  <a:pt x="24714" y="3204519"/>
                </a:lnTo>
                <a:lnTo>
                  <a:pt x="0" y="4530811"/>
                </a:lnTo>
                <a:lnTo>
                  <a:pt x="988541" y="6870357"/>
                </a:lnTo>
                <a:lnTo>
                  <a:pt x="3962400" y="5544065"/>
                </a:lnTo>
                <a:close/>
              </a:path>
            </a:pathLst>
          </a:custGeom>
          <a:solidFill>
            <a:srgbClr val="D8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Subtitle 2"/>
          <p:cNvSpPr>
            <a:spLocks noGrp="1"/>
          </p:cNvSpPr>
          <p:nvPr>
            <p:ph type="subTitle" idx="1"/>
          </p:nvPr>
        </p:nvSpPr>
        <p:spPr>
          <a:xfrm>
            <a:off x="7031421" y="1797269"/>
            <a:ext cx="4372303" cy="3289738"/>
          </a:xfrm>
        </p:spPr>
        <p:txBody>
          <a:bodyPr anchor="ctr">
            <a:normAutofit/>
          </a:bodyPr>
          <a:lstStyle>
            <a:lvl1pPr marL="0" indent="0" algn="l">
              <a:buNone/>
              <a:defRPr sz="1800">
                <a:solidFill>
                  <a:srgbClr val="22222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en-US"/>
          </a:p>
        </p:txBody>
      </p:sp>
      <p:pic>
        <p:nvPicPr>
          <p:cNvPr id="10" name="Image 9">
            <a:extLst>
              <a:ext uri="{FF2B5EF4-FFF2-40B4-BE49-F238E27FC236}">
                <a16:creationId xmlns:a16="http://schemas.microsoft.com/office/drawing/2014/main" id="{6B17A369-EB0F-C11F-8B99-28D55F0A4A07}"/>
              </a:ext>
            </a:extLst>
          </p:cNvPr>
          <p:cNvPicPr>
            <a:picLocks noChangeAspect="1"/>
          </p:cNvPicPr>
          <p:nvPr userDrawn="1"/>
        </p:nvPicPr>
        <p:blipFill>
          <a:blip r:embed="rId2"/>
          <a:stretch>
            <a:fillRect/>
          </a:stretch>
        </p:blipFill>
        <p:spPr>
          <a:xfrm>
            <a:off x="2421801" y="3033864"/>
            <a:ext cx="2715893" cy="818915"/>
          </a:xfrm>
          <a:prstGeom prst="rect">
            <a:avLst/>
          </a:prstGeom>
        </p:spPr>
      </p:pic>
    </p:spTree>
    <p:extLst>
      <p:ext uri="{BB962C8B-B14F-4D97-AF65-F5344CB8AC3E}">
        <p14:creationId xmlns:p14="http://schemas.microsoft.com/office/powerpoint/2010/main" val="37709551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re et contenu">
    <p:bg>
      <p:bgPr>
        <a:solidFill>
          <a:schemeClr val="bg1"/>
        </a:solidFill>
        <a:effectLst/>
      </p:bgPr>
    </p:bg>
    <p:spTree>
      <p:nvGrpSpPr>
        <p:cNvPr id="1" name=""/>
        <p:cNvGrpSpPr/>
        <p:nvPr/>
      </p:nvGrpSpPr>
      <p:grpSpPr>
        <a:xfrm>
          <a:off x="0" y="0"/>
          <a:ext cx="0" cy="0"/>
          <a:chOff x="0" y="0"/>
          <a:chExt cx="0" cy="0"/>
        </a:xfrm>
      </p:grpSpPr>
      <p:pic>
        <p:nvPicPr>
          <p:cNvPr id="13" name="Image 12">
            <a:extLst>
              <a:ext uri="{FF2B5EF4-FFF2-40B4-BE49-F238E27FC236}">
                <a16:creationId xmlns:a16="http://schemas.microsoft.com/office/drawing/2014/main" id="{FE09F495-22D7-0BB3-75B7-B717F2B0248A}"/>
              </a:ext>
            </a:extLst>
          </p:cNvPr>
          <p:cNvPicPr>
            <a:picLocks noChangeAspect="1"/>
          </p:cNvPicPr>
          <p:nvPr userDrawn="1"/>
        </p:nvPicPr>
        <p:blipFill>
          <a:blip r:embed="rId2"/>
          <a:stretch>
            <a:fillRect/>
          </a:stretch>
        </p:blipFill>
        <p:spPr>
          <a:xfrm>
            <a:off x="4499289" y="1134932"/>
            <a:ext cx="1642784" cy="2011922"/>
          </a:xfrm>
          <a:prstGeom prst="rect">
            <a:avLst/>
          </a:prstGeom>
        </p:spPr>
      </p:pic>
      <p:sp>
        <p:nvSpPr>
          <p:cNvPr id="2" name="Title 1"/>
          <p:cNvSpPr>
            <a:spLocks noGrp="1"/>
          </p:cNvSpPr>
          <p:nvPr>
            <p:ph type="title"/>
          </p:nvPr>
        </p:nvSpPr>
        <p:spPr>
          <a:xfrm>
            <a:off x="838199" y="873211"/>
            <a:ext cx="3091249" cy="345989"/>
          </a:xfrm>
        </p:spPr>
        <p:txBody>
          <a:bodyPr anchor="t">
            <a:normAutofit/>
          </a:bodyPr>
          <a:lstStyle>
            <a:lvl1pPr>
              <a:defRPr sz="1600" b="1">
                <a:solidFill>
                  <a:srgbClr val="7D8988"/>
                </a:solidFill>
              </a:defRPr>
            </a:lvl1pPr>
          </a:lstStyle>
          <a:p>
            <a:r>
              <a:rPr lang="fr-FR"/>
              <a:t>Modifiez le style du titre</a:t>
            </a:r>
            <a:endParaRPr lang="en-US"/>
          </a:p>
        </p:txBody>
      </p:sp>
      <p:sp>
        <p:nvSpPr>
          <p:cNvPr id="3" name="Content Placeholder 2"/>
          <p:cNvSpPr>
            <a:spLocks noGrp="1"/>
          </p:cNvSpPr>
          <p:nvPr>
            <p:ph idx="1"/>
          </p:nvPr>
        </p:nvSpPr>
        <p:spPr>
          <a:xfrm>
            <a:off x="838200" y="1371599"/>
            <a:ext cx="3418134" cy="4724402"/>
          </a:xfrm>
        </p:spPr>
        <p:txBody>
          <a:bodyPr anchor="t">
            <a:normAutofit/>
          </a:bodyPr>
          <a:lstStyle>
            <a:lvl1pPr>
              <a:lnSpc>
                <a:spcPct val="120000"/>
              </a:lnSpc>
              <a:defRPr sz="1800">
                <a:solidFill>
                  <a:srgbClr val="7D8988"/>
                </a:solidFill>
              </a:defRPr>
            </a:lvl1pPr>
            <a:lvl2pPr>
              <a:defRPr>
                <a:solidFill>
                  <a:srgbClr val="CDD8D6"/>
                </a:solidFill>
              </a:defRPr>
            </a:lvl2pPr>
          </a:lstStyle>
          <a:p>
            <a:pPr lvl="0"/>
            <a:r>
              <a:rPr lang="fr-FR"/>
              <a:t>Cliquez pour modifier les styles du texte du masque</a:t>
            </a:r>
          </a:p>
        </p:txBody>
      </p:sp>
      <p:sp>
        <p:nvSpPr>
          <p:cNvPr id="5" name="Footer Placeholder 4"/>
          <p:cNvSpPr>
            <a:spLocks noGrp="1"/>
          </p:cNvSpPr>
          <p:nvPr>
            <p:ph type="ftr" sz="quarter" idx="11"/>
          </p:nvPr>
        </p:nvSpPr>
        <p:spPr/>
        <p:txBody>
          <a:bodyPr/>
          <a:lstStyle>
            <a:lvl1pPr>
              <a:defRPr>
                <a:solidFill>
                  <a:srgbClr val="CDD8D6">
                    <a:alpha val="50000"/>
                  </a:srgbClr>
                </a:solidFill>
              </a:defRPr>
            </a:lvl1pPr>
          </a:lstStyle>
          <a:p>
            <a:r>
              <a:rPr lang="en-US"/>
              <a:t>www.vingtrue.com</a:t>
            </a:r>
          </a:p>
        </p:txBody>
      </p:sp>
      <p:sp>
        <p:nvSpPr>
          <p:cNvPr id="6" name="Slide Number Placeholder 5"/>
          <p:cNvSpPr>
            <a:spLocks noGrp="1"/>
          </p:cNvSpPr>
          <p:nvPr>
            <p:ph type="sldNum" sz="quarter" idx="12"/>
          </p:nvPr>
        </p:nvSpPr>
        <p:spPr/>
        <p:txBody>
          <a:bodyPr/>
          <a:lstStyle>
            <a:lvl1pPr>
              <a:defRPr>
                <a:solidFill>
                  <a:srgbClr val="7D8988"/>
                </a:solidFill>
              </a:defRPr>
            </a:lvl1pPr>
          </a:lstStyle>
          <a:p>
            <a:fld id="{48F63A3B-78C7-47BE-AE5E-E10140E04643}" type="slidenum">
              <a:rPr lang="en-US" smtClean="0"/>
              <a:pPr/>
              <a:t>‹N°›</a:t>
            </a:fld>
            <a:endParaRPr lang="en-US"/>
          </a:p>
        </p:txBody>
      </p:sp>
      <p:sp>
        <p:nvSpPr>
          <p:cNvPr id="9" name="Espace réservé pour une image  8">
            <a:extLst>
              <a:ext uri="{FF2B5EF4-FFF2-40B4-BE49-F238E27FC236}">
                <a16:creationId xmlns:a16="http://schemas.microsoft.com/office/drawing/2014/main" id="{1BE5286E-4270-1947-DDE8-C4D51CC71C00}"/>
              </a:ext>
            </a:extLst>
          </p:cNvPr>
          <p:cNvSpPr>
            <a:spLocks noGrp="1"/>
          </p:cNvSpPr>
          <p:nvPr>
            <p:ph type="pic" sz="quarter" idx="13"/>
          </p:nvPr>
        </p:nvSpPr>
        <p:spPr>
          <a:xfrm>
            <a:off x="4694083" y="1390305"/>
            <a:ext cx="1273172" cy="1575318"/>
          </a:xfrm>
        </p:spPr>
        <p:txBody>
          <a:bodyPr/>
          <a:lstStyle/>
          <a:p>
            <a:endParaRPr lang="fr-FR"/>
          </a:p>
        </p:txBody>
      </p:sp>
      <p:sp>
        <p:nvSpPr>
          <p:cNvPr id="39" name="Espace réservé du texte 38">
            <a:extLst>
              <a:ext uri="{FF2B5EF4-FFF2-40B4-BE49-F238E27FC236}">
                <a16:creationId xmlns:a16="http://schemas.microsoft.com/office/drawing/2014/main" id="{C928D513-F1A6-FB3D-2ECD-D45B40591EC8}"/>
              </a:ext>
            </a:extLst>
          </p:cNvPr>
          <p:cNvSpPr>
            <a:spLocks noGrp="1"/>
          </p:cNvSpPr>
          <p:nvPr>
            <p:ph type="body" sz="quarter" idx="14" hasCustomPrompt="1"/>
          </p:nvPr>
        </p:nvSpPr>
        <p:spPr>
          <a:xfrm>
            <a:off x="4558420" y="3246439"/>
            <a:ext cx="1485900" cy="284162"/>
          </a:xfrm>
        </p:spPr>
        <p:txBody>
          <a:bodyPr>
            <a:noAutofit/>
          </a:bodyPr>
          <a:lstStyle>
            <a:lvl1pPr algn="ctr">
              <a:defRPr sz="1000">
                <a:solidFill>
                  <a:srgbClr val="7D8988"/>
                </a:solidFill>
              </a:defRPr>
            </a:lvl1pPr>
          </a:lstStyle>
          <a:p>
            <a:pPr lvl="0"/>
            <a:r>
              <a:rPr lang="fr-FR"/>
              <a:t>Prénom Nom</a:t>
            </a:r>
          </a:p>
        </p:txBody>
      </p:sp>
      <p:pic>
        <p:nvPicPr>
          <p:cNvPr id="40" name="Image 39">
            <a:extLst>
              <a:ext uri="{FF2B5EF4-FFF2-40B4-BE49-F238E27FC236}">
                <a16:creationId xmlns:a16="http://schemas.microsoft.com/office/drawing/2014/main" id="{569418FB-C0FF-7261-AEFD-375DB363DDEC}"/>
              </a:ext>
            </a:extLst>
          </p:cNvPr>
          <p:cNvPicPr>
            <a:picLocks noChangeAspect="1"/>
          </p:cNvPicPr>
          <p:nvPr userDrawn="1"/>
        </p:nvPicPr>
        <p:blipFill>
          <a:blip r:embed="rId2"/>
          <a:stretch>
            <a:fillRect/>
          </a:stretch>
        </p:blipFill>
        <p:spPr>
          <a:xfrm>
            <a:off x="4499289" y="3719382"/>
            <a:ext cx="1642784" cy="2011922"/>
          </a:xfrm>
          <a:prstGeom prst="rect">
            <a:avLst/>
          </a:prstGeom>
        </p:spPr>
      </p:pic>
      <p:sp>
        <p:nvSpPr>
          <p:cNvPr id="41" name="Espace réservé pour une image  8">
            <a:extLst>
              <a:ext uri="{FF2B5EF4-FFF2-40B4-BE49-F238E27FC236}">
                <a16:creationId xmlns:a16="http://schemas.microsoft.com/office/drawing/2014/main" id="{ED612977-9C24-9D1D-F767-48A5C1FA2AAE}"/>
              </a:ext>
            </a:extLst>
          </p:cNvPr>
          <p:cNvSpPr>
            <a:spLocks noGrp="1"/>
          </p:cNvSpPr>
          <p:nvPr>
            <p:ph type="pic" sz="quarter" idx="15"/>
          </p:nvPr>
        </p:nvSpPr>
        <p:spPr>
          <a:xfrm>
            <a:off x="4694083" y="3974755"/>
            <a:ext cx="1273172" cy="1575318"/>
          </a:xfrm>
        </p:spPr>
        <p:txBody>
          <a:bodyPr/>
          <a:lstStyle/>
          <a:p>
            <a:endParaRPr lang="fr-FR"/>
          </a:p>
        </p:txBody>
      </p:sp>
      <p:sp>
        <p:nvSpPr>
          <p:cNvPr id="42" name="Espace réservé du texte 38">
            <a:extLst>
              <a:ext uri="{FF2B5EF4-FFF2-40B4-BE49-F238E27FC236}">
                <a16:creationId xmlns:a16="http://schemas.microsoft.com/office/drawing/2014/main" id="{48E2718C-68F6-054F-6A4A-2671841810EF}"/>
              </a:ext>
            </a:extLst>
          </p:cNvPr>
          <p:cNvSpPr>
            <a:spLocks noGrp="1"/>
          </p:cNvSpPr>
          <p:nvPr>
            <p:ph type="body" sz="quarter" idx="16" hasCustomPrompt="1"/>
          </p:nvPr>
        </p:nvSpPr>
        <p:spPr>
          <a:xfrm>
            <a:off x="4558420" y="5830889"/>
            <a:ext cx="1485900" cy="284162"/>
          </a:xfrm>
        </p:spPr>
        <p:txBody>
          <a:bodyPr>
            <a:noAutofit/>
          </a:bodyPr>
          <a:lstStyle>
            <a:lvl1pPr algn="ctr">
              <a:defRPr sz="1000">
                <a:solidFill>
                  <a:srgbClr val="7D8988"/>
                </a:solidFill>
              </a:defRPr>
            </a:lvl1pPr>
          </a:lstStyle>
          <a:p>
            <a:pPr lvl="0"/>
            <a:r>
              <a:rPr lang="fr-FR"/>
              <a:t>Prénom Nom</a:t>
            </a:r>
          </a:p>
        </p:txBody>
      </p:sp>
      <p:pic>
        <p:nvPicPr>
          <p:cNvPr id="43" name="Image 42">
            <a:extLst>
              <a:ext uri="{FF2B5EF4-FFF2-40B4-BE49-F238E27FC236}">
                <a16:creationId xmlns:a16="http://schemas.microsoft.com/office/drawing/2014/main" id="{C0CDC2D9-246B-31BA-A3B2-781EE3A8D4D4}"/>
              </a:ext>
            </a:extLst>
          </p:cNvPr>
          <p:cNvPicPr>
            <a:picLocks noChangeAspect="1"/>
          </p:cNvPicPr>
          <p:nvPr userDrawn="1"/>
        </p:nvPicPr>
        <p:blipFill>
          <a:blip r:embed="rId2"/>
          <a:stretch>
            <a:fillRect/>
          </a:stretch>
        </p:blipFill>
        <p:spPr>
          <a:xfrm>
            <a:off x="6226637" y="1134932"/>
            <a:ext cx="1642784" cy="2011922"/>
          </a:xfrm>
          <a:prstGeom prst="rect">
            <a:avLst/>
          </a:prstGeom>
        </p:spPr>
      </p:pic>
      <p:sp>
        <p:nvSpPr>
          <p:cNvPr id="44" name="Espace réservé pour une image  8">
            <a:extLst>
              <a:ext uri="{FF2B5EF4-FFF2-40B4-BE49-F238E27FC236}">
                <a16:creationId xmlns:a16="http://schemas.microsoft.com/office/drawing/2014/main" id="{2F43060A-3B17-2C7F-E094-513A85FC2ADA}"/>
              </a:ext>
            </a:extLst>
          </p:cNvPr>
          <p:cNvSpPr>
            <a:spLocks noGrp="1"/>
          </p:cNvSpPr>
          <p:nvPr>
            <p:ph type="pic" sz="quarter" idx="17"/>
          </p:nvPr>
        </p:nvSpPr>
        <p:spPr>
          <a:xfrm>
            <a:off x="6421431" y="1390305"/>
            <a:ext cx="1273172" cy="1575318"/>
          </a:xfrm>
        </p:spPr>
        <p:txBody>
          <a:bodyPr/>
          <a:lstStyle/>
          <a:p>
            <a:endParaRPr lang="fr-FR"/>
          </a:p>
        </p:txBody>
      </p:sp>
      <p:sp>
        <p:nvSpPr>
          <p:cNvPr id="45" name="Espace réservé du texte 38">
            <a:extLst>
              <a:ext uri="{FF2B5EF4-FFF2-40B4-BE49-F238E27FC236}">
                <a16:creationId xmlns:a16="http://schemas.microsoft.com/office/drawing/2014/main" id="{C3A2128F-4AC0-B4CF-DB32-7A5894770FC6}"/>
              </a:ext>
            </a:extLst>
          </p:cNvPr>
          <p:cNvSpPr>
            <a:spLocks noGrp="1"/>
          </p:cNvSpPr>
          <p:nvPr>
            <p:ph type="body" sz="quarter" idx="18" hasCustomPrompt="1"/>
          </p:nvPr>
        </p:nvSpPr>
        <p:spPr>
          <a:xfrm>
            <a:off x="6285768" y="3246439"/>
            <a:ext cx="1485900" cy="284162"/>
          </a:xfrm>
        </p:spPr>
        <p:txBody>
          <a:bodyPr>
            <a:noAutofit/>
          </a:bodyPr>
          <a:lstStyle>
            <a:lvl1pPr algn="ctr">
              <a:defRPr sz="1000">
                <a:solidFill>
                  <a:srgbClr val="7D8988"/>
                </a:solidFill>
              </a:defRPr>
            </a:lvl1pPr>
          </a:lstStyle>
          <a:p>
            <a:pPr lvl="0"/>
            <a:r>
              <a:rPr lang="fr-FR"/>
              <a:t>Prénom Nom</a:t>
            </a:r>
          </a:p>
        </p:txBody>
      </p:sp>
      <p:pic>
        <p:nvPicPr>
          <p:cNvPr id="46" name="Image 45">
            <a:extLst>
              <a:ext uri="{FF2B5EF4-FFF2-40B4-BE49-F238E27FC236}">
                <a16:creationId xmlns:a16="http://schemas.microsoft.com/office/drawing/2014/main" id="{3A1A444D-0211-CD95-6CD6-6FF323294CE8}"/>
              </a:ext>
            </a:extLst>
          </p:cNvPr>
          <p:cNvPicPr>
            <a:picLocks noChangeAspect="1"/>
          </p:cNvPicPr>
          <p:nvPr userDrawn="1"/>
        </p:nvPicPr>
        <p:blipFill>
          <a:blip r:embed="rId2"/>
          <a:stretch>
            <a:fillRect/>
          </a:stretch>
        </p:blipFill>
        <p:spPr>
          <a:xfrm>
            <a:off x="6226637" y="3719382"/>
            <a:ext cx="1642784" cy="2011922"/>
          </a:xfrm>
          <a:prstGeom prst="rect">
            <a:avLst/>
          </a:prstGeom>
        </p:spPr>
      </p:pic>
      <p:sp>
        <p:nvSpPr>
          <p:cNvPr id="47" name="Espace réservé pour une image  8">
            <a:extLst>
              <a:ext uri="{FF2B5EF4-FFF2-40B4-BE49-F238E27FC236}">
                <a16:creationId xmlns:a16="http://schemas.microsoft.com/office/drawing/2014/main" id="{BD7133EC-5BF7-E7B4-63E9-49EC04477537}"/>
              </a:ext>
            </a:extLst>
          </p:cNvPr>
          <p:cNvSpPr>
            <a:spLocks noGrp="1"/>
          </p:cNvSpPr>
          <p:nvPr>
            <p:ph type="pic" sz="quarter" idx="19"/>
          </p:nvPr>
        </p:nvSpPr>
        <p:spPr>
          <a:xfrm>
            <a:off x="6421431" y="3974755"/>
            <a:ext cx="1273172" cy="1575318"/>
          </a:xfrm>
        </p:spPr>
        <p:txBody>
          <a:bodyPr/>
          <a:lstStyle/>
          <a:p>
            <a:endParaRPr lang="fr-FR"/>
          </a:p>
        </p:txBody>
      </p:sp>
      <p:sp>
        <p:nvSpPr>
          <p:cNvPr id="48" name="Espace réservé du texte 38">
            <a:extLst>
              <a:ext uri="{FF2B5EF4-FFF2-40B4-BE49-F238E27FC236}">
                <a16:creationId xmlns:a16="http://schemas.microsoft.com/office/drawing/2014/main" id="{A696B3F8-11A5-5282-81A4-19B852C361B4}"/>
              </a:ext>
            </a:extLst>
          </p:cNvPr>
          <p:cNvSpPr>
            <a:spLocks noGrp="1"/>
          </p:cNvSpPr>
          <p:nvPr>
            <p:ph type="body" sz="quarter" idx="20" hasCustomPrompt="1"/>
          </p:nvPr>
        </p:nvSpPr>
        <p:spPr>
          <a:xfrm>
            <a:off x="6285768" y="5830889"/>
            <a:ext cx="1485900" cy="284162"/>
          </a:xfrm>
        </p:spPr>
        <p:txBody>
          <a:bodyPr>
            <a:noAutofit/>
          </a:bodyPr>
          <a:lstStyle>
            <a:lvl1pPr algn="ctr">
              <a:defRPr sz="1000">
                <a:solidFill>
                  <a:srgbClr val="7D8988"/>
                </a:solidFill>
              </a:defRPr>
            </a:lvl1pPr>
          </a:lstStyle>
          <a:p>
            <a:pPr lvl="0"/>
            <a:r>
              <a:rPr lang="fr-FR"/>
              <a:t>Prénom Nom</a:t>
            </a:r>
          </a:p>
        </p:txBody>
      </p:sp>
      <p:pic>
        <p:nvPicPr>
          <p:cNvPr id="49" name="Image 48">
            <a:extLst>
              <a:ext uri="{FF2B5EF4-FFF2-40B4-BE49-F238E27FC236}">
                <a16:creationId xmlns:a16="http://schemas.microsoft.com/office/drawing/2014/main" id="{CAC5D48B-582D-42E6-E4ED-21CC91BD9DD5}"/>
              </a:ext>
            </a:extLst>
          </p:cNvPr>
          <p:cNvPicPr>
            <a:picLocks noChangeAspect="1"/>
          </p:cNvPicPr>
          <p:nvPr userDrawn="1"/>
        </p:nvPicPr>
        <p:blipFill>
          <a:blip r:embed="rId2"/>
          <a:stretch>
            <a:fillRect/>
          </a:stretch>
        </p:blipFill>
        <p:spPr>
          <a:xfrm>
            <a:off x="7935667" y="1134932"/>
            <a:ext cx="1642784" cy="2011922"/>
          </a:xfrm>
          <a:prstGeom prst="rect">
            <a:avLst/>
          </a:prstGeom>
        </p:spPr>
      </p:pic>
      <p:sp>
        <p:nvSpPr>
          <p:cNvPr id="50" name="Espace réservé pour une image  8">
            <a:extLst>
              <a:ext uri="{FF2B5EF4-FFF2-40B4-BE49-F238E27FC236}">
                <a16:creationId xmlns:a16="http://schemas.microsoft.com/office/drawing/2014/main" id="{05B3C819-C1BE-8C0A-F9E5-2031218B794A}"/>
              </a:ext>
            </a:extLst>
          </p:cNvPr>
          <p:cNvSpPr>
            <a:spLocks noGrp="1"/>
          </p:cNvSpPr>
          <p:nvPr>
            <p:ph type="pic" sz="quarter" idx="21"/>
          </p:nvPr>
        </p:nvSpPr>
        <p:spPr>
          <a:xfrm>
            <a:off x="8130461" y="1390305"/>
            <a:ext cx="1273172" cy="1575318"/>
          </a:xfrm>
        </p:spPr>
        <p:txBody>
          <a:bodyPr/>
          <a:lstStyle/>
          <a:p>
            <a:endParaRPr lang="fr-FR"/>
          </a:p>
        </p:txBody>
      </p:sp>
      <p:sp>
        <p:nvSpPr>
          <p:cNvPr id="51" name="Espace réservé du texte 38">
            <a:extLst>
              <a:ext uri="{FF2B5EF4-FFF2-40B4-BE49-F238E27FC236}">
                <a16:creationId xmlns:a16="http://schemas.microsoft.com/office/drawing/2014/main" id="{449027A7-ECC8-96D6-BCA6-8837959676ED}"/>
              </a:ext>
            </a:extLst>
          </p:cNvPr>
          <p:cNvSpPr>
            <a:spLocks noGrp="1"/>
          </p:cNvSpPr>
          <p:nvPr>
            <p:ph type="body" sz="quarter" idx="22" hasCustomPrompt="1"/>
          </p:nvPr>
        </p:nvSpPr>
        <p:spPr>
          <a:xfrm>
            <a:off x="7994798" y="3246439"/>
            <a:ext cx="1485900" cy="284162"/>
          </a:xfrm>
        </p:spPr>
        <p:txBody>
          <a:bodyPr>
            <a:noAutofit/>
          </a:bodyPr>
          <a:lstStyle>
            <a:lvl1pPr algn="ctr">
              <a:defRPr sz="1000">
                <a:solidFill>
                  <a:srgbClr val="7D8988"/>
                </a:solidFill>
              </a:defRPr>
            </a:lvl1pPr>
          </a:lstStyle>
          <a:p>
            <a:pPr lvl="0"/>
            <a:r>
              <a:rPr lang="fr-FR"/>
              <a:t>Prénom Nom</a:t>
            </a:r>
          </a:p>
        </p:txBody>
      </p:sp>
      <p:pic>
        <p:nvPicPr>
          <p:cNvPr id="52" name="Image 51">
            <a:extLst>
              <a:ext uri="{FF2B5EF4-FFF2-40B4-BE49-F238E27FC236}">
                <a16:creationId xmlns:a16="http://schemas.microsoft.com/office/drawing/2014/main" id="{857413DF-8919-4E73-9FA0-5D917E6ACE76}"/>
              </a:ext>
            </a:extLst>
          </p:cNvPr>
          <p:cNvPicPr>
            <a:picLocks noChangeAspect="1"/>
          </p:cNvPicPr>
          <p:nvPr userDrawn="1"/>
        </p:nvPicPr>
        <p:blipFill>
          <a:blip r:embed="rId2"/>
          <a:stretch>
            <a:fillRect/>
          </a:stretch>
        </p:blipFill>
        <p:spPr>
          <a:xfrm>
            <a:off x="7935667" y="3719382"/>
            <a:ext cx="1642784" cy="2011922"/>
          </a:xfrm>
          <a:prstGeom prst="rect">
            <a:avLst/>
          </a:prstGeom>
        </p:spPr>
      </p:pic>
      <p:sp>
        <p:nvSpPr>
          <p:cNvPr id="53" name="Espace réservé pour une image  8">
            <a:extLst>
              <a:ext uri="{FF2B5EF4-FFF2-40B4-BE49-F238E27FC236}">
                <a16:creationId xmlns:a16="http://schemas.microsoft.com/office/drawing/2014/main" id="{F9A2B8E2-912E-8CCC-05D9-A765A0505A1D}"/>
              </a:ext>
            </a:extLst>
          </p:cNvPr>
          <p:cNvSpPr>
            <a:spLocks noGrp="1"/>
          </p:cNvSpPr>
          <p:nvPr>
            <p:ph type="pic" sz="quarter" idx="23"/>
          </p:nvPr>
        </p:nvSpPr>
        <p:spPr>
          <a:xfrm>
            <a:off x="8130461" y="3974755"/>
            <a:ext cx="1273172" cy="1575318"/>
          </a:xfrm>
        </p:spPr>
        <p:txBody>
          <a:bodyPr/>
          <a:lstStyle/>
          <a:p>
            <a:endParaRPr lang="fr-FR"/>
          </a:p>
        </p:txBody>
      </p:sp>
      <p:sp>
        <p:nvSpPr>
          <p:cNvPr id="54" name="Espace réservé du texte 38">
            <a:extLst>
              <a:ext uri="{FF2B5EF4-FFF2-40B4-BE49-F238E27FC236}">
                <a16:creationId xmlns:a16="http://schemas.microsoft.com/office/drawing/2014/main" id="{AF03D515-E1DB-BCBB-CD8A-539244116190}"/>
              </a:ext>
            </a:extLst>
          </p:cNvPr>
          <p:cNvSpPr>
            <a:spLocks noGrp="1"/>
          </p:cNvSpPr>
          <p:nvPr>
            <p:ph type="body" sz="quarter" idx="24" hasCustomPrompt="1"/>
          </p:nvPr>
        </p:nvSpPr>
        <p:spPr>
          <a:xfrm>
            <a:off x="7994798" y="5830889"/>
            <a:ext cx="1485900" cy="284162"/>
          </a:xfrm>
        </p:spPr>
        <p:txBody>
          <a:bodyPr>
            <a:noAutofit/>
          </a:bodyPr>
          <a:lstStyle>
            <a:lvl1pPr algn="ctr">
              <a:defRPr sz="1000">
                <a:solidFill>
                  <a:srgbClr val="7D8988"/>
                </a:solidFill>
              </a:defRPr>
            </a:lvl1pPr>
          </a:lstStyle>
          <a:p>
            <a:pPr lvl="0"/>
            <a:r>
              <a:rPr lang="fr-FR"/>
              <a:t>Prénom Nom</a:t>
            </a:r>
          </a:p>
        </p:txBody>
      </p:sp>
      <p:pic>
        <p:nvPicPr>
          <p:cNvPr id="55" name="Image 54">
            <a:extLst>
              <a:ext uri="{FF2B5EF4-FFF2-40B4-BE49-F238E27FC236}">
                <a16:creationId xmlns:a16="http://schemas.microsoft.com/office/drawing/2014/main" id="{E599827E-5E71-51FD-C0CD-7EE93BECAB24}"/>
              </a:ext>
            </a:extLst>
          </p:cNvPr>
          <p:cNvPicPr>
            <a:picLocks noChangeAspect="1"/>
          </p:cNvPicPr>
          <p:nvPr userDrawn="1"/>
        </p:nvPicPr>
        <p:blipFill>
          <a:blip r:embed="rId2"/>
          <a:stretch>
            <a:fillRect/>
          </a:stretch>
        </p:blipFill>
        <p:spPr>
          <a:xfrm>
            <a:off x="9648853" y="1134932"/>
            <a:ext cx="1642784" cy="2011922"/>
          </a:xfrm>
          <a:prstGeom prst="rect">
            <a:avLst/>
          </a:prstGeom>
        </p:spPr>
      </p:pic>
      <p:sp>
        <p:nvSpPr>
          <p:cNvPr id="56" name="Espace réservé pour une image  8">
            <a:extLst>
              <a:ext uri="{FF2B5EF4-FFF2-40B4-BE49-F238E27FC236}">
                <a16:creationId xmlns:a16="http://schemas.microsoft.com/office/drawing/2014/main" id="{32B041EE-AF3A-50F2-D3D7-ABF5C62EFE5B}"/>
              </a:ext>
            </a:extLst>
          </p:cNvPr>
          <p:cNvSpPr>
            <a:spLocks noGrp="1"/>
          </p:cNvSpPr>
          <p:nvPr>
            <p:ph type="pic" sz="quarter" idx="25"/>
          </p:nvPr>
        </p:nvSpPr>
        <p:spPr>
          <a:xfrm>
            <a:off x="9843647" y="1390305"/>
            <a:ext cx="1273172" cy="1575318"/>
          </a:xfrm>
        </p:spPr>
        <p:txBody>
          <a:bodyPr/>
          <a:lstStyle/>
          <a:p>
            <a:endParaRPr lang="fr-FR"/>
          </a:p>
        </p:txBody>
      </p:sp>
      <p:sp>
        <p:nvSpPr>
          <p:cNvPr id="57" name="Espace réservé du texte 38">
            <a:extLst>
              <a:ext uri="{FF2B5EF4-FFF2-40B4-BE49-F238E27FC236}">
                <a16:creationId xmlns:a16="http://schemas.microsoft.com/office/drawing/2014/main" id="{7281D782-D015-D66F-0111-68ECA4D7C52D}"/>
              </a:ext>
            </a:extLst>
          </p:cNvPr>
          <p:cNvSpPr>
            <a:spLocks noGrp="1"/>
          </p:cNvSpPr>
          <p:nvPr>
            <p:ph type="body" sz="quarter" idx="26" hasCustomPrompt="1"/>
          </p:nvPr>
        </p:nvSpPr>
        <p:spPr>
          <a:xfrm>
            <a:off x="9707984" y="3246439"/>
            <a:ext cx="1485900" cy="284162"/>
          </a:xfrm>
        </p:spPr>
        <p:txBody>
          <a:bodyPr>
            <a:noAutofit/>
          </a:bodyPr>
          <a:lstStyle>
            <a:lvl1pPr algn="ctr">
              <a:defRPr sz="1000">
                <a:solidFill>
                  <a:srgbClr val="7D8988"/>
                </a:solidFill>
              </a:defRPr>
            </a:lvl1pPr>
          </a:lstStyle>
          <a:p>
            <a:pPr lvl="0"/>
            <a:r>
              <a:rPr lang="fr-FR"/>
              <a:t>Prénom Nom</a:t>
            </a:r>
          </a:p>
        </p:txBody>
      </p:sp>
    </p:spTree>
    <p:extLst>
      <p:ext uri="{BB962C8B-B14F-4D97-AF65-F5344CB8AC3E}">
        <p14:creationId xmlns:p14="http://schemas.microsoft.com/office/powerpoint/2010/main" val="35142805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re et contenu">
    <p:bg>
      <p:bgPr>
        <a:blipFill dpi="0" rotWithShape="1">
          <a:blip r:embed="rId2">
            <a:extLst>
              <a:ext uri="{BEBA8EAE-BF5A-486C-A8C5-ECC9F3942E4B}">
                <a14:imgProps xmlns:a14="http://schemas.microsoft.com/office/drawing/2010/main">
                  <a14:imgLayer r:embed="rId3">
                    <a14:imgEffect>
                      <a14:saturation sat="0"/>
                    </a14:imgEffect>
                    <a14:imgEffect>
                      <a14:brightnessContrast bright="10000"/>
                    </a14:imgEffect>
                  </a14:imgLayer>
                </a14:imgProps>
              </a:ext>
            </a:extLst>
          </a:blip>
          <a:srcRec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199" y="873211"/>
            <a:ext cx="3091249" cy="345989"/>
          </a:xfrm>
        </p:spPr>
        <p:txBody>
          <a:bodyPr anchor="t">
            <a:normAutofit/>
          </a:bodyPr>
          <a:lstStyle>
            <a:lvl1pPr>
              <a:defRPr sz="1600" b="1">
                <a:solidFill>
                  <a:srgbClr val="7D8988"/>
                </a:solidFill>
              </a:defRPr>
            </a:lvl1pPr>
          </a:lstStyle>
          <a:p>
            <a:r>
              <a:rPr lang="fr-FR"/>
              <a:t>Modifiez le style du titre</a:t>
            </a:r>
            <a:endParaRPr lang="en-US"/>
          </a:p>
        </p:txBody>
      </p:sp>
      <p:sp>
        <p:nvSpPr>
          <p:cNvPr id="3" name="Content Placeholder 2"/>
          <p:cNvSpPr>
            <a:spLocks noGrp="1"/>
          </p:cNvSpPr>
          <p:nvPr>
            <p:ph idx="1"/>
          </p:nvPr>
        </p:nvSpPr>
        <p:spPr>
          <a:xfrm>
            <a:off x="838200" y="1371599"/>
            <a:ext cx="2611820" cy="4724402"/>
          </a:xfrm>
        </p:spPr>
        <p:txBody>
          <a:bodyPr anchor="t">
            <a:normAutofit/>
          </a:bodyPr>
          <a:lstStyle>
            <a:lvl1pPr>
              <a:lnSpc>
                <a:spcPct val="110000"/>
              </a:lnSpc>
              <a:defRPr sz="1400">
                <a:solidFill>
                  <a:srgbClr val="7D8988"/>
                </a:solidFill>
              </a:defRPr>
            </a:lvl1pPr>
            <a:lvl2pPr>
              <a:defRPr>
                <a:solidFill>
                  <a:srgbClr val="CDD8D6"/>
                </a:solidFill>
              </a:defRPr>
            </a:lvl2pPr>
          </a:lstStyle>
          <a:p>
            <a:pPr lvl="0"/>
            <a:r>
              <a:rPr lang="fr-FR"/>
              <a:t>Cliquez pour modifier les styles du texte du masque</a:t>
            </a:r>
          </a:p>
        </p:txBody>
      </p:sp>
      <p:sp>
        <p:nvSpPr>
          <p:cNvPr id="5" name="Footer Placeholder 4"/>
          <p:cNvSpPr>
            <a:spLocks noGrp="1"/>
          </p:cNvSpPr>
          <p:nvPr>
            <p:ph type="ftr" sz="quarter" idx="11"/>
          </p:nvPr>
        </p:nvSpPr>
        <p:spPr/>
        <p:txBody>
          <a:bodyPr/>
          <a:lstStyle>
            <a:lvl1pPr>
              <a:defRPr>
                <a:solidFill>
                  <a:srgbClr val="7D8988">
                    <a:alpha val="50000"/>
                  </a:srgbClr>
                </a:solidFill>
              </a:defRPr>
            </a:lvl1pPr>
          </a:lstStyle>
          <a:p>
            <a:r>
              <a:rPr lang="en-US"/>
              <a:t>www.vingtrue.com</a:t>
            </a:r>
          </a:p>
        </p:txBody>
      </p:sp>
      <p:sp>
        <p:nvSpPr>
          <p:cNvPr id="6" name="Slide Number Placeholder 5"/>
          <p:cNvSpPr>
            <a:spLocks noGrp="1"/>
          </p:cNvSpPr>
          <p:nvPr>
            <p:ph type="sldNum" sz="quarter" idx="12"/>
          </p:nvPr>
        </p:nvSpPr>
        <p:spPr/>
        <p:txBody>
          <a:bodyPr/>
          <a:lstStyle>
            <a:lvl1pPr>
              <a:defRPr>
                <a:solidFill>
                  <a:srgbClr val="7D8988"/>
                </a:solidFill>
              </a:defRPr>
            </a:lvl1pPr>
          </a:lstStyle>
          <a:p>
            <a:fld id="{48F63A3B-78C7-47BE-AE5E-E10140E04643}" type="slidenum">
              <a:rPr lang="en-US" smtClean="0"/>
              <a:pPr/>
              <a:t>‹N°›</a:t>
            </a:fld>
            <a:endParaRPr lang="en-US"/>
          </a:p>
        </p:txBody>
      </p:sp>
      <p:sp>
        <p:nvSpPr>
          <p:cNvPr id="9" name="Espace réservé pour une image  8">
            <a:extLst>
              <a:ext uri="{FF2B5EF4-FFF2-40B4-BE49-F238E27FC236}">
                <a16:creationId xmlns:a16="http://schemas.microsoft.com/office/drawing/2014/main" id="{1BE5286E-4270-1947-DDE8-C4D51CC71C00}"/>
              </a:ext>
            </a:extLst>
          </p:cNvPr>
          <p:cNvSpPr>
            <a:spLocks noGrp="1"/>
          </p:cNvSpPr>
          <p:nvPr>
            <p:ph type="pic" sz="quarter" idx="13"/>
          </p:nvPr>
        </p:nvSpPr>
        <p:spPr>
          <a:xfrm>
            <a:off x="3651262" y="1390305"/>
            <a:ext cx="1775410" cy="1796236"/>
          </a:xfrm>
        </p:spPr>
        <p:txBody>
          <a:bodyPr/>
          <a:lstStyle/>
          <a:p>
            <a:endParaRPr lang="fr-FR"/>
          </a:p>
        </p:txBody>
      </p:sp>
      <p:sp>
        <p:nvSpPr>
          <p:cNvPr id="12" name="Espace réservé du texte 11">
            <a:extLst>
              <a:ext uri="{FF2B5EF4-FFF2-40B4-BE49-F238E27FC236}">
                <a16:creationId xmlns:a16="http://schemas.microsoft.com/office/drawing/2014/main" id="{4AB1BE38-E2DD-D855-BAFF-3A3E092015B2}"/>
              </a:ext>
            </a:extLst>
          </p:cNvPr>
          <p:cNvSpPr>
            <a:spLocks noGrp="1"/>
          </p:cNvSpPr>
          <p:nvPr>
            <p:ph type="body" sz="quarter" idx="14"/>
          </p:nvPr>
        </p:nvSpPr>
        <p:spPr>
          <a:xfrm>
            <a:off x="3651140" y="3428998"/>
            <a:ext cx="1774825" cy="2667003"/>
          </a:xfrm>
        </p:spPr>
        <p:txBody>
          <a:bodyPr>
            <a:normAutofit/>
          </a:bodyPr>
          <a:lstStyle>
            <a:lvl1pPr>
              <a:defRPr sz="1300" b="1"/>
            </a:lvl1pPr>
            <a:lvl2pPr>
              <a:defRPr sz="1200" b="0"/>
            </a:lvl2pPr>
            <a:lvl3pPr marL="0" indent="0">
              <a:buNone/>
              <a:defRPr sz="1200"/>
            </a:lvl3pPr>
            <a:lvl4pPr marL="131400" indent="0">
              <a:buNone/>
              <a:defRPr sz="1400"/>
            </a:lvl4pPr>
            <a:lvl5pPr marL="0" indent="0">
              <a:buFont typeface="Arial" panose="020B0604020202020204" pitchFamily="34" charset="0"/>
              <a:buNone/>
              <a:defRPr sz="1400"/>
            </a:lvl5pPr>
          </a:lstStyle>
          <a:p>
            <a:pPr lvl="0"/>
            <a:r>
              <a:rPr lang="fr-FR"/>
              <a:t>Cliquez pour modifier les styles du texte du masque</a:t>
            </a:r>
          </a:p>
          <a:p>
            <a:pPr lvl="1"/>
            <a:r>
              <a:rPr lang="fr-FR"/>
              <a:t>Deuxième niveau</a:t>
            </a:r>
          </a:p>
          <a:p>
            <a:pPr lvl="2"/>
            <a:r>
              <a:rPr lang="fr-FR"/>
              <a:t>Troisième niveau</a:t>
            </a:r>
          </a:p>
        </p:txBody>
      </p:sp>
      <p:sp>
        <p:nvSpPr>
          <p:cNvPr id="20" name="Espace réservé pour une image  8">
            <a:extLst>
              <a:ext uri="{FF2B5EF4-FFF2-40B4-BE49-F238E27FC236}">
                <a16:creationId xmlns:a16="http://schemas.microsoft.com/office/drawing/2014/main" id="{CF9818FD-CEA2-0CAD-72C7-AE3627CB0963}"/>
              </a:ext>
            </a:extLst>
          </p:cNvPr>
          <p:cNvSpPr>
            <a:spLocks noGrp="1"/>
          </p:cNvSpPr>
          <p:nvPr>
            <p:ph type="pic" sz="quarter" idx="15"/>
          </p:nvPr>
        </p:nvSpPr>
        <p:spPr>
          <a:xfrm>
            <a:off x="5627207" y="1390305"/>
            <a:ext cx="1775410" cy="1796236"/>
          </a:xfrm>
        </p:spPr>
        <p:txBody>
          <a:bodyPr/>
          <a:lstStyle/>
          <a:p>
            <a:endParaRPr lang="fr-FR"/>
          </a:p>
        </p:txBody>
      </p:sp>
      <p:sp>
        <p:nvSpPr>
          <p:cNvPr id="21" name="Espace réservé du texte 11">
            <a:extLst>
              <a:ext uri="{FF2B5EF4-FFF2-40B4-BE49-F238E27FC236}">
                <a16:creationId xmlns:a16="http://schemas.microsoft.com/office/drawing/2014/main" id="{A504E48B-253A-9091-5A29-2E25772A645E}"/>
              </a:ext>
            </a:extLst>
          </p:cNvPr>
          <p:cNvSpPr>
            <a:spLocks noGrp="1"/>
          </p:cNvSpPr>
          <p:nvPr>
            <p:ph type="body" sz="quarter" idx="16"/>
          </p:nvPr>
        </p:nvSpPr>
        <p:spPr>
          <a:xfrm>
            <a:off x="5627085" y="3428998"/>
            <a:ext cx="1774825" cy="2667003"/>
          </a:xfrm>
        </p:spPr>
        <p:txBody>
          <a:bodyPr>
            <a:normAutofit/>
          </a:bodyPr>
          <a:lstStyle>
            <a:lvl1pPr>
              <a:defRPr sz="1300" b="1"/>
            </a:lvl1pPr>
            <a:lvl2pPr>
              <a:defRPr sz="1200" b="0"/>
            </a:lvl2pPr>
            <a:lvl3pPr marL="0" indent="0">
              <a:buNone/>
              <a:defRPr sz="1200"/>
            </a:lvl3pPr>
            <a:lvl4pPr marL="131400" indent="0">
              <a:buNone/>
              <a:defRPr sz="1400"/>
            </a:lvl4pPr>
            <a:lvl5pPr marL="0" indent="0">
              <a:buFont typeface="Arial" panose="020B0604020202020204" pitchFamily="34" charset="0"/>
              <a:buNone/>
              <a:defRPr sz="1400"/>
            </a:lvl5pPr>
          </a:lstStyle>
          <a:p>
            <a:pPr lvl="0"/>
            <a:r>
              <a:rPr lang="fr-FR"/>
              <a:t>Cliquez pour modifier les styles du texte du masque</a:t>
            </a:r>
          </a:p>
          <a:p>
            <a:pPr lvl="1"/>
            <a:r>
              <a:rPr lang="fr-FR"/>
              <a:t>Deuxième niveau</a:t>
            </a:r>
          </a:p>
          <a:p>
            <a:pPr lvl="2"/>
            <a:r>
              <a:rPr lang="fr-FR"/>
              <a:t>Troisième niveau</a:t>
            </a:r>
          </a:p>
        </p:txBody>
      </p:sp>
      <p:sp>
        <p:nvSpPr>
          <p:cNvPr id="22" name="Espace réservé pour une image  8">
            <a:extLst>
              <a:ext uri="{FF2B5EF4-FFF2-40B4-BE49-F238E27FC236}">
                <a16:creationId xmlns:a16="http://schemas.microsoft.com/office/drawing/2014/main" id="{2C6B0202-8FA8-FAFB-937B-0DEA2FBF770C}"/>
              </a:ext>
            </a:extLst>
          </p:cNvPr>
          <p:cNvSpPr>
            <a:spLocks noGrp="1"/>
          </p:cNvSpPr>
          <p:nvPr>
            <p:ph type="pic" sz="quarter" idx="17"/>
          </p:nvPr>
        </p:nvSpPr>
        <p:spPr>
          <a:xfrm>
            <a:off x="7602445" y="1390305"/>
            <a:ext cx="1775410" cy="1796236"/>
          </a:xfrm>
        </p:spPr>
        <p:txBody>
          <a:bodyPr/>
          <a:lstStyle/>
          <a:p>
            <a:endParaRPr lang="fr-FR"/>
          </a:p>
        </p:txBody>
      </p:sp>
      <p:sp>
        <p:nvSpPr>
          <p:cNvPr id="23" name="Espace réservé du texte 11">
            <a:extLst>
              <a:ext uri="{FF2B5EF4-FFF2-40B4-BE49-F238E27FC236}">
                <a16:creationId xmlns:a16="http://schemas.microsoft.com/office/drawing/2014/main" id="{12140821-EA93-25F8-98F1-EE92F6F072B1}"/>
              </a:ext>
            </a:extLst>
          </p:cNvPr>
          <p:cNvSpPr>
            <a:spLocks noGrp="1"/>
          </p:cNvSpPr>
          <p:nvPr>
            <p:ph type="body" sz="quarter" idx="18"/>
          </p:nvPr>
        </p:nvSpPr>
        <p:spPr>
          <a:xfrm>
            <a:off x="7602323" y="3428998"/>
            <a:ext cx="1774825" cy="2667003"/>
          </a:xfrm>
        </p:spPr>
        <p:txBody>
          <a:bodyPr>
            <a:normAutofit/>
          </a:bodyPr>
          <a:lstStyle>
            <a:lvl1pPr>
              <a:defRPr sz="1300" b="1"/>
            </a:lvl1pPr>
            <a:lvl2pPr>
              <a:defRPr sz="1200" b="0"/>
            </a:lvl2pPr>
            <a:lvl3pPr marL="0" indent="0">
              <a:buNone/>
              <a:defRPr sz="1200"/>
            </a:lvl3pPr>
            <a:lvl4pPr marL="131400" indent="0">
              <a:buNone/>
              <a:defRPr sz="1400"/>
            </a:lvl4pPr>
            <a:lvl5pPr marL="0" indent="0">
              <a:buFont typeface="Arial" panose="020B0604020202020204" pitchFamily="34" charset="0"/>
              <a:buNone/>
              <a:defRPr sz="1400"/>
            </a:lvl5pPr>
          </a:lstStyle>
          <a:p>
            <a:pPr lvl="0"/>
            <a:r>
              <a:rPr lang="fr-FR"/>
              <a:t>Cliquez pour modifier les styles du texte du masque</a:t>
            </a:r>
          </a:p>
          <a:p>
            <a:pPr lvl="1"/>
            <a:r>
              <a:rPr lang="fr-FR"/>
              <a:t>Deuxième niveau</a:t>
            </a:r>
          </a:p>
          <a:p>
            <a:pPr lvl="2"/>
            <a:r>
              <a:rPr lang="fr-FR"/>
              <a:t>Troisième niveau</a:t>
            </a:r>
          </a:p>
        </p:txBody>
      </p:sp>
      <p:sp>
        <p:nvSpPr>
          <p:cNvPr id="24" name="Espace réservé pour une image  8">
            <a:extLst>
              <a:ext uri="{FF2B5EF4-FFF2-40B4-BE49-F238E27FC236}">
                <a16:creationId xmlns:a16="http://schemas.microsoft.com/office/drawing/2014/main" id="{A3C4ED75-AA24-329F-32AD-84DD7C8375E4}"/>
              </a:ext>
            </a:extLst>
          </p:cNvPr>
          <p:cNvSpPr>
            <a:spLocks noGrp="1"/>
          </p:cNvSpPr>
          <p:nvPr>
            <p:ph type="pic" sz="quarter" idx="19"/>
          </p:nvPr>
        </p:nvSpPr>
        <p:spPr>
          <a:xfrm>
            <a:off x="9578390" y="1390305"/>
            <a:ext cx="1775410" cy="1796236"/>
          </a:xfrm>
        </p:spPr>
        <p:txBody>
          <a:bodyPr/>
          <a:lstStyle/>
          <a:p>
            <a:endParaRPr lang="fr-FR"/>
          </a:p>
        </p:txBody>
      </p:sp>
      <p:sp>
        <p:nvSpPr>
          <p:cNvPr id="25" name="Espace réservé du texte 11">
            <a:extLst>
              <a:ext uri="{FF2B5EF4-FFF2-40B4-BE49-F238E27FC236}">
                <a16:creationId xmlns:a16="http://schemas.microsoft.com/office/drawing/2014/main" id="{F00CCE7B-73BC-69F4-1BAD-E9FECFF60665}"/>
              </a:ext>
            </a:extLst>
          </p:cNvPr>
          <p:cNvSpPr>
            <a:spLocks noGrp="1"/>
          </p:cNvSpPr>
          <p:nvPr>
            <p:ph type="body" sz="quarter" idx="20"/>
          </p:nvPr>
        </p:nvSpPr>
        <p:spPr>
          <a:xfrm>
            <a:off x="9578268" y="3428998"/>
            <a:ext cx="1774825" cy="2667003"/>
          </a:xfrm>
        </p:spPr>
        <p:txBody>
          <a:bodyPr>
            <a:normAutofit/>
          </a:bodyPr>
          <a:lstStyle>
            <a:lvl1pPr>
              <a:defRPr sz="1300" b="1"/>
            </a:lvl1pPr>
            <a:lvl2pPr>
              <a:defRPr sz="1200" b="0"/>
            </a:lvl2pPr>
            <a:lvl3pPr marL="0" indent="0">
              <a:buNone/>
              <a:defRPr sz="1200"/>
            </a:lvl3pPr>
            <a:lvl4pPr marL="131400" indent="0">
              <a:buNone/>
              <a:defRPr sz="1400"/>
            </a:lvl4pPr>
            <a:lvl5pPr marL="0" indent="0">
              <a:buFont typeface="Arial" panose="020B0604020202020204" pitchFamily="34" charset="0"/>
              <a:buNone/>
              <a:defRPr sz="1400"/>
            </a:lvl5pPr>
          </a:lstStyle>
          <a:p>
            <a:pPr lvl="0"/>
            <a:r>
              <a:rPr lang="fr-FR"/>
              <a:t>Cliquez pour modifier les styles du texte du masque</a:t>
            </a:r>
          </a:p>
          <a:p>
            <a:pPr lvl="1"/>
            <a:r>
              <a:rPr lang="fr-FR"/>
              <a:t>Deuxième niveau</a:t>
            </a:r>
          </a:p>
          <a:p>
            <a:pPr lvl="2"/>
            <a:r>
              <a:rPr lang="fr-FR"/>
              <a:t>Troisième niveau</a:t>
            </a:r>
          </a:p>
        </p:txBody>
      </p:sp>
    </p:spTree>
    <p:extLst>
      <p:ext uri="{BB962C8B-B14F-4D97-AF65-F5344CB8AC3E}">
        <p14:creationId xmlns:p14="http://schemas.microsoft.com/office/powerpoint/2010/main" val="29676557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836613"/>
            <a:ext cx="10515600" cy="382588"/>
          </a:xfrm>
        </p:spPr>
        <p:txBody>
          <a:bodyPr>
            <a:normAutofit/>
          </a:bodyPr>
          <a:lstStyle>
            <a:lvl1pPr>
              <a:defRPr sz="1600" b="1"/>
            </a:lvl1pPr>
          </a:lstStyle>
          <a:p>
            <a:r>
              <a:rPr lang="fr-FR"/>
              <a:t>Modifiez le style du titre</a:t>
            </a:r>
            <a:endParaRPr lang="en-US"/>
          </a:p>
        </p:txBody>
      </p:sp>
      <p:sp>
        <p:nvSpPr>
          <p:cNvPr id="3" name="Text Placeholder 2"/>
          <p:cNvSpPr>
            <a:spLocks noGrp="1"/>
          </p:cNvSpPr>
          <p:nvPr>
            <p:ph type="body" idx="1"/>
          </p:nvPr>
        </p:nvSpPr>
        <p:spPr>
          <a:xfrm>
            <a:off x="839788" y="1681162"/>
            <a:ext cx="5157787" cy="1303775"/>
          </a:xfrm>
        </p:spPr>
        <p:txBody>
          <a:bodyPr anchor="b">
            <a:normAutofit/>
          </a:bodyPr>
          <a:lstStyle>
            <a:lvl1pPr marL="0" indent="0">
              <a:buNone/>
              <a:defRPr sz="2000" b="0">
                <a:solidFill>
                  <a:srgbClr val="7D8988"/>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Content Placeholder 3"/>
          <p:cNvSpPr>
            <a:spLocks noGrp="1"/>
          </p:cNvSpPr>
          <p:nvPr>
            <p:ph sz="half" idx="2"/>
          </p:nvPr>
        </p:nvSpPr>
        <p:spPr>
          <a:xfrm>
            <a:off x="839788" y="3246437"/>
            <a:ext cx="5157787" cy="294322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Text Placeholder 4"/>
          <p:cNvSpPr>
            <a:spLocks noGrp="1"/>
          </p:cNvSpPr>
          <p:nvPr>
            <p:ph type="body" sz="quarter" idx="3"/>
          </p:nvPr>
        </p:nvSpPr>
        <p:spPr>
          <a:xfrm>
            <a:off x="6172200" y="1681162"/>
            <a:ext cx="5183188" cy="1303775"/>
          </a:xfrm>
        </p:spPr>
        <p:txBody>
          <a:bodyPr anchor="b">
            <a:normAutofit/>
          </a:bodyPr>
          <a:lstStyle>
            <a:lvl1pPr marL="0" indent="0">
              <a:buNone/>
              <a:defRPr sz="2000" b="0">
                <a:solidFill>
                  <a:srgbClr val="7D8988"/>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Content Placeholder 5"/>
          <p:cNvSpPr>
            <a:spLocks noGrp="1"/>
          </p:cNvSpPr>
          <p:nvPr>
            <p:ph sz="quarter" idx="4"/>
          </p:nvPr>
        </p:nvSpPr>
        <p:spPr>
          <a:xfrm>
            <a:off x="6172200" y="3246436"/>
            <a:ext cx="5183188" cy="294322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8" name="Footer Placeholder 7"/>
          <p:cNvSpPr>
            <a:spLocks noGrp="1"/>
          </p:cNvSpPr>
          <p:nvPr>
            <p:ph type="ftr" sz="quarter" idx="11"/>
          </p:nvPr>
        </p:nvSpPr>
        <p:spPr/>
        <p:txBody>
          <a:bodyPr/>
          <a:lstStyle/>
          <a:p>
            <a:r>
              <a:rPr lang="en-US"/>
              <a:t>www.vingtrue.com</a:t>
            </a:r>
          </a:p>
        </p:txBody>
      </p:sp>
      <p:sp>
        <p:nvSpPr>
          <p:cNvPr id="9" name="Slide Number Placeholder 8"/>
          <p:cNvSpPr>
            <a:spLocks noGrp="1"/>
          </p:cNvSpPr>
          <p:nvPr>
            <p:ph type="sldNum" sz="quarter" idx="12"/>
          </p:nvPr>
        </p:nvSpPr>
        <p:spPr/>
        <p:txBody>
          <a:bodyPr/>
          <a:lstStyle/>
          <a:p>
            <a:fld id="{48F63A3B-78C7-47BE-AE5E-E10140E04643}" type="slidenum">
              <a:rPr lang="en-US" dirty="0"/>
              <a:t>‹N°›</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itre et contenu">
    <p:bg>
      <p:bgPr>
        <a:solidFill>
          <a:srgbClr val="CDD8D6"/>
        </a:solidFill>
        <a:effectLst/>
      </p:bgPr>
    </p:bg>
    <p:spTree>
      <p:nvGrpSpPr>
        <p:cNvPr id="1" name=""/>
        <p:cNvGrpSpPr/>
        <p:nvPr/>
      </p:nvGrpSpPr>
      <p:grpSpPr>
        <a:xfrm>
          <a:off x="0" y="0"/>
          <a:ext cx="0" cy="0"/>
          <a:chOff x="0" y="0"/>
          <a:chExt cx="0" cy="0"/>
        </a:xfrm>
      </p:grpSpPr>
      <p:sp>
        <p:nvSpPr>
          <p:cNvPr id="8" name="Forme libre 7">
            <a:extLst>
              <a:ext uri="{FF2B5EF4-FFF2-40B4-BE49-F238E27FC236}">
                <a16:creationId xmlns:a16="http://schemas.microsoft.com/office/drawing/2014/main" id="{D0DB109F-77BA-448A-9E12-89D45072EEC4}"/>
              </a:ext>
            </a:extLst>
          </p:cNvPr>
          <p:cNvSpPr/>
          <p:nvPr userDrawn="1"/>
        </p:nvSpPr>
        <p:spPr>
          <a:xfrm>
            <a:off x="1524000" y="828930"/>
            <a:ext cx="3280630" cy="5200135"/>
          </a:xfrm>
          <a:custGeom>
            <a:avLst/>
            <a:gdLst>
              <a:gd name="connsiteX0" fmla="*/ 3962400 w 4819135"/>
              <a:gd name="connsiteY0" fmla="*/ 5544065 h 6870357"/>
              <a:gd name="connsiteX1" fmla="*/ 3369276 w 4819135"/>
              <a:gd name="connsiteY1" fmla="*/ 3904735 h 6870357"/>
              <a:gd name="connsiteX2" fmla="*/ 3937687 w 4819135"/>
              <a:gd name="connsiteY2" fmla="*/ 3188043 h 6870357"/>
              <a:gd name="connsiteX3" fmla="*/ 4819135 w 4819135"/>
              <a:gd name="connsiteY3" fmla="*/ 3105665 h 6870357"/>
              <a:gd name="connsiteX4" fmla="*/ 4349579 w 4819135"/>
              <a:gd name="connsiteY4" fmla="*/ 1252151 h 6870357"/>
              <a:gd name="connsiteX5" fmla="*/ 1581665 w 4819135"/>
              <a:gd name="connsiteY5" fmla="*/ 0 h 6870357"/>
              <a:gd name="connsiteX6" fmla="*/ 24714 w 4819135"/>
              <a:gd name="connsiteY6" fmla="*/ 3204519 h 6870357"/>
              <a:gd name="connsiteX7" fmla="*/ 0 w 4819135"/>
              <a:gd name="connsiteY7" fmla="*/ 4530811 h 6870357"/>
              <a:gd name="connsiteX8" fmla="*/ 988541 w 4819135"/>
              <a:gd name="connsiteY8" fmla="*/ 6870357 h 6870357"/>
              <a:gd name="connsiteX9" fmla="*/ 3962400 w 4819135"/>
              <a:gd name="connsiteY9" fmla="*/ 5544065 h 6870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19135" h="6870357">
                <a:moveTo>
                  <a:pt x="3962400" y="5544065"/>
                </a:moveTo>
                <a:lnTo>
                  <a:pt x="3369276" y="3904735"/>
                </a:lnTo>
                <a:lnTo>
                  <a:pt x="3937687" y="3188043"/>
                </a:lnTo>
                <a:lnTo>
                  <a:pt x="4819135" y="3105665"/>
                </a:lnTo>
                <a:lnTo>
                  <a:pt x="4349579" y="1252151"/>
                </a:lnTo>
                <a:lnTo>
                  <a:pt x="1581665" y="0"/>
                </a:lnTo>
                <a:lnTo>
                  <a:pt x="24714" y="3204519"/>
                </a:lnTo>
                <a:lnTo>
                  <a:pt x="0" y="4530811"/>
                </a:lnTo>
                <a:lnTo>
                  <a:pt x="988541" y="6870357"/>
                </a:lnTo>
                <a:lnTo>
                  <a:pt x="3962400" y="5544065"/>
                </a:lnTo>
                <a:close/>
              </a:path>
            </a:pathLst>
          </a:custGeom>
          <a:solidFill>
            <a:srgbClr val="F1F6F5">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le 1"/>
          <p:cNvSpPr>
            <a:spLocks noGrp="1"/>
          </p:cNvSpPr>
          <p:nvPr>
            <p:ph type="title"/>
          </p:nvPr>
        </p:nvSpPr>
        <p:spPr>
          <a:xfrm>
            <a:off x="838199" y="873211"/>
            <a:ext cx="4595647" cy="817477"/>
          </a:xfrm>
        </p:spPr>
        <p:txBody>
          <a:bodyPr anchor="t">
            <a:normAutofit/>
          </a:bodyPr>
          <a:lstStyle>
            <a:lvl1pPr>
              <a:defRPr sz="1600" b="1">
                <a:solidFill>
                  <a:srgbClr val="7D8988"/>
                </a:solidFill>
              </a:defRPr>
            </a:lvl1pPr>
          </a:lstStyle>
          <a:p>
            <a:r>
              <a:rPr lang="fr-FR"/>
              <a:t>Modifiez le style du titre</a:t>
            </a:r>
            <a:endParaRPr lang="en-US"/>
          </a:p>
        </p:txBody>
      </p:sp>
      <p:sp>
        <p:nvSpPr>
          <p:cNvPr id="3" name="Content Placeholder 2"/>
          <p:cNvSpPr>
            <a:spLocks noGrp="1"/>
          </p:cNvSpPr>
          <p:nvPr>
            <p:ph idx="1"/>
          </p:nvPr>
        </p:nvSpPr>
        <p:spPr>
          <a:xfrm>
            <a:off x="838200" y="2372707"/>
            <a:ext cx="4595648" cy="2112580"/>
          </a:xfrm>
        </p:spPr>
        <p:txBody>
          <a:bodyPr anchor="ctr">
            <a:normAutofit/>
          </a:bodyPr>
          <a:lstStyle>
            <a:lvl1pPr>
              <a:defRPr sz="2800" b="1">
                <a:solidFill>
                  <a:srgbClr val="222222"/>
                </a:solidFill>
              </a:defRPr>
            </a:lvl1pPr>
            <a:lvl2pPr>
              <a:defRPr>
                <a:solidFill>
                  <a:srgbClr val="CDD8D6"/>
                </a:solidFill>
              </a:defRPr>
            </a:lvl2pPr>
          </a:lstStyle>
          <a:p>
            <a:pPr lvl="0"/>
            <a:r>
              <a:rPr lang="fr-FR"/>
              <a:t>Cliquez pour modifier les styles du texte du masque</a:t>
            </a:r>
          </a:p>
        </p:txBody>
      </p:sp>
      <p:sp>
        <p:nvSpPr>
          <p:cNvPr id="5" name="Footer Placeholder 4"/>
          <p:cNvSpPr>
            <a:spLocks noGrp="1"/>
          </p:cNvSpPr>
          <p:nvPr>
            <p:ph type="ftr" sz="quarter" idx="11"/>
          </p:nvPr>
        </p:nvSpPr>
        <p:spPr/>
        <p:txBody>
          <a:bodyPr/>
          <a:lstStyle>
            <a:lvl1pPr>
              <a:defRPr>
                <a:solidFill>
                  <a:srgbClr val="7D8988">
                    <a:alpha val="50000"/>
                  </a:srgbClr>
                </a:solidFill>
              </a:defRPr>
            </a:lvl1pPr>
          </a:lstStyle>
          <a:p>
            <a:r>
              <a:rPr lang="en-US"/>
              <a:t>www.vingtrue.com</a:t>
            </a:r>
          </a:p>
        </p:txBody>
      </p:sp>
      <p:sp>
        <p:nvSpPr>
          <p:cNvPr id="6" name="Slide Number Placeholder 5"/>
          <p:cNvSpPr>
            <a:spLocks noGrp="1"/>
          </p:cNvSpPr>
          <p:nvPr>
            <p:ph type="sldNum" sz="quarter" idx="12"/>
          </p:nvPr>
        </p:nvSpPr>
        <p:spPr/>
        <p:txBody>
          <a:bodyPr/>
          <a:lstStyle>
            <a:lvl1pPr>
              <a:defRPr>
                <a:solidFill>
                  <a:srgbClr val="7D8988"/>
                </a:solidFill>
              </a:defRPr>
            </a:lvl1pPr>
          </a:lstStyle>
          <a:p>
            <a:fld id="{48F63A3B-78C7-47BE-AE5E-E10140E04643}" type="slidenum">
              <a:rPr lang="en-US" smtClean="0"/>
              <a:pPr/>
              <a:t>‹N°›</a:t>
            </a:fld>
            <a:endParaRPr lang="en-US"/>
          </a:p>
        </p:txBody>
      </p:sp>
      <p:sp>
        <p:nvSpPr>
          <p:cNvPr id="7" name="Content Placeholder 2">
            <a:extLst>
              <a:ext uri="{FF2B5EF4-FFF2-40B4-BE49-F238E27FC236}">
                <a16:creationId xmlns:a16="http://schemas.microsoft.com/office/drawing/2014/main" id="{C7B08666-AC15-E18C-3D14-487D0A78E492}"/>
              </a:ext>
            </a:extLst>
          </p:cNvPr>
          <p:cNvSpPr>
            <a:spLocks noGrp="1"/>
          </p:cNvSpPr>
          <p:nvPr>
            <p:ph idx="13"/>
          </p:nvPr>
        </p:nvSpPr>
        <p:spPr>
          <a:xfrm>
            <a:off x="5830487" y="873211"/>
            <a:ext cx="5523313" cy="5165123"/>
          </a:xfrm>
        </p:spPr>
        <p:txBody>
          <a:bodyPr anchor="ctr"/>
          <a:lstStyle>
            <a:lvl1pPr>
              <a:defRPr>
                <a:solidFill>
                  <a:srgbClr val="7D8988"/>
                </a:solidFill>
              </a:defRPr>
            </a:lvl1pPr>
            <a:lvl2pPr>
              <a:defRPr>
                <a:solidFill>
                  <a:srgbClr val="7D8988"/>
                </a:solidFill>
              </a:defRPr>
            </a:lvl2pPr>
            <a:lvl3pPr>
              <a:defRPr>
                <a:solidFill>
                  <a:srgbClr val="7D8988"/>
                </a:solidFill>
              </a:defRPr>
            </a:lvl3pPr>
            <a:lvl4pPr>
              <a:defRPr>
                <a:solidFill>
                  <a:srgbClr val="7D8988"/>
                </a:solidFill>
              </a:defRPr>
            </a:lvl4pPr>
            <a:lvl5pPr>
              <a:defRPr>
                <a:solidFill>
                  <a:srgbClr val="7D8988"/>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9" name="Espace réservé pour une image  8">
            <a:extLst>
              <a:ext uri="{FF2B5EF4-FFF2-40B4-BE49-F238E27FC236}">
                <a16:creationId xmlns:a16="http://schemas.microsoft.com/office/drawing/2014/main" id="{90C95BDB-060A-5532-D3BB-08B7306213F6}"/>
              </a:ext>
            </a:extLst>
          </p:cNvPr>
          <p:cNvSpPr>
            <a:spLocks noGrp="1"/>
          </p:cNvSpPr>
          <p:nvPr>
            <p:ph type="pic" sz="quarter" idx="14"/>
          </p:nvPr>
        </p:nvSpPr>
        <p:spPr>
          <a:xfrm>
            <a:off x="838199" y="5354723"/>
            <a:ext cx="817477" cy="817477"/>
          </a:xfrm>
          <a:prstGeom prst="ellipse">
            <a:avLst/>
          </a:prstGeom>
          <a:ln w="34925">
            <a:solidFill>
              <a:srgbClr val="D8FF00"/>
            </a:solidFill>
          </a:ln>
        </p:spPr>
        <p:txBody>
          <a:bodyPr/>
          <a:lstStyle/>
          <a:p>
            <a:endParaRPr lang="fr-FR"/>
          </a:p>
        </p:txBody>
      </p:sp>
      <p:sp>
        <p:nvSpPr>
          <p:cNvPr id="10" name="Espace réservé pour une image  8">
            <a:extLst>
              <a:ext uri="{FF2B5EF4-FFF2-40B4-BE49-F238E27FC236}">
                <a16:creationId xmlns:a16="http://schemas.microsoft.com/office/drawing/2014/main" id="{72CEB1B1-E685-3FD9-28A3-097B3B3B7CA4}"/>
              </a:ext>
            </a:extLst>
          </p:cNvPr>
          <p:cNvSpPr>
            <a:spLocks noGrp="1"/>
          </p:cNvSpPr>
          <p:nvPr>
            <p:ph type="pic" sz="quarter" idx="15"/>
          </p:nvPr>
        </p:nvSpPr>
        <p:spPr>
          <a:xfrm>
            <a:off x="1794640" y="5354723"/>
            <a:ext cx="817477" cy="817477"/>
          </a:xfrm>
          <a:prstGeom prst="ellipse">
            <a:avLst/>
          </a:prstGeom>
          <a:ln w="34925">
            <a:solidFill>
              <a:srgbClr val="D8FF00"/>
            </a:solidFill>
          </a:ln>
        </p:spPr>
        <p:txBody>
          <a:bodyPr/>
          <a:lstStyle/>
          <a:p>
            <a:endParaRPr lang="fr-FR"/>
          </a:p>
        </p:txBody>
      </p:sp>
      <p:sp>
        <p:nvSpPr>
          <p:cNvPr id="11" name="Espace réservé pour une image  8">
            <a:extLst>
              <a:ext uri="{FF2B5EF4-FFF2-40B4-BE49-F238E27FC236}">
                <a16:creationId xmlns:a16="http://schemas.microsoft.com/office/drawing/2014/main" id="{A0C6AEFC-7D07-CDBF-13CD-EA22D2CDB2ED}"/>
              </a:ext>
            </a:extLst>
          </p:cNvPr>
          <p:cNvSpPr>
            <a:spLocks noGrp="1"/>
          </p:cNvSpPr>
          <p:nvPr>
            <p:ph type="pic" sz="quarter" idx="16"/>
          </p:nvPr>
        </p:nvSpPr>
        <p:spPr>
          <a:xfrm>
            <a:off x="2751081" y="5354723"/>
            <a:ext cx="817477" cy="817477"/>
          </a:xfrm>
          <a:prstGeom prst="ellipse">
            <a:avLst/>
          </a:prstGeom>
          <a:ln w="34925">
            <a:solidFill>
              <a:srgbClr val="D8FF00"/>
            </a:solidFill>
          </a:ln>
        </p:spPr>
        <p:txBody>
          <a:bodyPr/>
          <a:lstStyle/>
          <a:p>
            <a:endParaRPr lang="fr-FR"/>
          </a:p>
        </p:txBody>
      </p:sp>
      <p:sp>
        <p:nvSpPr>
          <p:cNvPr id="12" name="Espace réservé pour une image  8">
            <a:extLst>
              <a:ext uri="{FF2B5EF4-FFF2-40B4-BE49-F238E27FC236}">
                <a16:creationId xmlns:a16="http://schemas.microsoft.com/office/drawing/2014/main" id="{ED299CCA-016C-5285-D6E8-F8DB39DFF201}"/>
              </a:ext>
            </a:extLst>
          </p:cNvPr>
          <p:cNvSpPr>
            <a:spLocks noGrp="1"/>
          </p:cNvSpPr>
          <p:nvPr>
            <p:ph type="pic" sz="quarter" idx="17"/>
          </p:nvPr>
        </p:nvSpPr>
        <p:spPr>
          <a:xfrm>
            <a:off x="3707522" y="5354723"/>
            <a:ext cx="817477" cy="817477"/>
          </a:xfrm>
          <a:prstGeom prst="ellipse">
            <a:avLst/>
          </a:prstGeom>
          <a:ln w="34925">
            <a:solidFill>
              <a:srgbClr val="D8FF00"/>
            </a:solidFill>
          </a:ln>
        </p:spPr>
        <p:txBody>
          <a:bodyPr/>
          <a:lstStyle/>
          <a:p>
            <a:endParaRPr lang="fr-FR"/>
          </a:p>
        </p:txBody>
      </p:sp>
      <p:sp>
        <p:nvSpPr>
          <p:cNvPr id="13" name="ZoneTexte 12">
            <a:extLst>
              <a:ext uri="{FF2B5EF4-FFF2-40B4-BE49-F238E27FC236}">
                <a16:creationId xmlns:a16="http://schemas.microsoft.com/office/drawing/2014/main" id="{65683899-24F0-858A-22E3-C6AEC684563C}"/>
              </a:ext>
            </a:extLst>
          </p:cNvPr>
          <p:cNvSpPr txBox="1"/>
          <p:nvPr userDrawn="1"/>
        </p:nvSpPr>
        <p:spPr>
          <a:xfrm>
            <a:off x="748242" y="4964555"/>
            <a:ext cx="997389" cy="246221"/>
          </a:xfrm>
          <a:prstGeom prst="rect">
            <a:avLst/>
          </a:prstGeom>
          <a:noFill/>
        </p:spPr>
        <p:txBody>
          <a:bodyPr wrap="none" rtlCol="0">
            <a:spAutoFit/>
          </a:bodyPr>
          <a:lstStyle/>
          <a:p>
            <a:r>
              <a:rPr lang="fr-FR" sz="1000">
                <a:solidFill>
                  <a:srgbClr val="7D8988"/>
                </a:solidFill>
              </a:rPr>
              <a:t>Équipe dédiée</a:t>
            </a:r>
          </a:p>
        </p:txBody>
      </p:sp>
    </p:spTree>
    <p:extLst>
      <p:ext uri="{BB962C8B-B14F-4D97-AF65-F5344CB8AC3E}">
        <p14:creationId xmlns:p14="http://schemas.microsoft.com/office/powerpoint/2010/main" val="11914522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Titre et contenu">
    <p:bg>
      <p:bgPr>
        <a:solidFill>
          <a:srgbClr val="CDD8D6"/>
        </a:solidFill>
        <a:effectLst/>
      </p:bgPr>
    </p:bg>
    <p:spTree>
      <p:nvGrpSpPr>
        <p:cNvPr id="1" name=""/>
        <p:cNvGrpSpPr/>
        <p:nvPr/>
      </p:nvGrpSpPr>
      <p:grpSpPr>
        <a:xfrm>
          <a:off x="0" y="0"/>
          <a:ext cx="0" cy="0"/>
          <a:chOff x="0" y="0"/>
          <a:chExt cx="0" cy="0"/>
        </a:xfrm>
      </p:grpSpPr>
      <p:sp>
        <p:nvSpPr>
          <p:cNvPr id="8" name="Forme libre 7">
            <a:extLst>
              <a:ext uri="{FF2B5EF4-FFF2-40B4-BE49-F238E27FC236}">
                <a16:creationId xmlns:a16="http://schemas.microsoft.com/office/drawing/2014/main" id="{D0DB109F-77BA-448A-9E12-89D45072EEC4}"/>
              </a:ext>
            </a:extLst>
          </p:cNvPr>
          <p:cNvSpPr/>
          <p:nvPr userDrawn="1"/>
        </p:nvSpPr>
        <p:spPr>
          <a:xfrm>
            <a:off x="1524000" y="828930"/>
            <a:ext cx="3280630" cy="5200135"/>
          </a:xfrm>
          <a:custGeom>
            <a:avLst/>
            <a:gdLst>
              <a:gd name="connsiteX0" fmla="*/ 3962400 w 4819135"/>
              <a:gd name="connsiteY0" fmla="*/ 5544065 h 6870357"/>
              <a:gd name="connsiteX1" fmla="*/ 3369276 w 4819135"/>
              <a:gd name="connsiteY1" fmla="*/ 3904735 h 6870357"/>
              <a:gd name="connsiteX2" fmla="*/ 3937687 w 4819135"/>
              <a:gd name="connsiteY2" fmla="*/ 3188043 h 6870357"/>
              <a:gd name="connsiteX3" fmla="*/ 4819135 w 4819135"/>
              <a:gd name="connsiteY3" fmla="*/ 3105665 h 6870357"/>
              <a:gd name="connsiteX4" fmla="*/ 4349579 w 4819135"/>
              <a:gd name="connsiteY4" fmla="*/ 1252151 h 6870357"/>
              <a:gd name="connsiteX5" fmla="*/ 1581665 w 4819135"/>
              <a:gd name="connsiteY5" fmla="*/ 0 h 6870357"/>
              <a:gd name="connsiteX6" fmla="*/ 24714 w 4819135"/>
              <a:gd name="connsiteY6" fmla="*/ 3204519 h 6870357"/>
              <a:gd name="connsiteX7" fmla="*/ 0 w 4819135"/>
              <a:gd name="connsiteY7" fmla="*/ 4530811 h 6870357"/>
              <a:gd name="connsiteX8" fmla="*/ 988541 w 4819135"/>
              <a:gd name="connsiteY8" fmla="*/ 6870357 h 6870357"/>
              <a:gd name="connsiteX9" fmla="*/ 3962400 w 4819135"/>
              <a:gd name="connsiteY9" fmla="*/ 5544065 h 6870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19135" h="6870357">
                <a:moveTo>
                  <a:pt x="3962400" y="5544065"/>
                </a:moveTo>
                <a:lnTo>
                  <a:pt x="3369276" y="3904735"/>
                </a:lnTo>
                <a:lnTo>
                  <a:pt x="3937687" y="3188043"/>
                </a:lnTo>
                <a:lnTo>
                  <a:pt x="4819135" y="3105665"/>
                </a:lnTo>
                <a:lnTo>
                  <a:pt x="4349579" y="1252151"/>
                </a:lnTo>
                <a:lnTo>
                  <a:pt x="1581665" y="0"/>
                </a:lnTo>
                <a:lnTo>
                  <a:pt x="24714" y="3204519"/>
                </a:lnTo>
                <a:lnTo>
                  <a:pt x="0" y="4530811"/>
                </a:lnTo>
                <a:lnTo>
                  <a:pt x="988541" y="6870357"/>
                </a:lnTo>
                <a:lnTo>
                  <a:pt x="3962400" y="5544065"/>
                </a:lnTo>
                <a:close/>
              </a:path>
            </a:pathLst>
          </a:custGeom>
          <a:solidFill>
            <a:srgbClr val="F1F6F5">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le 1"/>
          <p:cNvSpPr>
            <a:spLocks noGrp="1"/>
          </p:cNvSpPr>
          <p:nvPr>
            <p:ph type="title"/>
          </p:nvPr>
        </p:nvSpPr>
        <p:spPr>
          <a:xfrm>
            <a:off x="838199" y="873211"/>
            <a:ext cx="4595647" cy="817477"/>
          </a:xfrm>
        </p:spPr>
        <p:txBody>
          <a:bodyPr anchor="t">
            <a:normAutofit/>
          </a:bodyPr>
          <a:lstStyle>
            <a:lvl1pPr>
              <a:defRPr sz="1600" b="1">
                <a:solidFill>
                  <a:srgbClr val="7D8988"/>
                </a:solidFill>
              </a:defRPr>
            </a:lvl1pPr>
          </a:lstStyle>
          <a:p>
            <a:r>
              <a:rPr lang="fr-FR"/>
              <a:t>Modifiez le style du titre</a:t>
            </a:r>
            <a:endParaRPr lang="en-US"/>
          </a:p>
        </p:txBody>
      </p:sp>
      <p:sp>
        <p:nvSpPr>
          <p:cNvPr id="3" name="Content Placeholder 2"/>
          <p:cNvSpPr>
            <a:spLocks noGrp="1"/>
          </p:cNvSpPr>
          <p:nvPr>
            <p:ph idx="1"/>
          </p:nvPr>
        </p:nvSpPr>
        <p:spPr>
          <a:xfrm>
            <a:off x="838200" y="2372707"/>
            <a:ext cx="4595648" cy="2112580"/>
          </a:xfrm>
        </p:spPr>
        <p:txBody>
          <a:bodyPr anchor="ctr">
            <a:normAutofit/>
          </a:bodyPr>
          <a:lstStyle>
            <a:lvl1pPr>
              <a:defRPr sz="2800" b="1">
                <a:solidFill>
                  <a:srgbClr val="222222"/>
                </a:solidFill>
              </a:defRPr>
            </a:lvl1pPr>
            <a:lvl2pPr>
              <a:defRPr>
                <a:solidFill>
                  <a:srgbClr val="CDD8D6"/>
                </a:solidFill>
              </a:defRPr>
            </a:lvl2pPr>
          </a:lstStyle>
          <a:p>
            <a:pPr lvl="0"/>
            <a:r>
              <a:rPr lang="fr-FR"/>
              <a:t>Cliquez pour modifier les styles du texte du masque</a:t>
            </a:r>
          </a:p>
        </p:txBody>
      </p:sp>
      <p:sp>
        <p:nvSpPr>
          <p:cNvPr id="5" name="Footer Placeholder 4"/>
          <p:cNvSpPr>
            <a:spLocks noGrp="1"/>
          </p:cNvSpPr>
          <p:nvPr>
            <p:ph type="ftr" sz="quarter" idx="11"/>
          </p:nvPr>
        </p:nvSpPr>
        <p:spPr/>
        <p:txBody>
          <a:bodyPr/>
          <a:lstStyle>
            <a:lvl1pPr>
              <a:defRPr>
                <a:solidFill>
                  <a:srgbClr val="7D8988">
                    <a:alpha val="50000"/>
                  </a:srgbClr>
                </a:solidFill>
              </a:defRPr>
            </a:lvl1pPr>
          </a:lstStyle>
          <a:p>
            <a:r>
              <a:rPr lang="en-US"/>
              <a:t>www.vingtrue.com</a:t>
            </a:r>
          </a:p>
        </p:txBody>
      </p:sp>
      <p:sp>
        <p:nvSpPr>
          <p:cNvPr id="6" name="Slide Number Placeholder 5"/>
          <p:cNvSpPr>
            <a:spLocks noGrp="1"/>
          </p:cNvSpPr>
          <p:nvPr>
            <p:ph type="sldNum" sz="quarter" idx="12"/>
          </p:nvPr>
        </p:nvSpPr>
        <p:spPr/>
        <p:txBody>
          <a:bodyPr/>
          <a:lstStyle>
            <a:lvl1pPr>
              <a:defRPr>
                <a:solidFill>
                  <a:srgbClr val="7D8988"/>
                </a:solidFill>
              </a:defRPr>
            </a:lvl1pPr>
          </a:lstStyle>
          <a:p>
            <a:fld id="{48F63A3B-78C7-47BE-AE5E-E10140E04643}" type="slidenum">
              <a:rPr lang="en-US" smtClean="0"/>
              <a:pPr/>
              <a:t>‹N°›</a:t>
            </a:fld>
            <a:endParaRPr lang="en-US"/>
          </a:p>
        </p:txBody>
      </p:sp>
      <p:sp>
        <p:nvSpPr>
          <p:cNvPr id="7" name="Content Placeholder 2">
            <a:extLst>
              <a:ext uri="{FF2B5EF4-FFF2-40B4-BE49-F238E27FC236}">
                <a16:creationId xmlns:a16="http://schemas.microsoft.com/office/drawing/2014/main" id="{C7B08666-AC15-E18C-3D14-487D0A78E492}"/>
              </a:ext>
            </a:extLst>
          </p:cNvPr>
          <p:cNvSpPr>
            <a:spLocks noGrp="1"/>
          </p:cNvSpPr>
          <p:nvPr>
            <p:ph idx="13"/>
          </p:nvPr>
        </p:nvSpPr>
        <p:spPr>
          <a:xfrm>
            <a:off x="5830487" y="873211"/>
            <a:ext cx="5523313" cy="5165123"/>
          </a:xfrm>
        </p:spPr>
        <p:txBody>
          <a:bodyPr anchor="ctr"/>
          <a:lstStyle>
            <a:lvl1pPr>
              <a:defRPr>
                <a:solidFill>
                  <a:srgbClr val="7D8988"/>
                </a:solidFill>
              </a:defRPr>
            </a:lvl1pPr>
            <a:lvl2pPr>
              <a:defRPr>
                <a:solidFill>
                  <a:srgbClr val="7D8988"/>
                </a:solidFill>
              </a:defRPr>
            </a:lvl2pPr>
            <a:lvl3pPr>
              <a:defRPr>
                <a:solidFill>
                  <a:srgbClr val="7D8988"/>
                </a:solidFill>
              </a:defRPr>
            </a:lvl3pPr>
            <a:lvl4pPr>
              <a:defRPr>
                <a:solidFill>
                  <a:srgbClr val="7D8988"/>
                </a:solidFill>
              </a:defRPr>
            </a:lvl4pPr>
            <a:lvl5pPr>
              <a:defRPr>
                <a:solidFill>
                  <a:srgbClr val="7D8988"/>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9" name="Espace réservé pour une image  8">
            <a:extLst>
              <a:ext uri="{FF2B5EF4-FFF2-40B4-BE49-F238E27FC236}">
                <a16:creationId xmlns:a16="http://schemas.microsoft.com/office/drawing/2014/main" id="{90C95BDB-060A-5532-D3BB-08B7306213F6}"/>
              </a:ext>
            </a:extLst>
          </p:cNvPr>
          <p:cNvSpPr>
            <a:spLocks noGrp="1"/>
          </p:cNvSpPr>
          <p:nvPr>
            <p:ph type="pic" sz="quarter" idx="14"/>
          </p:nvPr>
        </p:nvSpPr>
        <p:spPr>
          <a:xfrm>
            <a:off x="838199" y="5354723"/>
            <a:ext cx="817477" cy="817477"/>
          </a:xfrm>
          <a:prstGeom prst="ellipse">
            <a:avLst/>
          </a:prstGeom>
          <a:ln w="34925">
            <a:solidFill>
              <a:srgbClr val="D8FF00"/>
            </a:solidFill>
          </a:ln>
        </p:spPr>
        <p:txBody>
          <a:bodyPr/>
          <a:lstStyle/>
          <a:p>
            <a:endParaRPr lang="fr-FR"/>
          </a:p>
        </p:txBody>
      </p:sp>
      <p:sp>
        <p:nvSpPr>
          <p:cNvPr id="10" name="Espace réservé pour une image  8">
            <a:extLst>
              <a:ext uri="{FF2B5EF4-FFF2-40B4-BE49-F238E27FC236}">
                <a16:creationId xmlns:a16="http://schemas.microsoft.com/office/drawing/2014/main" id="{72CEB1B1-E685-3FD9-28A3-097B3B3B7CA4}"/>
              </a:ext>
            </a:extLst>
          </p:cNvPr>
          <p:cNvSpPr>
            <a:spLocks noGrp="1"/>
          </p:cNvSpPr>
          <p:nvPr>
            <p:ph type="pic" sz="quarter" idx="15"/>
          </p:nvPr>
        </p:nvSpPr>
        <p:spPr>
          <a:xfrm>
            <a:off x="1794640" y="5354723"/>
            <a:ext cx="817477" cy="817477"/>
          </a:xfrm>
          <a:prstGeom prst="ellipse">
            <a:avLst/>
          </a:prstGeom>
          <a:ln w="34925">
            <a:solidFill>
              <a:srgbClr val="D8FF00"/>
            </a:solidFill>
          </a:ln>
        </p:spPr>
        <p:txBody>
          <a:bodyPr/>
          <a:lstStyle/>
          <a:p>
            <a:endParaRPr lang="fr-FR"/>
          </a:p>
        </p:txBody>
      </p:sp>
      <p:sp>
        <p:nvSpPr>
          <p:cNvPr id="11" name="Espace réservé pour une image  8">
            <a:extLst>
              <a:ext uri="{FF2B5EF4-FFF2-40B4-BE49-F238E27FC236}">
                <a16:creationId xmlns:a16="http://schemas.microsoft.com/office/drawing/2014/main" id="{A0C6AEFC-7D07-CDBF-13CD-EA22D2CDB2ED}"/>
              </a:ext>
            </a:extLst>
          </p:cNvPr>
          <p:cNvSpPr>
            <a:spLocks noGrp="1"/>
          </p:cNvSpPr>
          <p:nvPr>
            <p:ph type="pic" sz="quarter" idx="16"/>
          </p:nvPr>
        </p:nvSpPr>
        <p:spPr>
          <a:xfrm>
            <a:off x="2751081" y="5354723"/>
            <a:ext cx="817477" cy="817477"/>
          </a:xfrm>
          <a:prstGeom prst="ellipse">
            <a:avLst/>
          </a:prstGeom>
          <a:ln w="34925">
            <a:solidFill>
              <a:srgbClr val="D8FF00"/>
            </a:solidFill>
          </a:ln>
        </p:spPr>
        <p:txBody>
          <a:bodyPr/>
          <a:lstStyle/>
          <a:p>
            <a:endParaRPr lang="fr-FR"/>
          </a:p>
        </p:txBody>
      </p:sp>
      <p:sp>
        <p:nvSpPr>
          <p:cNvPr id="13" name="ZoneTexte 12">
            <a:extLst>
              <a:ext uri="{FF2B5EF4-FFF2-40B4-BE49-F238E27FC236}">
                <a16:creationId xmlns:a16="http://schemas.microsoft.com/office/drawing/2014/main" id="{65683899-24F0-858A-22E3-C6AEC684563C}"/>
              </a:ext>
            </a:extLst>
          </p:cNvPr>
          <p:cNvSpPr txBox="1"/>
          <p:nvPr userDrawn="1"/>
        </p:nvSpPr>
        <p:spPr>
          <a:xfrm>
            <a:off x="748242" y="4964555"/>
            <a:ext cx="997389" cy="246221"/>
          </a:xfrm>
          <a:prstGeom prst="rect">
            <a:avLst/>
          </a:prstGeom>
          <a:noFill/>
        </p:spPr>
        <p:txBody>
          <a:bodyPr wrap="none" rtlCol="0">
            <a:spAutoFit/>
          </a:bodyPr>
          <a:lstStyle/>
          <a:p>
            <a:r>
              <a:rPr lang="fr-FR" sz="1000">
                <a:solidFill>
                  <a:srgbClr val="7D8988"/>
                </a:solidFill>
              </a:rPr>
              <a:t>Équipe dédiée</a:t>
            </a:r>
          </a:p>
        </p:txBody>
      </p:sp>
    </p:spTree>
    <p:extLst>
      <p:ext uri="{BB962C8B-B14F-4D97-AF65-F5344CB8AC3E}">
        <p14:creationId xmlns:p14="http://schemas.microsoft.com/office/powerpoint/2010/main" val="6944526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Titre et contenu">
    <p:bg>
      <p:bgPr>
        <a:solidFill>
          <a:srgbClr val="CDD8D6"/>
        </a:solidFill>
        <a:effectLst/>
      </p:bgPr>
    </p:bg>
    <p:spTree>
      <p:nvGrpSpPr>
        <p:cNvPr id="1" name=""/>
        <p:cNvGrpSpPr/>
        <p:nvPr/>
      </p:nvGrpSpPr>
      <p:grpSpPr>
        <a:xfrm>
          <a:off x="0" y="0"/>
          <a:ext cx="0" cy="0"/>
          <a:chOff x="0" y="0"/>
          <a:chExt cx="0" cy="0"/>
        </a:xfrm>
      </p:grpSpPr>
      <p:sp>
        <p:nvSpPr>
          <p:cNvPr id="8" name="Forme libre 7">
            <a:extLst>
              <a:ext uri="{FF2B5EF4-FFF2-40B4-BE49-F238E27FC236}">
                <a16:creationId xmlns:a16="http://schemas.microsoft.com/office/drawing/2014/main" id="{D0DB109F-77BA-448A-9E12-89D45072EEC4}"/>
              </a:ext>
            </a:extLst>
          </p:cNvPr>
          <p:cNvSpPr/>
          <p:nvPr userDrawn="1"/>
        </p:nvSpPr>
        <p:spPr>
          <a:xfrm>
            <a:off x="1524000" y="828930"/>
            <a:ext cx="3280630" cy="5200135"/>
          </a:xfrm>
          <a:custGeom>
            <a:avLst/>
            <a:gdLst>
              <a:gd name="connsiteX0" fmla="*/ 3962400 w 4819135"/>
              <a:gd name="connsiteY0" fmla="*/ 5544065 h 6870357"/>
              <a:gd name="connsiteX1" fmla="*/ 3369276 w 4819135"/>
              <a:gd name="connsiteY1" fmla="*/ 3904735 h 6870357"/>
              <a:gd name="connsiteX2" fmla="*/ 3937687 w 4819135"/>
              <a:gd name="connsiteY2" fmla="*/ 3188043 h 6870357"/>
              <a:gd name="connsiteX3" fmla="*/ 4819135 w 4819135"/>
              <a:gd name="connsiteY3" fmla="*/ 3105665 h 6870357"/>
              <a:gd name="connsiteX4" fmla="*/ 4349579 w 4819135"/>
              <a:gd name="connsiteY4" fmla="*/ 1252151 h 6870357"/>
              <a:gd name="connsiteX5" fmla="*/ 1581665 w 4819135"/>
              <a:gd name="connsiteY5" fmla="*/ 0 h 6870357"/>
              <a:gd name="connsiteX6" fmla="*/ 24714 w 4819135"/>
              <a:gd name="connsiteY6" fmla="*/ 3204519 h 6870357"/>
              <a:gd name="connsiteX7" fmla="*/ 0 w 4819135"/>
              <a:gd name="connsiteY7" fmla="*/ 4530811 h 6870357"/>
              <a:gd name="connsiteX8" fmla="*/ 988541 w 4819135"/>
              <a:gd name="connsiteY8" fmla="*/ 6870357 h 6870357"/>
              <a:gd name="connsiteX9" fmla="*/ 3962400 w 4819135"/>
              <a:gd name="connsiteY9" fmla="*/ 5544065 h 6870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19135" h="6870357">
                <a:moveTo>
                  <a:pt x="3962400" y="5544065"/>
                </a:moveTo>
                <a:lnTo>
                  <a:pt x="3369276" y="3904735"/>
                </a:lnTo>
                <a:lnTo>
                  <a:pt x="3937687" y="3188043"/>
                </a:lnTo>
                <a:lnTo>
                  <a:pt x="4819135" y="3105665"/>
                </a:lnTo>
                <a:lnTo>
                  <a:pt x="4349579" y="1252151"/>
                </a:lnTo>
                <a:lnTo>
                  <a:pt x="1581665" y="0"/>
                </a:lnTo>
                <a:lnTo>
                  <a:pt x="24714" y="3204519"/>
                </a:lnTo>
                <a:lnTo>
                  <a:pt x="0" y="4530811"/>
                </a:lnTo>
                <a:lnTo>
                  <a:pt x="988541" y="6870357"/>
                </a:lnTo>
                <a:lnTo>
                  <a:pt x="3962400" y="5544065"/>
                </a:lnTo>
                <a:close/>
              </a:path>
            </a:pathLst>
          </a:custGeom>
          <a:solidFill>
            <a:srgbClr val="F1F6F5">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le 1"/>
          <p:cNvSpPr>
            <a:spLocks noGrp="1"/>
          </p:cNvSpPr>
          <p:nvPr>
            <p:ph type="title"/>
          </p:nvPr>
        </p:nvSpPr>
        <p:spPr>
          <a:xfrm>
            <a:off x="838199" y="873211"/>
            <a:ext cx="4595647" cy="817477"/>
          </a:xfrm>
        </p:spPr>
        <p:txBody>
          <a:bodyPr anchor="t">
            <a:normAutofit/>
          </a:bodyPr>
          <a:lstStyle>
            <a:lvl1pPr>
              <a:defRPr sz="1600" b="1">
                <a:solidFill>
                  <a:srgbClr val="7D8988"/>
                </a:solidFill>
              </a:defRPr>
            </a:lvl1pPr>
          </a:lstStyle>
          <a:p>
            <a:r>
              <a:rPr lang="fr-FR"/>
              <a:t>Modifiez le style du titre</a:t>
            </a:r>
            <a:endParaRPr lang="en-US"/>
          </a:p>
        </p:txBody>
      </p:sp>
      <p:sp>
        <p:nvSpPr>
          <p:cNvPr id="3" name="Content Placeholder 2"/>
          <p:cNvSpPr>
            <a:spLocks noGrp="1"/>
          </p:cNvSpPr>
          <p:nvPr>
            <p:ph idx="1"/>
          </p:nvPr>
        </p:nvSpPr>
        <p:spPr>
          <a:xfrm>
            <a:off x="838200" y="2372707"/>
            <a:ext cx="4595648" cy="2112580"/>
          </a:xfrm>
        </p:spPr>
        <p:txBody>
          <a:bodyPr anchor="ctr">
            <a:normAutofit/>
          </a:bodyPr>
          <a:lstStyle>
            <a:lvl1pPr>
              <a:defRPr sz="2800" b="1">
                <a:solidFill>
                  <a:srgbClr val="222222"/>
                </a:solidFill>
              </a:defRPr>
            </a:lvl1pPr>
            <a:lvl2pPr>
              <a:defRPr>
                <a:solidFill>
                  <a:srgbClr val="CDD8D6"/>
                </a:solidFill>
              </a:defRPr>
            </a:lvl2pPr>
          </a:lstStyle>
          <a:p>
            <a:pPr lvl="0"/>
            <a:r>
              <a:rPr lang="fr-FR"/>
              <a:t>Cliquez pour modifier les styles du texte du masque</a:t>
            </a:r>
          </a:p>
        </p:txBody>
      </p:sp>
      <p:sp>
        <p:nvSpPr>
          <p:cNvPr id="5" name="Footer Placeholder 4"/>
          <p:cNvSpPr>
            <a:spLocks noGrp="1"/>
          </p:cNvSpPr>
          <p:nvPr>
            <p:ph type="ftr" sz="quarter" idx="11"/>
          </p:nvPr>
        </p:nvSpPr>
        <p:spPr/>
        <p:txBody>
          <a:bodyPr/>
          <a:lstStyle>
            <a:lvl1pPr>
              <a:defRPr>
                <a:solidFill>
                  <a:srgbClr val="7D8988">
                    <a:alpha val="50000"/>
                  </a:srgbClr>
                </a:solidFill>
              </a:defRPr>
            </a:lvl1pPr>
          </a:lstStyle>
          <a:p>
            <a:r>
              <a:rPr lang="en-US"/>
              <a:t>www.vingtrue.com</a:t>
            </a:r>
          </a:p>
        </p:txBody>
      </p:sp>
      <p:sp>
        <p:nvSpPr>
          <p:cNvPr id="6" name="Slide Number Placeholder 5"/>
          <p:cNvSpPr>
            <a:spLocks noGrp="1"/>
          </p:cNvSpPr>
          <p:nvPr>
            <p:ph type="sldNum" sz="quarter" idx="12"/>
          </p:nvPr>
        </p:nvSpPr>
        <p:spPr/>
        <p:txBody>
          <a:bodyPr/>
          <a:lstStyle>
            <a:lvl1pPr>
              <a:defRPr>
                <a:solidFill>
                  <a:srgbClr val="7D8988"/>
                </a:solidFill>
              </a:defRPr>
            </a:lvl1pPr>
          </a:lstStyle>
          <a:p>
            <a:fld id="{48F63A3B-78C7-47BE-AE5E-E10140E04643}" type="slidenum">
              <a:rPr lang="en-US" smtClean="0"/>
              <a:pPr/>
              <a:t>‹N°›</a:t>
            </a:fld>
            <a:endParaRPr lang="en-US"/>
          </a:p>
        </p:txBody>
      </p:sp>
      <p:sp>
        <p:nvSpPr>
          <p:cNvPr id="7" name="Content Placeholder 2">
            <a:extLst>
              <a:ext uri="{FF2B5EF4-FFF2-40B4-BE49-F238E27FC236}">
                <a16:creationId xmlns:a16="http://schemas.microsoft.com/office/drawing/2014/main" id="{C7B08666-AC15-E18C-3D14-487D0A78E492}"/>
              </a:ext>
            </a:extLst>
          </p:cNvPr>
          <p:cNvSpPr>
            <a:spLocks noGrp="1"/>
          </p:cNvSpPr>
          <p:nvPr>
            <p:ph idx="13"/>
          </p:nvPr>
        </p:nvSpPr>
        <p:spPr>
          <a:xfrm>
            <a:off x="5830487" y="873211"/>
            <a:ext cx="5523313" cy="5165123"/>
          </a:xfrm>
        </p:spPr>
        <p:txBody>
          <a:bodyPr anchor="ctr"/>
          <a:lstStyle>
            <a:lvl1pPr>
              <a:defRPr>
                <a:solidFill>
                  <a:srgbClr val="7D8988"/>
                </a:solidFill>
              </a:defRPr>
            </a:lvl1pPr>
            <a:lvl2pPr>
              <a:defRPr>
                <a:solidFill>
                  <a:srgbClr val="7D8988"/>
                </a:solidFill>
              </a:defRPr>
            </a:lvl2pPr>
            <a:lvl3pPr>
              <a:defRPr>
                <a:solidFill>
                  <a:srgbClr val="7D8988"/>
                </a:solidFill>
              </a:defRPr>
            </a:lvl3pPr>
            <a:lvl4pPr>
              <a:defRPr>
                <a:solidFill>
                  <a:srgbClr val="7D8988"/>
                </a:solidFill>
              </a:defRPr>
            </a:lvl4pPr>
            <a:lvl5pPr>
              <a:defRPr>
                <a:solidFill>
                  <a:srgbClr val="7D8988"/>
                </a:solidFill>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9" name="Espace réservé pour une image  8">
            <a:extLst>
              <a:ext uri="{FF2B5EF4-FFF2-40B4-BE49-F238E27FC236}">
                <a16:creationId xmlns:a16="http://schemas.microsoft.com/office/drawing/2014/main" id="{90C95BDB-060A-5532-D3BB-08B7306213F6}"/>
              </a:ext>
            </a:extLst>
          </p:cNvPr>
          <p:cNvSpPr>
            <a:spLocks noGrp="1"/>
          </p:cNvSpPr>
          <p:nvPr>
            <p:ph type="pic" sz="quarter" idx="14"/>
          </p:nvPr>
        </p:nvSpPr>
        <p:spPr>
          <a:xfrm>
            <a:off x="838199" y="5354723"/>
            <a:ext cx="817477" cy="817477"/>
          </a:xfrm>
          <a:prstGeom prst="ellipse">
            <a:avLst/>
          </a:prstGeom>
          <a:ln w="34925">
            <a:solidFill>
              <a:srgbClr val="D8FF00"/>
            </a:solidFill>
          </a:ln>
        </p:spPr>
        <p:txBody>
          <a:bodyPr/>
          <a:lstStyle/>
          <a:p>
            <a:endParaRPr lang="fr-FR"/>
          </a:p>
        </p:txBody>
      </p:sp>
      <p:sp>
        <p:nvSpPr>
          <p:cNvPr id="13" name="ZoneTexte 12">
            <a:extLst>
              <a:ext uri="{FF2B5EF4-FFF2-40B4-BE49-F238E27FC236}">
                <a16:creationId xmlns:a16="http://schemas.microsoft.com/office/drawing/2014/main" id="{65683899-24F0-858A-22E3-C6AEC684563C}"/>
              </a:ext>
            </a:extLst>
          </p:cNvPr>
          <p:cNvSpPr txBox="1"/>
          <p:nvPr userDrawn="1"/>
        </p:nvSpPr>
        <p:spPr>
          <a:xfrm>
            <a:off x="748242" y="4964555"/>
            <a:ext cx="997389" cy="246221"/>
          </a:xfrm>
          <a:prstGeom prst="rect">
            <a:avLst/>
          </a:prstGeom>
          <a:noFill/>
        </p:spPr>
        <p:txBody>
          <a:bodyPr wrap="none" rtlCol="0">
            <a:spAutoFit/>
          </a:bodyPr>
          <a:lstStyle/>
          <a:p>
            <a:r>
              <a:rPr lang="fr-FR" sz="1000">
                <a:solidFill>
                  <a:srgbClr val="7D8988"/>
                </a:solidFill>
              </a:rPr>
              <a:t>Équipe dédiée</a:t>
            </a:r>
          </a:p>
        </p:txBody>
      </p:sp>
    </p:spTree>
    <p:extLst>
      <p:ext uri="{BB962C8B-B14F-4D97-AF65-F5344CB8AC3E}">
        <p14:creationId xmlns:p14="http://schemas.microsoft.com/office/powerpoint/2010/main" val="13041975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endParaRPr lang="en-US"/>
          </a:p>
        </p:txBody>
      </p:sp>
      <p:sp>
        <p:nvSpPr>
          <p:cNvPr id="3" name="Text Placeholder 2"/>
          <p:cNvSpPr>
            <a:spLocks noGrp="1"/>
          </p:cNvSpPr>
          <p:nvPr>
            <p:ph type="body" idx="1"/>
          </p:nvPr>
        </p:nvSpPr>
        <p:spPr>
          <a:xfrm>
            <a:off x="838200" y="1825624"/>
            <a:ext cx="10515600" cy="4599889"/>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Footer Placeholder 4"/>
          <p:cNvSpPr>
            <a:spLocks noGrp="1"/>
          </p:cNvSpPr>
          <p:nvPr>
            <p:ph type="ftr" sz="quarter" idx="3"/>
          </p:nvPr>
        </p:nvSpPr>
        <p:spPr>
          <a:xfrm rot="16200000">
            <a:off x="-1692358" y="3295898"/>
            <a:ext cx="4114800" cy="266201"/>
          </a:xfrm>
          <a:prstGeom prst="rect">
            <a:avLst/>
          </a:prstGeom>
        </p:spPr>
        <p:txBody>
          <a:bodyPr vert="horz" lIns="91440" tIns="45720" rIns="91440" bIns="45720" rtlCol="0" anchor="t"/>
          <a:lstStyle>
            <a:lvl1pPr algn="ctr">
              <a:defRPr sz="900">
                <a:solidFill>
                  <a:schemeClr val="tx1">
                    <a:alpha val="50000"/>
                  </a:schemeClr>
                </a:solidFill>
              </a:defRPr>
            </a:lvl1pPr>
          </a:lstStyle>
          <a:p>
            <a:r>
              <a:rPr lang="en-US"/>
              <a:t>www.vingtrue.com</a:t>
            </a:r>
          </a:p>
        </p:txBody>
      </p:sp>
      <p:sp>
        <p:nvSpPr>
          <p:cNvPr id="6" name="Slide Number Placeholder 5"/>
          <p:cNvSpPr>
            <a:spLocks noGrp="1"/>
          </p:cNvSpPr>
          <p:nvPr>
            <p:ph type="sldNum" sz="quarter" idx="4"/>
          </p:nvPr>
        </p:nvSpPr>
        <p:spPr>
          <a:xfrm>
            <a:off x="11594934" y="3246437"/>
            <a:ext cx="441254" cy="365125"/>
          </a:xfrm>
          <a:prstGeom prst="rect">
            <a:avLst/>
          </a:prstGeom>
        </p:spPr>
        <p:txBody>
          <a:bodyPr vert="horz" lIns="91440" tIns="45720" rIns="91440" bIns="45720" rtlCol="0" anchor="ctr"/>
          <a:lstStyle>
            <a:lvl1pPr algn="ctr">
              <a:defRPr sz="900">
                <a:solidFill>
                  <a:schemeClr val="tx1"/>
                </a:solidFill>
              </a:defRPr>
            </a:lvl1pPr>
          </a:lstStyle>
          <a:p>
            <a:fld id="{48F63A3B-78C7-47BE-AE5E-E10140E04643}" type="slidenum">
              <a:rPr lang="en-US" smtClean="0"/>
              <a:pPr/>
              <a:t>‹N°›</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61" r:id="rId4"/>
    <p:sldLayoutId id="2147483662" r:id="rId5"/>
    <p:sldLayoutId id="2147483653" r:id="rId6"/>
    <p:sldLayoutId id="2147483663" r:id="rId7"/>
    <p:sldLayoutId id="2147483664" r:id="rId8"/>
    <p:sldLayoutId id="2147483665" r:id="rId9"/>
    <p:sldLayoutId id="2147483666" r:id="rId10"/>
    <p:sldLayoutId id="2147483667" r:id="rId11"/>
    <p:sldLayoutId id="2147483652" r:id="rId12"/>
    <p:sldLayoutId id="2147483651" r:id="rId13"/>
    <p:sldLayoutId id="2147483654" r:id="rId14"/>
    <p:sldLayoutId id="2147483655" r:id="rId15"/>
    <p:sldLayoutId id="2147483656" r:id="rId16"/>
    <p:sldLayoutId id="2147483657" r:id="rId17"/>
    <p:sldLayoutId id="2147483658" r:id="rId18"/>
    <p:sldLayoutId id="2147483659" r:id="rId19"/>
  </p:sldLayoutIdLst>
  <p:hf hdr="0" dt="0"/>
  <p:txStyles>
    <p:titleStyle>
      <a:lvl1pPr algn="l" defTabSz="914400" rtl="0" eaLnBrk="1" latinLnBrk="0" hangingPunct="1">
        <a:lnSpc>
          <a:spcPct val="90000"/>
        </a:lnSpc>
        <a:spcBef>
          <a:spcPct val="0"/>
        </a:spcBef>
        <a:buNone/>
        <a:defRPr sz="4400" kern="1200">
          <a:solidFill>
            <a:srgbClr val="22222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600" kern="1200">
          <a:solidFill>
            <a:srgbClr val="222222"/>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1600" b="1" kern="1200">
          <a:solidFill>
            <a:srgbClr val="7D8988"/>
          </a:solidFill>
          <a:latin typeface="+mn-lt"/>
          <a:ea typeface="+mn-ea"/>
          <a:cs typeface="+mn-cs"/>
        </a:defRPr>
      </a:lvl2pPr>
      <a:lvl3pPr marL="360000" indent="-228600" algn="l" defTabSz="914400" rtl="0" eaLnBrk="1" latinLnBrk="0" hangingPunct="1">
        <a:lnSpc>
          <a:spcPct val="90000"/>
        </a:lnSpc>
        <a:spcBef>
          <a:spcPts val="500"/>
        </a:spcBef>
        <a:buFont typeface="Arial" panose="020B0604020202020204" pitchFamily="34" charset="0"/>
        <a:buChar char="•"/>
        <a:defRPr sz="1600" kern="1200">
          <a:solidFill>
            <a:srgbClr val="222222"/>
          </a:solidFill>
          <a:latin typeface="+mn-lt"/>
          <a:ea typeface="+mn-ea"/>
          <a:cs typeface="+mn-cs"/>
        </a:defRPr>
      </a:lvl3pPr>
      <a:lvl4pPr marL="360000" indent="-228600" algn="l" defTabSz="914400" rtl="0" eaLnBrk="1" latinLnBrk="0" hangingPunct="1">
        <a:lnSpc>
          <a:spcPct val="90000"/>
        </a:lnSpc>
        <a:spcBef>
          <a:spcPts val="500"/>
        </a:spcBef>
        <a:buClr>
          <a:srgbClr val="D8FF00"/>
        </a:buClr>
        <a:buFont typeface="Wingdings" pitchFamily="2" charset="2"/>
        <a:buChar char="§"/>
        <a:defRPr sz="1600" kern="1200">
          <a:solidFill>
            <a:srgbClr val="222222"/>
          </a:solidFill>
          <a:latin typeface="+mn-lt"/>
          <a:ea typeface="+mn-ea"/>
          <a:cs typeface="+mn-cs"/>
        </a:defRPr>
      </a:lvl4pPr>
      <a:lvl5pPr marL="0" indent="0" algn="l" defTabSz="914400" rtl="0" eaLnBrk="1" latinLnBrk="0" hangingPunct="1">
        <a:lnSpc>
          <a:spcPct val="90000"/>
        </a:lnSpc>
        <a:spcBef>
          <a:spcPts val="500"/>
        </a:spcBef>
        <a:buFont typeface="Arial" panose="020B0604020202020204" pitchFamily="34" charset="0"/>
        <a:buNone/>
        <a:defRPr sz="1400" kern="1200">
          <a:solidFill>
            <a:srgbClr val="22222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671947A3-7695-4706-E587-BF406004EDC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A718286C-472C-BAF7-10C7-774D0047AB9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A089271D-D93A-7D7D-6CFD-782C9CBC28F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10A6A16-8B1D-461A-86A8-F68EA55BCACC}" type="datetimeFigureOut">
              <a:rPr lang="fr-FR" smtClean="0"/>
              <a:t>11/06/2025</a:t>
            </a:fld>
            <a:endParaRPr lang="fr-FR"/>
          </a:p>
        </p:txBody>
      </p:sp>
      <p:sp>
        <p:nvSpPr>
          <p:cNvPr id="5" name="Espace réservé du pied de page 4">
            <a:extLst>
              <a:ext uri="{FF2B5EF4-FFF2-40B4-BE49-F238E27FC236}">
                <a16:creationId xmlns:a16="http://schemas.microsoft.com/office/drawing/2014/main" id="{ED2F15B2-569A-4B1F-69CC-7389DB605E8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D832BA90-8E49-469A-DCD9-D88C2697184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EF6A2DD-5D58-4CA0-A4AB-B63B9CF22AFF}" type="slidenum">
              <a:rPr lang="fr-FR" smtClean="0"/>
              <a:t>‹N°›</a:t>
            </a:fld>
            <a:endParaRPr lang="fr-FR"/>
          </a:p>
        </p:txBody>
      </p:sp>
    </p:spTree>
    <p:extLst>
      <p:ext uri="{BB962C8B-B14F-4D97-AF65-F5344CB8AC3E}">
        <p14:creationId xmlns:p14="http://schemas.microsoft.com/office/powerpoint/2010/main" val="2195332242"/>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6.xml"/><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3" Type="http://schemas.openxmlformats.org/officeDocument/2006/relationships/hyperlink" Target="https://www.generations-futures.fr/actualites/semaine-pfas-site-victimes/" TargetMode="External"/><Relationship Id="rId2" Type="http://schemas.openxmlformats.org/officeDocument/2006/relationships/hyperlink" Target="https://eeb.org/wp-content/uploads/2025/01/civil-society_letter-VDL_PFAS_20250122.pdf" TargetMode="External"/><Relationship Id="rId1" Type="http://schemas.openxmlformats.org/officeDocument/2006/relationships/slideLayout" Target="../slideLayouts/slideLayout21.xml"/><Relationship Id="rId4" Type="http://schemas.openxmlformats.org/officeDocument/2006/relationships/hyperlink" Target="https://wecf-france.org/appel-pour-une-action-rapide-contre-les-pfas/"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mailto:sbecker@vingtrue.com" TargetMode="Externa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80C691F4-BDB5-FFC6-C495-1BABBCCE154F}"/>
              </a:ext>
            </a:extLst>
          </p:cNvPr>
          <p:cNvSpPr>
            <a:spLocks noGrp="1"/>
          </p:cNvSpPr>
          <p:nvPr>
            <p:ph type="ctrTitle"/>
          </p:nvPr>
        </p:nvSpPr>
        <p:spPr>
          <a:xfrm>
            <a:off x="2648340" y="2074748"/>
            <a:ext cx="8425043" cy="2504122"/>
          </a:xfrm>
        </p:spPr>
        <p:txBody>
          <a:bodyPr>
            <a:noAutofit/>
          </a:bodyPr>
          <a:lstStyle/>
          <a:p>
            <a:br>
              <a:rPr lang="fr-FR" sz="4000" b="1" dirty="0"/>
            </a:br>
            <a:r>
              <a:rPr lang="fr-FR" sz="3400" b="1" dirty="0"/>
              <a:t>La règlementation des PFAS</a:t>
            </a:r>
            <a:br>
              <a:rPr lang="fr-FR" sz="3600" b="1" dirty="0"/>
            </a:br>
            <a:br>
              <a:rPr lang="fr-FR" sz="2000" b="1" dirty="0"/>
            </a:br>
            <a:r>
              <a:rPr lang="fr-FR" sz="2400" b="1" dirty="0"/>
              <a:t>Quels impacts pour les industriels ?</a:t>
            </a:r>
            <a:endParaRPr lang="fr-FR" sz="4000" b="1" dirty="0"/>
          </a:p>
        </p:txBody>
      </p:sp>
      <p:sp>
        <p:nvSpPr>
          <p:cNvPr id="5" name="Sous-titre 4">
            <a:extLst>
              <a:ext uri="{FF2B5EF4-FFF2-40B4-BE49-F238E27FC236}">
                <a16:creationId xmlns:a16="http://schemas.microsoft.com/office/drawing/2014/main" id="{B018ECFF-CDE9-F44B-0AE0-FEFD8AC18778}"/>
              </a:ext>
            </a:extLst>
          </p:cNvPr>
          <p:cNvSpPr>
            <a:spLocks noGrp="1"/>
          </p:cNvSpPr>
          <p:nvPr>
            <p:ph type="subTitle" idx="1"/>
          </p:nvPr>
        </p:nvSpPr>
        <p:spPr>
          <a:xfrm>
            <a:off x="574198" y="6127652"/>
            <a:ext cx="9248407" cy="411163"/>
          </a:xfrm>
        </p:spPr>
        <p:txBody>
          <a:bodyPr>
            <a:normAutofit/>
          </a:bodyPr>
          <a:lstStyle/>
          <a:p>
            <a:r>
              <a:rPr lang="fr-FR" sz="2000" i="1" dirty="0">
                <a:latin typeface="+mj-lt"/>
              </a:rPr>
              <a:t>Sarah Becker, Avocate associée en droit de l’environnement</a:t>
            </a:r>
          </a:p>
        </p:txBody>
      </p:sp>
      <p:sp>
        <p:nvSpPr>
          <p:cNvPr id="6" name="Espace réservé du texte 5">
            <a:extLst>
              <a:ext uri="{FF2B5EF4-FFF2-40B4-BE49-F238E27FC236}">
                <a16:creationId xmlns:a16="http://schemas.microsoft.com/office/drawing/2014/main" id="{BF2B0151-7DDD-3862-5209-D1A32A0DF1A1}"/>
              </a:ext>
            </a:extLst>
          </p:cNvPr>
          <p:cNvSpPr>
            <a:spLocks noGrp="1"/>
          </p:cNvSpPr>
          <p:nvPr>
            <p:ph type="body" sz="quarter" idx="10"/>
          </p:nvPr>
        </p:nvSpPr>
        <p:spPr>
          <a:xfrm>
            <a:off x="139768" y="217170"/>
            <a:ext cx="7652951" cy="411163"/>
          </a:xfrm>
        </p:spPr>
        <p:txBody>
          <a:bodyPr/>
          <a:lstStyle/>
          <a:p>
            <a:r>
              <a:rPr lang="fr-FR" dirty="0"/>
              <a:t>11/06/2025</a:t>
            </a:r>
          </a:p>
        </p:txBody>
      </p:sp>
      <p:pic>
        <p:nvPicPr>
          <p:cNvPr id="8" name="Picture 2">
            <a:extLst>
              <a:ext uri="{FF2B5EF4-FFF2-40B4-BE49-F238E27FC236}">
                <a16:creationId xmlns:a16="http://schemas.microsoft.com/office/drawing/2014/main" id="{21D4C1D5-43D6-C3CB-5FF9-A53ADFA14F4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6743" t="5269" b="20960"/>
          <a:stretch/>
        </p:blipFill>
        <p:spPr bwMode="auto">
          <a:xfrm>
            <a:off x="9841126" y="5384800"/>
            <a:ext cx="2034738" cy="11540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88541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9" name="ZoneTexte 18">
            <a:extLst>
              <a:ext uri="{FF2B5EF4-FFF2-40B4-BE49-F238E27FC236}">
                <a16:creationId xmlns:a16="http://schemas.microsoft.com/office/drawing/2014/main" id="{2E44041E-B5DA-858C-A17D-B4F59B5DD93B}"/>
              </a:ext>
            </a:extLst>
          </p:cNvPr>
          <p:cNvSpPr txBox="1"/>
          <p:nvPr/>
        </p:nvSpPr>
        <p:spPr>
          <a:xfrm>
            <a:off x="582366" y="315981"/>
            <a:ext cx="11027268" cy="95410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prstClr val="black"/>
                </a:solidFill>
                <a:effectLst/>
                <a:highlight>
                  <a:srgbClr val="D8FF00"/>
                </a:highlight>
                <a:uLnTx/>
                <a:uFillTx/>
                <a:latin typeface="Times New Roman" panose="02020603050405020304"/>
                <a:ea typeface="+mn-ea"/>
                <a:cs typeface="+mn-cs"/>
              </a:rPr>
              <a:t>I.A. </a:t>
            </a:r>
            <a:r>
              <a:rPr kumimoji="0" lang="fr-FR" sz="2800" b="1" i="0" u="none" strike="noStrike" kern="1200" cap="none" spc="0" normalizeH="0" baseline="0" noProof="0" dirty="0">
                <a:ln>
                  <a:noFill/>
                </a:ln>
                <a:solidFill>
                  <a:prstClr val="black"/>
                </a:solidFill>
                <a:effectLst/>
                <a:uLnTx/>
                <a:uFillTx/>
                <a:latin typeface="Times New Roman" panose="02020603050405020304"/>
                <a:ea typeface="+mn-ea"/>
                <a:cs typeface="+mn-cs"/>
              </a:rPr>
              <a:t>Une interdiction globale relative à la fabrication, l’importation, l’exportation et la mise sur le marché de tous les PFAS</a:t>
            </a:r>
          </a:p>
        </p:txBody>
      </p:sp>
      <p:sp>
        <p:nvSpPr>
          <p:cNvPr id="2" name="ZoneTexte 1">
            <a:extLst>
              <a:ext uri="{FF2B5EF4-FFF2-40B4-BE49-F238E27FC236}">
                <a16:creationId xmlns:a16="http://schemas.microsoft.com/office/drawing/2014/main" id="{43EACF37-263E-1BB9-22B6-03D61CD6C90A}"/>
              </a:ext>
            </a:extLst>
          </p:cNvPr>
          <p:cNvSpPr txBox="1"/>
          <p:nvPr/>
        </p:nvSpPr>
        <p:spPr>
          <a:xfrm>
            <a:off x="1002431" y="1693466"/>
            <a:ext cx="10187138" cy="2585323"/>
          </a:xfrm>
          <a:prstGeom prst="rect">
            <a:avLst/>
          </a:prstGeom>
          <a:noFill/>
        </p:spPr>
        <p:txBody>
          <a:bodyPr wrap="square" rtlCol="0">
            <a:spAutoFit/>
          </a:bodyPr>
          <a:lstStyle/>
          <a:p>
            <a:pPr marL="285750" indent="-285750" algn="just">
              <a:spcAft>
                <a:spcPts val="600"/>
              </a:spcAft>
              <a:buFont typeface="Arial" panose="020B0604020202020204" pitchFamily="34" charset="0"/>
              <a:buChar char="•"/>
              <a:defRPr/>
            </a:pPr>
            <a:r>
              <a:rPr lang="fr-FR"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La </a:t>
            </a:r>
            <a:r>
              <a:rPr lang="fr-FR" b="1" kern="150" dirty="0">
                <a:highlight>
                  <a:srgbClr val="CDD8D6"/>
                </a:highlight>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loi n</a:t>
            </a:r>
            <a:r>
              <a:rPr lang="fr-FR" b="1" kern="150" dirty="0">
                <a:highlight>
                  <a:srgbClr val="D4DCE2"/>
                </a:highlight>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 2025-188 du 27 février </a:t>
            </a:r>
            <a:r>
              <a:rPr lang="fr-FR" b="1" kern="150" dirty="0">
                <a:highlight>
                  <a:srgbClr val="D4DCE2"/>
                </a:highlight>
                <a:latin typeface="Times New Roman" panose="02020603050405020304" pitchFamily="18" charset="0"/>
                <a:cs typeface="Times New Roman" panose="02020603050405020304" pitchFamily="18" charset="0"/>
                <a:sym typeface="Wingdings" panose="05000000000000000000" pitchFamily="2" charset="2"/>
              </a:rPr>
              <a:t>2025</a:t>
            </a:r>
            <a:r>
              <a:rPr lang="fr-FR" b="1" kern="150" dirty="0">
                <a:latin typeface="Times New Roman" panose="02020603050405020304" pitchFamily="18" charset="0"/>
                <a:cs typeface="Times New Roman" panose="02020603050405020304" pitchFamily="18" charset="0"/>
                <a:sym typeface="Wingdings" panose="05000000000000000000" pitchFamily="2" charset="2"/>
              </a:rPr>
              <a:t> introduit une interdiction </a:t>
            </a:r>
            <a:r>
              <a:rPr lang="fr-FR" b="1"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généralisée</a:t>
            </a:r>
            <a:r>
              <a:rPr lang="fr-FR"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 et progressive de la </a:t>
            </a:r>
            <a:r>
              <a:rPr lang="fr-FR" b="1"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fabrication</a:t>
            </a:r>
            <a:r>
              <a:rPr lang="fr-FR"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 </a:t>
            </a:r>
            <a:r>
              <a:rPr lang="fr-FR" b="1"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l'importation</a:t>
            </a:r>
            <a:r>
              <a:rPr lang="fr-FR"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 </a:t>
            </a:r>
            <a:r>
              <a:rPr lang="fr-FR" b="1"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l'exportation</a:t>
            </a:r>
            <a:r>
              <a:rPr lang="fr-FR"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 et la </a:t>
            </a:r>
            <a:r>
              <a:rPr lang="fr-FR" b="1"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mise sur le marché </a:t>
            </a:r>
            <a:r>
              <a:rPr lang="fr-FR"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à titre onéreux ou gratuit de certains produits PFAS :</a:t>
            </a:r>
          </a:p>
          <a:p>
            <a:pPr marL="742950" lvl="1" indent="-285750" algn="just">
              <a:spcAft>
                <a:spcPts val="600"/>
              </a:spcAft>
              <a:buFont typeface="Wingdings" panose="05000000000000000000" pitchFamily="2" charset="2"/>
              <a:buChar char="Ø"/>
              <a:defRPr/>
            </a:pPr>
            <a:r>
              <a:rPr lang="fr-FR" b="1" u="sng"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2026</a:t>
            </a:r>
            <a:r>
              <a:rPr lang="fr-FR"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 : cosmétiques, les produits de fart, les textiles d’habillement, les chaussures et leurs agents imperméabilisants,</a:t>
            </a:r>
          </a:p>
          <a:p>
            <a:pPr marL="742950" lvl="1" indent="-285750" algn="just">
              <a:spcAft>
                <a:spcPts val="600"/>
              </a:spcAft>
              <a:buFont typeface="Wingdings" panose="05000000000000000000" pitchFamily="2" charset="2"/>
              <a:buChar char="Ø"/>
              <a:defRPr/>
            </a:pPr>
            <a:r>
              <a:rPr lang="fr-FR" b="1" u="sng"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2030</a:t>
            </a:r>
            <a:r>
              <a:rPr lang="fr-FR"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 : tout produit textile.</a:t>
            </a:r>
          </a:p>
          <a:p>
            <a:pPr marR="0" lvl="0" algn="just" defTabSz="457200" rtl="0" eaLnBrk="1" fontAlgn="auto" latinLnBrk="0" hangingPunct="1">
              <a:lnSpc>
                <a:spcPct val="100000"/>
              </a:lnSpc>
              <a:spcBef>
                <a:spcPts val="0"/>
              </a:spcBef>
              <a:spcAft>
                <a:spcPts val="600"/>
              </a:spcAft>
              <a:buClrTx/>
              <a:buSzTx/>
              <a:tabLst/>
              <a:defRPr/>
            </a:pPr>
            <a:endParaRPr lang="fr-FR" sz="1600" dirty="0">
              <a:solidFill>
                <a:prstClr val="black"/>
              </a:solidFill>
              <a:latin typeface="Times New Roman" panose="02020603050405020304"/>
            </a:endParaRPr>
          </a:p>
          <a:p>
            <a:pPr marR="0" lvl="0" algn="just" defTabSz="457200" rtl="0" eaLnBrk="1" fontAlgn="auto" latinLnBrk="0" hangingPunct="1">
              <a:lnSpc>
                <a:spcPct val="100000"/>
              </a:lnSpc>
              <a:spcBef>
                <a:spcPts val="0"/>
              </a:spcBef>
              <a:spcAft>
                <a:spcPts val="600"/>
              </a:spcAft>
              <a:buClrTx/>
              <a:buSzTx/>
              <a:tabLst/>
              <a:defRPr/>
            </a:pPr>
            <a:r>
              <a:rPr lang="fr-FR" dirty="0">
                <a:solidFill>
                  <a:prstClr val="black"/>
                </a:solidFill>
                <a:latin typeface="Times New Roman" panose="02020603050405020304"/>
                <a:sym typeface="Wingdings" panose="05000000000000000000" pitchFamily="2" charset="2"/>
              </a:rPr>
              <a:t> Les PFAS sont considérés par la loi comme une classe chimique unique.</a:t>
            </a:r>
            <a:endParaRPr lang="fr-FR" sz="2400" dirty="0">
              <a:solidFill>
                <a:prstClr val="black"/>
              </a:solidFill>
              <a:latin typeface="Times New Roman" panose="02020603050405020304"/>
            </a:endParaRPr>
          </a:p>
        </p:txBody>
      </p:sp>
      <p:sp>
        <p:nvSpPr>
          <p:cNvPr id="7" name="Espace réservé du numéro de diapositive 4">
            <a:extLst>
              <a:ext uri="{FF2B5EF4-FFF2-40B4-BE49-F238E27FC236}">
                <a16:creationId xmlns:a16="http://schemas.microsoft.com/office/drawing/2014/main" id="{D53A8611-E8D3-5AB7-047C-81C272B6A320}"/>
              </a:ext>
            </a:extLst>
          </p:cNvPr>
          <p:cNvSpPr txBox="1">
            <a:spLocks/>
          </p:cNvSpPr>
          <p:nvPr/>
        </p:nvSpPr>
        <p:spPr>
          <a:xfrm>
            <a:off x="11493580" y="6305318"/>
            <a:ext cx="441254"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Times New Roman" panose="02020603050405020304"/>
                <a:ea typeface="+mn-ea"/>
                <a:cs typeface="+mn-cs"/>
              </a:rPr>
              <a:t>4</a:t>
            </a:r>
            <a:endParaRPr kumimoji="0" lang="en-US" sz="1800" b="0" i="0" u="none" strike="noStrike" kern="1200" cap="none" spc="0" normalizeH="0" baseline="0" noProof="0">
              <a:ln>
                <a:noFill/>
              </a:ln>
              <a:solidFill>
                <a:prstClr val="black"/>
              </a:solidFill>
              <a:effectLst/>
              <a:uLnTx/>
              <a:uFillTx/>
              <a:latin typeface="Times New Roman" panose="02020603050405020304"/>
              <a:ea typeface="+mn-ea"/>
              <a:cs typeface="+mn-cs"/>
            </a:endParaRPr>
          </a:p>
        </p:txBody>
      </p:sp>
      <p:sp>
        <p:nvSpPr>
          <p:cNvPr id="4" name="Rectangle 1">
            <a:extLst>
              <a:ext uri="{FF2B5EF4-FFF2-40B4-BE49-F238E27FC236}">
                <a16:creationId xmlns:a16="http://schemas.microsoft.com/office/drawing/2014/main" id="{5338B639-6D37-F3DE-F96E-845754CFA26F}"/>
              </a:ext>
            </a:extLst>
          </p:cNvPr>
          <p:cNvSpPr>
            <a:spLocks noChangeArrowheads="1"/>
          </p:cNvSpPr>
          <p:nvPr/>
        </p:nvSpPr>
        <p:spPr bwMode="auto">
          <a:xfrm>
            <a:off x="0" y="-184666"/>
            <a:ext cx="2648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pic>
        <p:nvPicPr>
          <p:cNvPr id="5" name="Picture 12" descr="Veste, Vêtements, Froid, Hiver">
            <a:extLst>
              <a:ext uri="{FF2B5EF4-FFF2-40B4-BE49-F238E27FC236}">
                <a16:creationId xmlns:a16="http://schemas.microsoft.com/office/drawing/2014/main" id="{4A987C35-B5C6-33DF-CEBA-B32B21370C2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3190" y="4670895"/>
            <a:ext cx="1543571" cy="1369809"/>
          </a:xfrm>
          <a:prstGeom prst="rect">
            <a:avLst/>
          </a:prstGeom>
          <a:noFill/>
          <a:scene3d>
            <a:camera prst="orthographicFront">
              <a:rot lat="0" lon="11400000" rev="0"/>
            </a:camera>
            <a:lightRig rig="threePt" dir="t"/>
          </a:scene3d>
          <a:extLst>
            <a:ext uri="{909E8E84-426E-40DD-AFC4-6F175D3DCCD1}">
              <a14:hiddenFill xmlns:a14="http://schemas.microsoft.com/office/drawing/2010/main">
                <a:solidFill>
                  <a:srgbClr val="FFFFFF"/>
                </a:solidFill>
              </a14:hiddenFill>
            </a:ext>
          </a:extLst>
        </p:spPr>
      </p:pic>
      <p:pic>
        <p:nvPicPr>
          <p:cNvPr id="6" name="Picture 8" descr="Graphique, Course Des Skis">
            <a:extLst>
              <a:ext uri="{FF2B5EF4-FFF2-40B4-BE49-F238E27FC236}">
                <a16:creationId xmlns:a16="http://schemas.microsoft.com/office/drawing/2014/main" id="{ABA6ABC8-263C-92DC-D1F7-D2F20B30CE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2321" y="4621894"/>
            <a:ext cx="2559644" cy="136980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Gratuit Photo En Gros Plan De Rouge à Lèvres Rose Et Fard à Joues Photos">
            <a:extLst>
              <a:ext uri="{FF2B5EF4-FFF2-40B4-BE49-F238E27FC236}">
                <a16:creationId xmlns:a16="http://schemas.microsoft.com/office/drawing/2014/main" id="{1A62A25F-ABC0-AD87-9C43-6D0977EA0E1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81748" y="4572894"/>
            <a:ext cx="2168418" cy="146781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56304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9" name="ZoneTexte 18">
            <a:extLst>
              <a:ext uri="{FF2B5EF4-FFF2-40B4-BE49-F238E27FC236}">
                <a16:creationId xmlns:a16="http://schemas.microsoft.com/office/drawing/2014/main" id="{2E44041E-B5DA-858C-A17D-B4F59B5DD93B}"/>
              </a:ext>
            </a:extLst>
          </p:cNvPr>
          <p:cNvSpPr txBox="1"/>
          <p:nvPr/>
        </p:nvSpPr>
        <p:spPr>
          <a:xfrm>
            <a:off x="582366" y="315981"/>
            <a:ext cx="11027268" cy="523220"/>
          </a:xfrm>
          <a:prstGeom prst="rect">
            <a:avLst/>
          </a:prstGeom>
          <a:noFill/>
        </p:spPr>
        <p:txBody>
          <a:bodyPr wrap="square" rtlCol="0">
            <a:spAutoFit/>
          </a:bodyPr>
          <a:lstStyle/>
          <a:p>
            <a:pPr algn="ctr">
              <a:defRPr/>
            </a:pPr>
            <a:r>
              <a:rPr kumimoji="0" lang="fr-FR" sz="2800" b="1" i="0" u="none" strike="noStrike" kern="1200" cap="none" spc="0" normalizeH="0" baseline="0" noProof="0" dirty="0">
                <a:ln>
                  <a:noFill/>
                </a:ln>
                <a:solidFill>
                  <a:prstClr val="black"/>
                </a:solidFill>
                <a:effectLst/>
                <a:highlight>
                  <a:srgbClr val="D8FF00"/>
                </a:highlight>
                <a:uLnTx/>
                <a:uFillTx/>
                <a:latin typeface="Times New Roman" panose="02020603050405020304"/>
                <a:ea typeface="+mn-ea"/>
                <a:cs typeface="+mn-cs"/>
              </a:rPr>
              <a:t>I.</a:t>
            </a:r>
            <a:r>
              <a:rPr lang="fr-FR" sz="2800" b="1" dirty="0">
                <a:solidFill>
                  <a:srgbClr val="333333"/>
                </a:solidFill>
                <a:highlight>
                  <a:srgbClr val="D8FF00"/>
                </a:highlight>
                <a:latin typeface="Times New Roman" panose="02020603050405020304"/>
              </a:rPr>
              <a:t> B. </a:t>
            </a:r>
            <a:r>
              <a:rPr lang="fr-FR" sz="2800" b="1" dirty="0">
                <a:solidFill>
                  <a:srgbClr val="333333"/>
                </a:solidFill>
                <a:latin typeface="Times New Roman" panose="02020603050405020304"/>
              </a:rPr>
              <a:t>Des exceptions et l’absence de sanctions spécifiques</a:t>
            </a:r>
            <a:endParaRPr lang="fr-FR" sz="2800" dirty="0">
              <a:solidFill>
                <a:prstClr val="black"/>
              </a:solidFill>
              <a:latin typeface="Times New Roman" panose="02020603050405020304"/>
            </a:endParaRPr>
          </a:p>
        </p:txBody>
      </p:sp>
      <p:sp>
        <p:nvSpPr>
          <p:cNvPr id="2" name="ZoneTexte 1">
            <a:extLst>
              <a:ext uri="{FF2B5EF4-FFF2-40B4-BE49-F238E27FC236}">
                <a16:creationId xmlns:a16="http://schemas.microsoft.com/office/drawing/2014/main" id="{43EACF37-263E-1BB9-22B6-03D61CD6C90A}"/>
              </a:ext>
            </a:extLst>
          </p:cNvPr>
          <p:cNvSpPr txBox="1"/>
          <p:nvPr/>
        </p:nvSpPr>
        <p:spPr>
          <a:xfrm>
            <a:off x="582366" y="1341722"/>
            <a:ext cx="11027268" cy="4739759"/>
          </a:xfrm>
          <a:prstGeom prst="rect">
            <a:avLst/>
          </a:prstGeom>
          <a:noFill/>
        </p:spPr>
        <p:txBody>
          <a:bodyPr wrap="square" rtlCol="0">
            <a:spAutoFit/>
          </a:bodyPr>
          <a:lstStyle/>
          <a:p>
            <a:pPr marL="285750" indent="-285750" algn="just">
              <a:spcAft>
                <a:spcPts val="600"/>
              </a:spcAft>
              <a:buFont typeface="Arial" panose="020B0604020202020204" pitchFamily="34" charset="0"/>
              <a:buChar char="•"/>
              <a:defRPr/>
            </a:pPr>
            <a:r>
              <a:rPr lang="fr-FR"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Des exceptions pour les textiles qui </a:t>
            </a:r>
            <a:r>
              <a:rPr lang="fr-FR" kern="150" dirty="0">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seront précisées par décret </a:t>
            </a:r>
            <a:r>
              <a:rPr lang="fr-FR"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 </a:t>
            </a:r>
          </a:p>
          <a:p>
            <a:pPr marL="742950" lvl="1" indent="-285750" algn="just">
              <a:spcAft>
                <a:spcPts val="600"/>
              </a:spcAft>
              <a:buFont typeface="Arial" panose="020B0604020202020204" pitchFamily="34" charset="0"/>
              <a:buChar char="•"/>
              <a:defRPr/>
            </a:pPr>
            <a:r>
              <a:rPr lang="fr-FR" u="sng"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Pour 2026</a:t>
            </a:r>
            <a:r>
              <a:rPr lang="fr-FR"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 ne sont pas concernés les textiles d'habillement et des chaussures qui sont </a:t>
            </a:r>
            <a:r>
              <a:rPr lang="fr-FR" b="1"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conçus</a:t>
            </a:r>
            <a:r>
              <a:rPr lang="fr-FR"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 </a:t>
            </a:r>
            <a:r>
              <a:rPr lang="fr-FR" b="1"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pour la protection et la sécurité des personnes</a:t>
            </a:r>
            <a:r>
              <a:rPr lang="fr-FR"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 notamment dans l'accomplissement des missions de défense nationale ou de sécurité civile ;</a:t>
            </a:r>
          </a:p>
          <a:p>
            <a:pPr marL="742950" lvl="1" indent="-285750" algn="just">
              <a:spcAft>
                <a:spcPts val="600"/>
              </a:spcAft>
              <a:buFont typeface="Arial" panose="020B0604020202020204" pitchFamily="34" charset="0"/>
              <a:buChar char="•"/>
              <a:defRPr/>
            </a:pPr>
            <a:r>
              <a:rPr lang="fr-FR" u="sng"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Pour 2030</a:t>
            </a:r>
            <a:r>
              <a:rPr lang="fr-FR"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 échappent à l’interdiction les produits textiles :	</a:t>
            </a:r>
          </a:p>
          <a:p>
            <a:pPr marL="1200150" lvl="2" indent="-285750" algn="just">
              <a:spcAft>
                <a:spcPts val="600"/>
              </a:spcAft>
              <a:buFont typeface="Arial" panose="020B0604020202020204" pitchFamily="34" charset="0"/>
              <a:buChar char="•"/>
              <a:defRPr/>
            </a:pPr>
            <a:r>
              <a:rPr lang="fr-FR"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nécessaires à des </a:t>
            </a:r>
            <a:r>
              <a:rPr lang="fr-FR" b="1"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utilisations essentielles</a:t>
            </a:r>
            <a:r>
              <a:rPr lang="fr-FR"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 </a:t>
            </a:r>
          </a:p>
          <a:p>
            <a:pPr marL="1200150" lvl="2" indent="-285750" algn="just">
              <a:spcAft>
                <a:spcPts val="600"/>
              </a:spcAft>
              <a:buFont typeface="Arial" panose="020B0604020202020204" pitchFamily="34" charset="0"/>
              <a:buChar char="•"/>
              <a:defRPr/>
            </a:pPr>
            <a:r>
              <a:rPr lang="fr-FR"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ceux contribuant à </a:t>
            </a:r>
            <a:r>
              <a:rPr lang="fr-FR" b="1"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l'exercice de la souveraineté nationale</a:t>
            </a:r>
            <a:r>
              <a:rPr lang="fr-FR"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 </a:t>
            </a:r>
          </a:p>
          <a:p>
            <a:pPr marL="1200150" lvl="2" indent="-285750" algn="just">
              <a:spcAft>
                <a:spcPts val="600"/>
              </a:spcAft>
              <a:buFont typeface="Arial" panose="020B0604020202020204" pitchFamily="34" charset="0"/>
              <a:buChar char="•"/>
              <a:defRPr/>
            </a:pPr>
            <a:r>
              <a:rPr lang="fr-FR"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pour lesquels il n'existe </a:t>
            </a:r>
            <a:r>
              <a:rPr lang="fr-FR" b="1"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pas de solution de substitution, </a:t>
            </a:r>
            <a:r>
              <a:rPr lang="fr-FR"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et </a:t>
            </a:r>
          </a:p>
          <a:p>
            <a:pPr marL="1200150" lvl="2" indent="-285750" algn="just">
              <a:spcAft>
                <a:spcPts val="600"/>
              </a:spcAft>
              <a:buFont typeface="Arial" panose="020B0604020202020204" pitchFamily="34" charset="0"/>
              <a:buChar char="•"/>
              <a:defRPr/>
            </a:pPr>
            <a:r>
              <a:rPr lang="fr-FR"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les </a:t>
            </a:r>
            <a:r>
              <a:rPr lang="fr-FR" b="1"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textiles techniques à usage industriel</a:t>
            </a:r>
            <a:r>
              <a:rPr lang="fr-FR"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a:t>
            </a:r>
          </a:p>
          <a:p>
            <a:pPr lvl="2" algn="just">
              <a:spcAft>
                <a:spcPts val="600"/>
              </a:spcAft>
              <a:defRPr/>
            </a:pPr>
            <a:endParaRPr lang="fr-FR"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endParaRPr>
          </a:p>
          <a:p>
            <a:pPr marL="285750" indent="-285750" algn="just">
              <a:spcAft>
                <a:spcPts val="600"/>
              </a:spcAft>
              <a:buFont typeface="Arial" panose="020B0604020202020204" pitchFamily="34" charset="0"/>
              <a:buChar char="•"/>
              <a:defRPr/>
            </a:pPr>
            <a:r>
              <a:rPr lang="fr-FR"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Les interdictions ne s’appliquent </a:t>
            </a:r>
            <a:r>
              <a:rPr lang="fr-FR" b="1" u="sng"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pas</a:t>
            </a:r>
            <a:r>
              <a:rPr lang="fr-FR"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 lorsque les produits visés contiennent une </a:t>
            </a:r>
            <a:r>
              <a:rPr lang="fr-FR" b="1"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concentration de PFAS inférieure ou à égale à une valeur résiduelle</a:t>
            </a:r>
            <a:r>
              <a:rPr lang="fr-FR"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 </a:t>
            </a:r>
            <a:r>
              <a:rPr lang="fr-FR" kern="150" dirty="0">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définie par décret</a:t>
            </a:r>
            <a:r>
              <a:rPr lang="fr-FR"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a:t>
            </a:r>
          </a:p>
          <a:p>
            <a:pPr algn="just">
              <a:spcAft>
                <a:spcPts val="600"/>
              </a:spcAft>
              <a:defRPr/>
            </a:pPr>
            <a:endParaRPr lang="fr-FR"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endParaRPr>
          </a:p>
          <a:p>
            <a:pPr marL="285750" indent="-285750" algn="just">
              <a:spcAft>
                <a:spcPts val="600"/>
              </a:spcAft>
              <a:buFont typeface="Arial" panose="020B0604020202020204" pitchFamily="34" charset="0"/>
              <a:buChar char="•"/>
              <a:defRPr/>
            </a:pPr>
            <a:r>
              <a:rPr lang="fr-FR"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Pas de sanction spécifique en cas de manquement mais un </a:t>
            </a:r>
            <a:r>
              <a:rPr lang="fr-FR" b="1"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renvoi aux sanctions administratives classiques</a:t>
            </a:r>
            <a:r>
              <a:rPr lang="fr-FR"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a:t>
            </a:r>
          </a:p>
        </p:txBody>
      </p:sp>
      <p:sp>
        <p:nvSpPr>
          <p:cNvPr id="7" name="Espace réservé du numéro de diapositive 4">
            <a:extLst>
              <a:ext uri="{FF2B5EF4-FFF2-40B4-BE49-F238E27FC236}">
                <a16:creationId xmlns:a16="http://schemas.microsoft.com/office/drawing/2014/main" id="{D53A8611-E8D3-5AB7-047C-81C272B6A320}"/>
              </a:ext>
            </a:extLst>
          </p:cNvPr>
          <p:cNvSpPr txBox="1">
            <a:spLocks/>
          </p:cNvSpPr>
          <p:nvPr/>
        </p:nvSpPr>
        <p:spPr>
          <a:xfrm>
            <a:off x="11493580" y="6305318"/>
            <a:ext cx="441254"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Times New Roman" panose="02020603050405020304"/>
                <a:ea typeface="+mn-ea"/>
                <a:cs typeface="+mn-cs"/>
              </a:rPr>
              <a:t>4</a:t>
            </a:r>
            <a:endParaRPr kumimoji="0" lang="en-US" sz="1800" b="0" i="0" u="none" strike="noStrike" kern="1200" cap="none" spc="0" normalizeH="0" baseline="0" noProof="0">
              <a:ln>
                <a:noFill/>
              </a:ln>
              <a:solidFill>
                <a:prstClr val="black"/>
              </a:solidFill>
              <a:effectLst/>
              <a:uLnTx/>
              <a:uFillTx/>
              <a:latin typeface="Times New Roman" panose="02020603050405020304"/>
              <a:ea typeface="+mn-ea"/>
              <a:cs typeface="+mn-cs"/>
            </a:endParaRPr>
          </a:p>
        </p:txBody>
      </p:sp>
      <p:sp>
        <p:nvSpPr>
          <p:cNvPr id="4" name="Rectangle 1">
            <a:extLst>
              <a:ext uri="{FF2B5EF4-FFF2-40B4-BE49-F238E27FC236}">
                <a16:creationId xmlns:a16="http://schemas.microsoft.com/office/drawing/2014/main" id="{5338B639-6D37-F3DE-F96E-845754CFA26F}"/>
              </a:ext>
            </a:extLst>
          </p:cNvPr>
          <p:cNvSpPr>
            <a:spLocks noChangeArrowheads="1"/>
          </p:cNvSpPr>
          <p:nvPr/>
        </p:nvSpPr>
        <p:spPr bwMode="auto">
          <a:xfrm>
            <a:off x="0" y="-184666"/>
            <a:ext cx="2648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16" name="ZoneTexte 15">
            <a:extLst>
              <a:ext uri="{FF2B5EF4-FFF2-40B4-BE49-F238E27FC236}">
                <a16:creationId xmlns:a16="http://schemas.microsoft.com/office/drawing/2014/main" id="{C21FC8B8-AA12-2E5E-0842-B01A330E9C98}"/>
              </a:ext>
            </a:extLst>
          </p:cNvPr>
          <p:cNvSpPr txBox="1"/>
          <p:nvPr/>
        </p:nvSpPr>
        <p:spPr>
          <a:xfrm>
            <a:off x="8505616" y="2921168"/>
            <a:ext cx="2955851" cy="1015663"/>
          </a:xfrm>
          <a:prstGeom prst="rect">
            <a:avLst/>
          </a:prstGeom>
          <a:noFill/>
          <a:ln w="38100">
            <a:solidFill>
              <a:srgbClr val="D8FF00"/>
            </a:solidFill>
            <a:prstDash val="lgDash"/>
            <a:extLst>
              <a:ext uri="{C807C97D-BFC1-408E-A445-0C87EB9F89A2}">
                <ask:lineSketchStyleProps xmlns:ask="http://schemas.microsoft.com/office/drawing/2018/sketchyshapes" sd="1453953587">
                  <a:custGeom>
                    <a:avLst/>
                    <a:gdLst>
                      <a:gd name="connsiteX0" fmla="*/ 0 w 2955851"/>
                      <a:gd name="connsiteY0" fmla="*/ 0 h 1015663"/>
                      <a:gd name="connsiteX1" fmla="*/ 650287 w 2955851"/>
                      <a:gd name="connsiteY1" fmla="*/ 0 h 1015663"/>
                      <a:gd name="connsiteX2" fmla="*/ 1241457 w 2955851"/>
                      <a:gd name="connsiteY2" fmla="*/ 0 h 1015663"/>
                      <a:gd name="connsiteX3" fmla="*/ 1862186 w 2955851"/>
                      <a:gd name="connsiteY3" fmla="*/ 0 h 1015663"/>
                      <a:gd name="connsiteX4" fmla="*/ 2955851 w 2955851"/>
                      <a:gd name="connsiteY4" fmla="*/ 0 h 1015663"/>
                      <a:gd name="connsiteX5" fmla="*/ 2955851 w 2955851"/>
                      <a:gd name="connsiteY5" fmla="*/ 497675 h 1015663"/>
                      <a:gd name="connsiteX6" fmla="*/ 2955851 w 2955851"/>
                      <a:gd name="connsiteY6" fmla="*/ 1015663 h 1015663"/>
                      <a:gd name="connsiteX7" fmla="*/ 2305564 w 2955851"/>
                      <a:gd name="connsiteY7" fmla="*/ 1015663 h 1015663"/>
                      <a:gd name="connsiteX8" fmla="*/ 1655277 w 2955851"/>
                      <a:gd name="connsiteY8" fmla="*/ 1015663 h 1015663"/>
                      <a:gd name="connsiteX9" fmla="*/ 1064106 w 2955851"/>
                      <a:gd name="connsiteY9" fmla="*/ 1015663 h 1015663"/>
                      <a:gd name="connsiteX10" fmla="*/ 561612 w 2955851"/>
                      <a:gd name="connsiteY10" fmla="*/ 1015663 h 1015663"/>
                      <a:gd name="connsiteX11" fmla="*/ 0 w 2955851"/>
                      <a:gd name="connsiteY11" fmla="*/ 1015663 h 1015663"/>
                      <a:gd name="connsiteX12" fmla="*/ 0 w 2955851"/>
                      <a:gd name="connsiteY12" fmla="*/ 517988 h 1015663"/>
                      <a:gd name="connsiteX13" fmla="*/ 0 w 2955851"/>
                      <a:gd name="connsiteY13" fmla="*/ 0 h 1015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55851" h="1015663" extrusionOk="0">
                        <a:moveTo>
                          <a:pt x="0" y="0"/>
                        </a:moveTo>
                        <a:cubicBezTo>
                          <a:pt x="230596" y="-25514"/>
                          <a:pt x="449903" y="16354"/>
                          <a:pt x="650287" y="0"/>
                        </a:cubicBezTo>
                        <a:cubicBezTo>
                          <a:pt x="850671" y="-16354"/>
                          <a:pt x="952230" y="65041"/>
                          <a:pt x="1241457" y="0"/>
                        </a:cubicBezTo>
                        <a:cubicBezTo>
                          <a:pt x="1530684" y="-65041"/>
                          <a:pt x="1705000" y="55206"/>
                          <a:pt x="1862186" y="0"/>
                        </a:cubicBezTo>
                        <a:cubicBezTo>
                          <a:pt x="2019372" y="-55206"/>
                          <a:pt x="2433530" y="60748"/>
                          <a:pt x="2955851" y="0"/>
                        </a:cubicBezTo>
                        <a:cubicBezTo>
                          <a:pt x="3010280" y="208744"/>
                          <a:pt x="2914710" y="398101"/>
                          <a:pt x="2955851" y="497675"/>
                        </a:cubicBezTo>
                        <a:cubicBezTo>
                          <a:pt x="2996992" y="597250"/>
                          <a:pt x="2928243" y="904120"/>
                          <a:pt x="2955851" y="1015663"/>
                        </a:cubicBezTo>
                        <a:cubicBezTo>
                          <a:pt x="2742072" y="1069396"/>
                          <a:pt x="2525450" y="956471"/>
                          <a:pt x="2305564" y="1015663"/>
                        </a:cubicBezTo>
                        <a:cubicBezTo>
                          <a:pt x="2085678" y="1074855"/>
                          <a:pt x="1878402" y="961119"/>
                          <a:pt x="1655277" y="1015663"/>
                        </a:cubicBezTo>
                        <a:cubicBezTo>
                          <a:pt x="1432152" y="1070207"/>
                          <a:pt x="1270111" y="1007456"/>
                          <a:pt x="1064106" y="1015663"/>
                        </a:cubicBezTo>
                        <a:cubicBezTo>
                          <a:pt x="858101" y="1023870"/>
                          <a:pt x="679746" y="992035"/>
                          <a:pt x="561612" y="1015663"/>
                        </a:cubicBezTo>
                        <a:cubicBezTo>
                          <a:pt x="443478" y="1039291"/>
                          <a:pt x="277022" y="957379"/>
                          <a:pt x="0" y="1015663"/>
                        </a:cubicBezTo>
                        <a:cubicBezTo>
                          <a:pt x="-55021" y="826264"/>
                          <a:pt x="22465" y="668005"/>
                          <a:pt x="0" y="517988"/>
                        </a:cubicBezTo>
                        <a:cubicBezTo>
                          <a:pt x="-22465" y="367972"/>
                          <a:pt x="10016" y="165999"/>
                          <a:pt x="0" y="0"/>
                        </a:cubicBezTo>
                        <a:close/>
                      </a:path>
                    </a:pathLst>
                  </a:custGeom>
                  <ask:type>
                    <ask:lineSketchNone/>
                  </ask:type>
                </ask:lineSketchStyleProps>
              </a:ext>
            </a:extLst>
          </a:ln>
        </p:spPr>
        <p:txBody>
          <a:bodyPr wrap="square" rtlCol="0">
            <a:spAutoFit/>
          </a:bodyPr>
          <a:lstStyle/>
          <a:p>
            <a:pPr algn="ctr"/>
            <a:r>
              <a:rPr lang="fr-FR" sz="2400" dirty="0">
                <a:latin typeface="+mj-lt"/>
              </a:rPr>
              <a:t>💡 </a:t>
            </a:r>
            <a:r>
              <a:rPr lang="fr-FR" dirty="0">
                <a:latin typeface="+mj-lt"/>
              </a:rPr>
              <a:t>Date de publication prévisionnelle des décrets : </a:t>
            </a:r>
          </a:p>
          <a:p>
            <a:pPr algn="ctr"/>
            <a:r>
              <a:rPr lang="fr-FR" b="1" dirty="0">
                <a:effectLst>
                  <a:outerShdw blurRad="38100" dist="38100" dir="2700000" algn="tl">
                    <a:srgbClr val="000000">
                      <a:alpha val="43137"/>
                    </a:srgbClr>
                  </a:outerShdw>
                </a:effectLst>
                <a:latin typeface="+mj-lt"/>
              </a:rPr>
              <a:t>décembre 2025</a:t>
            </a:r>
          </a:p>
        </p:txBody>
      </p:sp>
    </p:spTree>
    <p:extLst>
      <p:ext uri="{BB962C8B-B14F-4D97-AF65-F5344CB8AC3E}">
        <p14:creationId xmlns:p14="http://schemas.microsoft.com/office/powerpoint/2010/main" val="3286359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9" name="ZoneTexte 18">
            <a:extLst>
              <a:ext uri="{FF2B5EF4-FFF2-40B4-BE49-F238E27FC236}">
                <a16:creationId xmlns:a16="http://schemas.microsoft.com/office/drawing/2014/main" id="{2E44041E-B5DA-858C-A17D-B4F59B5DD93B}"/>
              </a:ext>
            </a:extLst>
          </p:cNvPr>
          <p:cNvSpPr txBox="1"/>
          <p:nvPr/>
        </p:nvSpPr>
        <p:spPr>
          <a:xfrm>
            <a:off x="582366" y="315981"/>
            <a:ext cx="11027268" cy="95410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prstClr val="black"/>
                </a:solidFill>
                <a:effectLst/>
                <a:highlight>
                  <a:srgbClr val="D8FF00"/>
                </a:highlight>
                <a:uLnTx/>
                <a:uFillTx/>
                <a:latin typeface="Times New Roman" panose="02020603050405020304"/>
                <a:ea typeface="+mn-ea"/>
                <a:cs typeface="+mn-cs"/>
              </a:rPr>
              <a:t>I.A. </a:t>
            </a:r>
            <a:r>
              <a:rPr kumimoji="0" lang="fr-FR" sz="2800" b="1" i="0" u="none" strike="noStrike" kern="1200" cap="none" spc="0" normalizeH="0" baseline="0" noProof="0" dirty="0">
                <a:ln>
                  <a:noFill/>
                </a:ln>
                <a:solidFill>
                  <a:prstClr val="black"/>
                </a:solidFill>
                <a:effectLst/>
                <a:uLnTx/>
                <a:uFillTx/>
                <a:latin typeface="Times New Roman" panose="02020603050405020304"/>
                <a:ea typeface="+mn-ea"/>
                <a:cs typeface="+mn-cs"/>
              </a:rPr>
              <a:t>Une interdiction globale relative à la fabrication, l’importation, l’exportation et la mise sur le marché de tous les PFAS</a:t>
            </a:r>
          </a:p>
        </p:txBody>
      </p:sp>
      <p:sp>
        <p:nvSpPr>
          <p:cNvPr id="2" name="ZoneTexte 1">
            <a:extLst>
              <a:ext uri="{FF2B5EF4-FFF2-40B4-BE49-F238E27FC236}">
                <a16:creationId xmlns:a16="http://schemas.microsoft.com/office/drawing/2014/main" id="{43EACF37-263E-1BB9-22B6-03D61CD6C90A}"/>
              </a:ext>
            </a:extLst>
          </p:cNvPr>
          <p:cNvSpPr txBox="1"/>
          <p:nvPr/>
        </p:nvSpPr>
        <p:spPr>
          <a:xfrm>
            <a:off x="1002431" y="1693466"/>
            <a:ext cx="10187138" cy="4747453"/>
          </a:xfrm>
          <a:prstGeom prst="rect">
            <a:avLst/>
          </a:prstGeom>
          <a:noFill/>
        </p:spPr>
        <p:txBody>
          <a:bodyPr wrap="square" rtlCol="0">
            <a:spAutoFit/>
          </a:bodyPr>
          <a:lstStyle/>
          <a:p>
            <a:pPr marL="342900" indent="-342900" algn="just">
              <a:spcAft>
                <a:spcPts val="600"/>
              </a:spcAft>
              <a:buFont typeface="Arial" panose="020B0604020202020204" pitchFamily="34" charset="0"/>
              <a:buChar char="•"/>
              <a:defRPr/>
            </a:pPr>
            <a:r>
              <a:rPr lang="fr-FR" sz="2000" b="1"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Une volonté politique forte laissant toutefois </a:t>
            </a:r>
            <a:r>
              <a:rPr lang="fr-FR" sz="2000" b="1" kern="150" dirty="0">
                <a:highlight>
                  <a:srgbClr val="D8FF00"/>
                </a:highlight>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certaines questions sans réponses.</a:t>
            </a:r>
          </a:p>
          <a:p>
            <a:pPr algn="just">
              <a:spcAft>
                <a:spcPts val="600"/>
              </a:spcAft>
              <a:defRPr/>
            </a:pPr>
            <a:endParaRPr lang="fr-FR" sz="1050" b="1"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endParaRPr>
          </a:p>
          <a:p>
            <a:pPr marL="742950" lvl="1" indent="-285750" algn="just">
              <a:spcAft>
                <a:spcPts val="600"/>
              </a:spcAft>
              <a:buFont typeface="Wingdings" panose="05000000000000000000" pitchFamily="2" charset="2"/>
              <a:buChar char="Ø"/>
              <a:defRPr/>
            </a:pPr>
            <a:r>
              <a:rPr lang="fr-FR" b="1" kern="150" dirty="0">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Sans PFAS, on fait comment ?</a:t>
            </a:r>
          </a:p>
          <a:p>
            <a:pPr marL="1200150" lvl="2" indent="-285750" algn="just">
              <a:spcAft>
                <a:spcPts val="600"/>
              </a:spcAft>
              <a:buFont typeface="Wingdings" panose="05000000000000000000" pitchFamily="2" charset="2"/>
              <a:buChar char="§"/>
              <a:defRPr/>
            </a:pPr>
            <a:r>
              <a:rPr lang="fr-FR"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Quelles alternatives ?</a:t>
            </a:r>
          </a:p>
          <a:p>
            <a:pPr marL="1657350" lvl="3" indent="-285750" algn="just">
              <a:spcAft>
                <a:spcPts val="600"/>
              </a:spcAft>
              <a:buFont typeface="Arial" panose="020B0604020202020204" pitchFamily="34" charset="0"/>
              <a:buChar char="•"/>
              <a:defRPr/>
            </a:pPr>
            <a:r>
              <a:rPr lang="fr-FR" sz="1400" dirty="0">
                <a:effectLst/>
                <a:latin typeface="+mj-lt"/>
                <a:ea typeface="Aptos" panose="020B0004020202020204" pitchFamily="34" charset="0"/>
              </a:rPr>
              <a:t>Par exemple, l’Institut français du textile et de l’habillement mentionne « </a:t>
            </a:r>
            <a:r>
              <a:rPr lang="fr-FR" sz="1400" i="1" dirty="0">
                <a:effectLst/>
                <a:latin typeface="+mj-lt"/>
                <a:ea typeface="Aptos" panose="020B0004020202020204" pitchFamily="34" charset="0"/>
              </a:rPr>
              <a:t>des revêtements hydrophobes à base de silicone ou de nanomatériaux, des cires et des huiles naturelles, ainsi que des polymères biodégradable</a:t>
            </a:r>
            <a:r>
              <a:rPr lang="fr-FR" sz="1400" dirty="0">
                <a:effectLst/>
                <a:latin typeface="+mj-lt"/>
                <a:ea typeface="Aptos" panose="020B0004020202020204" pitchFamily="34" charset="0"/>
              </a:rPr>
              <a:t> », en cours de développement et de test.</a:t>
            </a:r>
            <a:endParaRPr lang="fr-FR" sz="1400" dirty="0">
              <a:latin typeface="+mj-lt"/>
              <a:ea typeface="Aptos" panose="020B0004020202020204" pitchFamily="34" charset="0"/>
            </a:endParaRPr>
          </a:p>
          <a:p>
            <a:pPr marL="1200150" lvl="2" indent="-285750" algn="just">
              <a:spcAft>
                <a:spcPts val="600"/>
              </a:spcAft>
              <a:buFont typeface="Wingdings" panose="05000000000000000000" pitchFamily="2" charset="2"/>
              <a:buChar char="§"/>
              <a:defRPr/>
            </a:pPr>
            <a:r>
              <a:rPr lang="fr-FR"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A quel prix pour les industriels ? Et sous combien de temps ?</a:t>
            </a:r>
          </a:p>
          <a:p>
            <a:pPr marL="1200150" lvl="2" indent="-285750" algn="just">
              <a:spcAft>
                <a:spcPts val="600"/>
              </a:spcAft>
              <a:buFont typeface="Wingdings" panose="05000000000000000000" pitchFamily="2" charset="2"/>
              <a:buChar char="Ø"/>
              <a:defRPr/>
            </a:pPr>
            <a:endParaRPr lang="fr-FR"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endParaRPr>
          </a:p>
          <a:p>
            <a:pPr marL="742950" lvl="1" indent="-285750" algn="just">
              <a:spcAft>
                <a:spcPts val="600"/>
              </a:spcAft>
              <a:buFont typeface="Wingdings" panose="05000000000000000000" pitchFamily="2" charset="2"/>
              <a:buChar char="Ø"/>
              <a:defRPr/>
            </a:pPr>
            <a:r>
              <a:rPr lang="fr-FR" b="1" kern="150" dirty="0">
                <a:effectLst>
                  <a:outerShdw blurRad="38100" dist="38100" dir="2700000" algn="tl">
                    <a:srgbClr val="000000">
                      <a:alpha val="43137"/>
                    </a:srgbClr>
                  </a:outerShdw>
                </a:effectLst>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Vers la fermeture d’usines ? </a:t>
            </a:r>
          </a:p>
          <a:p>
            <a:pPr marL="1200150" lvl="2" indent="-285750" algn="just">
              <a:spcAft>
                <a:spcPts val="600"/>
              </a:spcAft>
              <a:buFont typeface="Wingdings" panose="05000000000000000000" pitchFamily="2" charset="2"/>
              <a:buChar char="§"/>
              <a:defRPr/>
            </a:pPr>
            <a:r>
              <a:rPr lang="fr-FR"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La menace de fermetures d’usine a mené à l’abandon de l’interdiction des ustensiles de cuisine contenant des PFAS</a:t>
            </a:r>
          </a:p>
          <a:p>
            <a:pPr marL="1200150" lvl="2" indent="-285750" algn="just">
              <a:spcAft>
                <a:spcPts val="600"/>
              </a:spcAft>
              <a:buFont typeface="Wingdings" panose="05000000000000000000" pitchFamily="2" charset="2"/>
              <a:buChar char="§"/>
              <a:defRPr/>
            </a:pPr>
            <a:r>
              <a:rPr lang="fr-FR"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Solvay à Salindres dans le Gard, Chemours dans l’Oise.</a:t>
            </a:r>
          </a:p>
          <a:p>
            <a:pPr marL="1200150" lvl="2" indent="-285750" algn="just">
              <a:spcAft>
                <a:spcPts val="600"/>
              </a:spcAft>
              <a:buFont typeface="Wingdings" panose="05000000000000000000" pitchFamily="2" charset="2"/>
              <a:buChar char="§"/>
              <a:defRPr/>
            </a:pPr>
            <a:r>
              <a:rPr lang="fr-FR"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Générations Futures a dénoncé, dans un communiqué de presse, la fermeture brutale du site et l’abandon soudain des salariés.</a:t>
            </a:r>
          </a:p>
        </p:txBody>
      </p:sp>
      <p:sp>
        <p:nvSpPr>
          <p:cNvPr id="7" name="Espace réservé du numéro de diapositive 4">
            <a:extLst>
              <a:ext uri="{FF2B5EF4-FFF2-40B4-BE49-F238E27FC236}">
                <a16:creationId xmlns:a16="http://schemas.microsoft.com/office/drawing/2014/main" id="{D53A8611-E8D3-5AB7-047C-81C272B6A320}"/>
              </a:ext>
            </a:extLst>
          </p:cNvPr>
          <p:cNvSpPr txBox="1">
            <a:spLocks/>
          </p:cNvSpPr>
          <p:nvPr/>
        </p:nvSpPr>
        <p:spPr>
          <a:xfrm>
            <a:off x="11493580" y="6305318"/>
            <a:ext cx="441254"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Times New Roman" panose="02020603050405020304"/>
                <a:ea typeface="+mn-ea"/>
                <a:cs typeface="+mn-cs"/>
              </a:rPr>
              <a:t>4</a:t>
            </a:r>
            <a:endParaRPr kumimoji="0" lang="en-US" sz="1800" b="0" i="0" u="none" strike="noStrike" kern="1200" cap="none" spc="0" normalizeH="0" baseline="0" noProof="0">
              <a:ln>
                <a:noFill/>
              </a:ln>
              <a:solidFill>
                <a:prstClr val="black"/>
              </a:solidFill>
              <a:effectLst/>
              <a:uLnTx/>
              <a:uFillTx/>
              <a:latin typeface="Times New Roman" panose="02020603050405020304"/>
              <a:ea typeface="+mn-ea"/>
              <a:cs typeface="+mn-cs"/>
            </a:endParaRPr>
          </a:p>
        </p:txBody>
      </p:sp>
      <p:sp>
        <p:nvSpPr>
          <p:cNvPr id="4" name="Rectangle 1">
            <a:extLst>
              <a:ext uri="{FF2B5EF4-FFF2-40B4-BE49-F238E27FC236}">
                <a16:creationId xmlns:a16="http://schemas.microsoft.com/office/drawing/2014/main" id="{5338B639-6D37-F3DE-F96E-845754CFA26F}"/>
              </a:ext>
            </a:extLst>
          </p:cNvPr>
          <p:cNvSpPr>
            <a:spLocks noChangeArrowheads="1"/>
          </p:cNvSpPr>
          <p:nvPr/>
        </p:nvSpPr>
        <p:spPr bwMode="auto">
          <a:xfrm>
            <a:off x="0" y="-184666"/>
            <a:ext cx="2648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1137238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C79C9510-2661-EF4A-78DD-156A9C141A5E}"/>
              </a:ext>
            </a:extLst>
          </p:cNvPr>
          <p:cNvSpPr txBox="1">
            <a:spLocks/>
          </p:cNvSpPr>
          <p:nvPr/>
        </p:nvSpPr>
        <p:spPr>
          <a:xfrm>
            <a:off x="2242428" y="2366313"/>
            <a:ext cx="8440661" cy="2435180"/>
          </a:xfrm>
          <a:prstGeom prst="rect">
            <a:avLst/>
          </a:prstGeom>
        </p:spPr>
        <p:txBody>
          <a:bodyPr vert="horz" lIns="91440" tIns="45720" rIns="91440" bIns="45720" rtlCol="0" anchor="b">
            <a:normAutofit fontScale="97500"/>
          </a:bodyPr>
          <a:lstStyle>
            <a:lvl1pPr algn="l" defTabSz="914400" rtl="0" eaLnBrk="1" latinLnBrk="0" hangingPunct="1">
              <a:lnSpc>
                <a:spcPct val="90000"/>
              </a:lnSpc>
              <a:spcBef>
                <a:spcPct val="0"/>
              </a:spcBef>
              <a:buNone/>
              <a:defRPr sz="6000" b="0" kern="1200">
                <a:solidFill>
                  <a:srgbClr val="222222"/>
                </a:solidFill>
                <a:latin typeface="+mj-lt"/>
                <a:ea typeface="+mj-ea"/>
                <a:cs typeface="+mj-cs"/>
              </a:defRPr>
            </a:lvl1pPr>
          </a:lstStyle>
          <a:p>
            <a:pPr marL="447675" indent="-285750" defTabSz="457200">
              <a:lnSpc>
                <a:spcPct val="100000"/>
              </a:lnSpc>
              <a:spcBef>
                <a:spcPts val="0"/>
              </a:spcBef>
              <a:defRPr/>
            </a:pPr>
            <a:r>
              <a:rPr lang="fr-FR" sz="3200" b="1" dirty="0">
                <a:solidFill>
                  <a:prstClr val="black"/>
                </a:solidFill>
                <a:latin typeface="Times New Roman" panose="02020603050405020304"/>
                <a:ea typeface="+mn-ea"/>
                <a:cs typeface="+mn-cs"/>
              </a:rPr>
              <a:t>II. Les rejets de PFAS dans l’eau</a:t>
            </a:r>
          </a:p>
          <a:p>
            <a:pPr marL="447675" indent="-285750" defTabSz="457200">
              <a:lnSpc>
                <a:spcPct val="100000"/>
              </a:lnSpc>
              <a:spcBef>
                <a:spcPts val="0"/>
              </a:spcBef>
              <a:defRPr/>
            </a:pPr>
            <a:endParaRPr lang="fr-FR" sz="3200" b="1" dirty="0">
              <a:solidFill>
                <a:prstClr val="black"/>
              </a:solidFill>
              <a:latin typeface="Times New Roman" panose="02020603050405020304"/>
              <a:ea typeface="+mn-ea"/>
              <a:cs typeface="+mn-cs"/>
            </a:endParaRPr>
          </a:p>
          <a:p>
            <a:pPr marL="676275" indent="-514350" defTabSz="457200">
              <a:lnSpc>
                <a:spcPct val="100000"/>
              </a:lnSpc>
              <a:spcBef>
                <a:spcPts val="0"/>
              </a:spcBef>
              <a:buAutoNum type="alphaUcPeriod"/>
              <a:defRPr/>
            </a:pPr>
            <a:r>
              <a:rPr lang="fr-FR" sz="2500" b="1" dirty="0">
                <a:solidFill>
                  <a:prstClr val="black"/>
                </a:solidFill>
                <a:latin typeface="Times New Roman" panose="02020603050405020304"/>
                <a:ea typeface="+mn-ea"/>
                <a:cs typeface="+mn-cs"/>
              </a:rPr>
              <a:t>Leur surveillance</a:t>
            </a:r>
          </a:p>
          <a:p>
            <a:pPr marL="619125" indent="-457200" defTabSz="457200">
              <a:lnSpc>
                <a:spcPct val="100000"/>
              </a:lnSpc>
              <a:spcBef>
                <a:spcPts val="0"/>
              </a:spcBef>
              <a:buAutoNum type="alphaUcPeriod"/>
              <a:defRPr/>
            </a:pPr>
            <a:r>
              <a:rPr lang="fr-FR" sz="2500" b="1" dirty="0">
                <a:solidFill>
                  <a:prstClr val="black"/>
                </a:solidFill>
                <a:latin typeface="Times New Roman" panose="02020603050405020304"/>
                <a:ea typeface="+mn-ea"/>
                <a:cs typeface="+mn-cs"/>
              </a:rPr>
              <a:t>Leur règlementation</a:t>
            </a:r>
            <a:br>
              <a:rPr lang="fr-FR" sz="2500" b="1" dirty="0">
                <a:solidFill>
                  <a:prstClr val="black"/>
                </a:solidFill>
                <a:latin typeface="Times New Roman" panose="02020603050405020304"/>
                <a:ea typeface="+mn-ea"/>
                <a:cs typeface="+mn-cs"/>
              </a:rPr>
            </a:br>
            <a:endParaRPr lang="fr-FR" sz="2500" b="1" dirty="0"/>
          </a:p>
        </p:txBody>
      </p:sp>
    </p:spTree>
    <p:extLst>
      <p:ext uri="{BB962C8B-B14F-4D97-AF65-F5344CB8AC3E}">
        <p14:creationId xmlns:p14="http://schemas.microsoft.com/office/powerpoint/2010/main" val="19453546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9" name="ZoneTexte 18">
            <a:extLst>
              <a:ext uri="{FF2B5EF4-FFF2-40B4-BE49-F238E27FC236}">
                <a16:creationId xmlns:a16="http://schemas.microsoft.com/office/drawing/2014/main" id="{2E44041E-B5DA-858C-A17D-B4F59B5DD93B}"/>
              </a:ext>
            </a:extLst>
          </p:cNvPr>
          <p:cNvSpPr txBox="1"/>
          <p:nvPr/>
        </p:nvSpPr>
        <p:spPr>
          <a:xfrm>
            <a:off x="582366" y="315981"/>
            <a:ext cx="11027268" cy="58477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3200" b="1" i="0" u="none" strike="noStrike" kern="1200" cap="none" spc="0" normalizeH="0" baseline="0" noProof="0" dirty="0">
                <a:ln>
                  <a:noFill/>
                </a:ln>
                <a:solidFill>
                  <a:prstClr val="black"/>
                </a:solidFill>
                <a:effectLst/>
                <a:highlight>
                  <a:srgbClr val="D8FF00"/>
                </a:highlight>
                <a:uLnTx/>
                <a:uFillTx/>
                <a:latin typeface="Times New Roman" panose="02020603050405020304"/>
                <a:ea typeface="+mn-ea"/>
                <a:cs typeface="+mn-cs"/>
              </a:rPr>
              <a:t>II.A.</a:t>
            </a:r>
            <a:r>
              <a:rPr kumimoji="0" lang="fr-FR" sz="3200" b="1" i="0" u="none" strike="noStrike" kern="1200" cap="none" spc="0" normalizeH="0" baseline="0" noProof="0" dirty="0">
                <a:ln>
                  <a:noFill/>
                </a:ln>
                <a:solidFill>
                  <a:prstClr val="black"/>
                </a:solidFill>
                <a:effectLst/>
                <a:highlight>
                  <a:srgbClr val="D8FF00"/>
                </a:highlight>
                <a:uLnTx/>
                <a:uFillTx/>
                <a:latin typeface="Times New Roman" panose="02020603050405020304"/>
              </a:rPr>
              <a:t> </a:t>
            </a:r>
            <a:r>
              <a:rPr kumimoji="0" lang="fr-FR" sz="3200" b="1" i="0" u="none" strike="noStrike" kern="1200" cap="none" spc="0" normalizeH="0" baseline="0" noProof="0" dirty="0">
                <a:ln>
                  <a:noFill/>
                </a:ln>
                <a:solidFill>
                  <a:prstClr val="black"/>
                </a:solidFill>
                <a:effectLst/>
                <a:uLnTx/>
                <a:uFillTx/>
                <a:latin typeface="Times New Roman" panose="02020603050405020304"/>
              </a:rPr>
              <a:t>La </a:t>
            </a:r>
            <a:r>
              <a:rPr kumimoji="0" lang="fr-FR" sz="3200" b="1" i="0" u="sng" strike="noStrike" kern="1200" cap="none" spc="0" normalizeH="0" baseline="0" noProof="0" dirty="0">
                <a:ln>
                  <a:noFill/>
                </a:ln>
                <a:solidFill>
                  <a:prstClr val="black"/>
                </a:solidFill>
                <a:effectLst/>
                <a:uLnTx/>
                <a:uFillTx/>
                <a:latin typeface="Times New Roman" panose="02020603050405020304"/>
              </a:rPr>
              <a:t>surveillance</a:t>
            </a:r>
            <a:r>
              <a:rPr kumimoji="0" lang="fr-FR" sz="3200" b="1" i="0" u="none" strike="noStrike" kern="1200" cap="none" spc="0" normalizeH="0" baseline="0" noProof="0" dirty="0">
                <a:ln>
                  <a:noFill/>
                </a:ln>
                <a:solidFill>
                  <a:prstClr val="black"/>
                </a:solidFill>
                <a:effectLst/>
                <a:uLnTx/>
                <a:uFillTx/>
                <a:latin typeface="Times New Roman" panose="02020603050405020304"/>
              </a:rPr>
              <a:t> des rejets de P</a:t>
            </a:r>
            <a:r>
              <a:rPr lang="fr-FR" sz="3200" b="1" dirty="0">
                <a:solidFill>
                  <a:prstClr val="black"/>
                </a:solidFill>
                <a:latin typeface="Times New Roman" panose="02020603050405020304"/>
                <a:ea typeface="+mn-ea"/>
                <a:cs typeface="+mn-cs"/>
              </a:rPr>
              <a:t>FAS dans l’eau</a:t>
            </a:r>
            <a:endParaRPr lang="fr-FR" sz="3200" b="1" dirty="0">
              <a:solidFill>
                <a:prstClr val="black"/>
              </a:solidFill>
              <a:latin typeface="Times New Roman" panose="02020603050405020304"/>
            </a:endParaRPr>
          </a:p>
        </p:txBody>
      </p:sp>
      <p:sp>
        <p:nvSpPr>
          <p:cNvPr id="7" name="Espace réservé du numéro de diapositive 4">
            <a:extLst>
              <a:ext uri="{FF2B5EF4-FFF2-40B4-BE49-F238E27FC236}">
                <a16:creationId xmlns:a16="http://schemas.microsoft.com/office/drawing/2014/main" id="{D53A8611-E8D3-5AB7-047C-81C272B6A320}"/>
              </a:ext>
            </a:extLst>
          </p:cNvPr>
          <p:cNvSpPr txBox="1">
            <a:spLocks/>
          </p:cNvSpPr>
          <p:nvPr/>
        </p:nvSpPr>
        <p:spPr>
          <a:xfrm>
            <a:off x="11493580" y="6305318"/>
            <a:ext cx="441254"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Times New Roman" panose="02020603050405020304"/>
                <a:ea typeface="+mn-ea"/>
                <a:cs typeface="+mn-cs"/>
              </a:rPr>
              <a:t>4</a:t>
            </a:r>
            <a:endParaRPr kumimoji="0" lang="en-US" sz="1800" b="0" i="0" u="none" strike="noStrike" kern="1200" cap="none" spc="0" normalizeH="0" baseline="0" noProof="0">
              <a:ln>
                <a:noFill/>
              </a:ln>
              <a:solidFill>
                <a:prstClr val="black"/>
              </a:solidFill>
              <a:effectLst/>
              <a:uLnTx/>
              <a:uFillTx/>
              <a:latin typeface="Times New Roman" panose="02020603050405020304"/>
              <a:ea typeface="+mn-ea"/>
              <a:cs typeface="+mn-cs"/>
            </a:endParaRPr>
          </a:p>
        </p:txBody>
      </p:sp>
      <p:sp>
        <p:nvSpPr>
          <p:cNvPr id="4" name="Rectangle 1">
            <a:extLst>
              <a:ext uri="{FF2B5EF4-FFF2-40B4-BE49-F238E27FC236}">
                <a16:creationId xmlns:a16="http://schemas.microsoft.com/office/drawing/2014/main" id="{5338B639-6D37-F3DE-F96E-845754CFA26F}"/>
              </a:ext>
            </a:extLst>
          </p:cNvPr>
          <p:cNvSpPr>
            <a:spLocks noChangeArrowheads="1"/>
          </p:cNvSpPr>
          <p:nvPr/>
        </p:nvSpPr>
        <p:spPr bwMode="auto">
          <a:xfrm>
            <a:off x="0" y="-184666"/>
            <a:ext cx="2648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5" name="ZoneTexte 4">
            <a:extLst>
              <a:ext uri="{FF2B5EF4-FFF2-40B4-BE49-F238E27FC236}">
                <a16:creationId xmlns:a16="http://schemas.microsoft.com/office/drawing/2014/main" id="{CBC4BB66-28AA-E182-E237-23F765D62F21}"/>
              </a:ext>
            </a:extLst>
          </p:cNvPr>
          <p:cNvSpPr txBox="1"/>
          <p:nvPr/>
        </p:nvSpPr>
        <p:spPr>
          <a:xfrm>
            <a:off x="578526" y="1228639"/>
            <a:ext cx="10528958" cy="1985159"/>
          </a:xfrm>
          <a:prstGeom prst="rect">
            <a:avLst/>
          </a:prstGeom>
          <a:noFill/>
          <a:ln w="28575">
            <a:noFill/>
          </a:ln>
        </p:spPr>
        <p:txBody>
          <a:bodyPr wrap="square" rtlCol="0">
            <a:spAutoFit/>
          </a:bodyPr>
          <a:lstStyle/>
          <a:p>
            <a:pPr algn="just"/>
            <a:endParaRPr lang="fr-FR" sz="400" b="1" dirty="0">
              <a:solidFill>
                <a:srgbClr val="333333"/>
              </a:solidFill>
              <a:highlight>
                <a:srgbClr val="D8FF00"/>
              </a:highlight>
              <a:latin typeface="Times New Roman" panose="02020603050405020304"/>
            </a:endParaRPr>
          </a:p>
          <a:p>
            <a:pPr marL="285750" indent="-285750" algn="just">
              <a:buFont typeface="Arial" panose="020B0604020202020204" pitchFamily="34" charset="0"/>
              <a:buChar char="•"/>
            </a:pPr>
            <a:r>
              <a:rPr lang="fr-FR" b="1" dirty="0">
                <a:latin typeface="Times New Roman" panose="02020603050405020304" pitchFamily="18" charset="0"/>
                <a:cs typeface="Times New Roman" panose="02020603050405020304" pitchFamily="18" charset="0"/>
              </a:rPr>
              <a:t>La surveillance et analyse des </a:t>
            </a:r>
            <a:r>
              <a:rPr lang="fr-FR" b="1" dirty="0">
                <a:highlight>
                  <a:srgbClr val="D8FF00"/>
                </a:highlight>
                <a:latin typeface="Times New Roman" panose="02020603050405020304" pitchFamily="18" charset="0"/>
                <a:cs typeface="Times New Roman" panose="02020603050405020304" pitchFamily="18" charset="0"/>
              </a:rPr>
              <a:t>rejets aqueux des installations industrielles</a:t>
            </a:r>
          </a:p>
          <a:p>
            <a:pPr algn="just"/>
            <a:endParaRPr lang="fr-FR" sz="900" dirty="0">
              <a:latin typeface="Times New Roman" panose="02020603050405020304" pitchFamily="18" charset="0"/>
              <a:cs typeface="Times New Roman" panose="02020603050405020304" pitchFamily="18" charset="0"/>
            </a:endParaRPr>
          </a:p>
          <a:p>
            <a:pPr marL="742950" lvl="1" indent="-285750" algn="just">
              <a:buFont typeface="Wingdings" panose="05000000000000000000" pitchFamily="2" charset="2"/>
              <a:buChar char="Ø"/>
            </a:pPr>
            <a:r>
              <a:rPr lang="fr-FR" sz="1600" b="1" kern="150" dirty="0">
                <a:highlight>
                  <a:srgbClr val="D4DCE2"/>
                </a:highlight>
                <a:latin typeface="Times New Roman" panose="02020603050405020304" pitchFamily="18" charset="0"/>
                <a:cs typeface="Times New Roman" panose="02020603050405020304" pitchFamily="18" charset="0"/>
              </a:rPr>
              <a:t>Arrêté du 20 juin 2023</a:t>
            </a:r>
            <a:r>
              <a:rPr lang="fr-FR" sz="1600" dirty="0">
                <a:latin typeface="Times New Roman" panose="02020603050405020304" pitchFamily="18" charset="0"/>
                <a:cs typeface="Times New Roman" panose="02020603050405020304" pitchFamily="18" charset="0"/>
              </a:rPr>
              <a:t> :  prévoit une </a:t>
            </a:r>
            <a:r>
              <a:rPr lang="fr-FR" sz="1600" b="1" dirty="0">
                <a:latin typeface="Times New Roman" panose="02020603050405020304" pitchFamily="18" charset="0"/>
                <a:cs typeface="Times New Roman" panose="02020603050405020304" pitchFamily="18" charset="0"/>
              </a:rPr>
              <a:t>campagne d’analyse des PFAS </a:t>
            </a:r>
            <a:r>
              <a:rPr lang="fr-FR" sz="1600" dirty="0">
                <a:latin typeface="Times New Roman" panose="02020603050405020304" pitchFamily="18" charset="0"/>
                <a:cs typeface="Times New Roman" panose="02020603050405020304" pitchFamily="18" charset="0"/>
              </a:rPr>
              <a:t>dans les rejets aqueux des installations classées relevant du régime de l'autorisation.</a:t>
            </a:r>
          </a:p>
          <a:p>
            <a:pPr marL="742950" lvl="1" indent="-285750" algn="just">
              <a:buFont typeface="Wingdings" panose="05000000000000000000" pitchFamily="2" charset="2"/>
              <a:buChar char="Ø"/>
            </a:pPr>
            <a:r>
              <a:rPr lang="fr-FR" sz="1600" dirty="0">
                <a:latin typeface="Times New Roman" panose="02020603050405020304" pitchFamily="18" charset="0"/>
                <a:cs typeface="Times New Roman" panose="02020603050405020304" pitchFamily="18" charset="0"/>
              </a:rPr>
              <a:t>D’autres arrêtés limités à certaines catégories d’activités (par ex : </a:t>
            </a:r>
            <a:r>
              <a:rPr lang="fr-FR" sz="1600" b="1" kern="150" dirty="0">
                <a:highlight>
                  <a:srgbClr val="D4DCE2"/>
                </a:highlight>
                <a:latin typeface="Times New Roman" panose="02020603050405020304" pitchFamily="18" charset="0"/>
                <a:cs typeface="Times New Roman" panose="02020603050405020304" pitchFamily="18" charset="0"/>
              </a:rPr>
              <a:t>arrêté du 17 décembre 2019</a:t>
            </a:r>
            <a:r>
              <a:rPr lang="fr-FR" sz="1600" b="1" dirty="0">
                <a:solidFill>
                  <a:srgbClr val="FF0000"/>
                </a:solidFill>
                <a:latin typeface="Times New Roman" panose="02020603050405020304" pitchFamily="18" charset="0"/>
                <a:cs typeface="Times New Roman" panose="02020603050405020304" pitchFamily="18" charset="0"/>
              </a:rPr>
              <a:t> </a:t>
            </a:r>
            <a:r>
              <a:rPr lang="fr-FR" sz="1600" dirty="0">
                <a:latin typeface="Times New Roman" panose="02020603050405020304" pitchFamily="18" charset="0"/>
                <a:cs typeface="Times New Roman" panose="02020603050405020304" pitchFamily="18" charset="0"/>
              </a:rPr>
              <a:t>pour certaines installations de traitement de déchets ; </a:t>
            </a:r>
            <a:r>
              <a:rPr lang="fr-FR" sz="1600" b="1" kern="150" dirty="0">
                <a:highlight>
                  <a:srgbClr val="D4DCE2"/>
                </a:highlight>
                <a:latin typeface="Times New Roman" panose="02020603050405020304" pitchFamily="18" charset="0"/>
                <a:cs typeface="Times New Roman" panose="02020603050405020304" pitchFamily="18" charset="0"/>
              </a:rPr>
              <a:t>arrêté du 9 janvier 2025</a:t>
            </a:r>
            <a:r>
              <a:rPr lang="fr-FR" sz="1600" b="1" kern="150" dirty="0">
                <a:latin typeface="Times New Roman" panose="02020603050405020304" pitchFamily="18" charset="0"/>
                <a:cs typeface="Times New Roman" panose="02020603050405020304" pitchFamily="18" charset="0"/>
              </a:rPr>
              <a:t> </a:t>
            </a:r>
            <a:r>
              <a:rPr lang="fr-FR" sz="1600" dirty="0">
                <a:latin typeface="Times New Roman" panose="02020603050405020304" pitchFamily="18" charset="0"/>
                <a:cs typeface="Times New Roman" panose="02020603050405020304" pitchFamily="18" charset="0"/>
              </a:rPr>
              <a:t>pour certaines installations du secteur de l’industrie textile).</a:t>
            </a:r>
            <a:endParaRPr lang="fr-FR" sz="1400" dirty="0">
              <a:latin typeface="Times New Roman" panose="02020603050405020304" pitchFamily="18" charset="0"/>
              <a:cs typeface="Times New Roman" panose="02020603050405020304" pitchFamily="18" charset="0"/>
            </a:endParaRPr>
          </a:p>
          <a:p>
            <a:pPr marL="742950" lvl="1" indent="-285750" algn="just">
              <a:buFont typeface="Arial" panose="020B0604020202020204" pitchFamily="34" charset="0"/>
              <a:buChar char="•"/>
            </a:pPr>
            <a:endParaRPr lang="fr-FR" sz="1200" dirty="0">
              <a:latin typeface="Times New Roman" panose="02020603050405020304" pitchFamily="18" charset="0"/>
              <a:cs typeface="Times New Roman" panose="02020603050405020304" pitchFamily="18" charset="0"/>
            </a:endParaRPr>
          </a:p>
        </p:txBody>
      </p:sp>
      <p:pic>
        <p:nvPicPr>
          <p:cNvPr id="12" name="Image 11">
            <a:extLst>
              <a:ext uri="{FF2B5EF4-FFF2-40B4-BE49-F238E27FC236}">
                <a16:creationId xmlns:a16="http://schemas.microsoft.com/office/drawing/2014/main" id="{F34FD80F-0A10-0859-0090-9271299D0B0F}"/>
              </a:ext>
            </a:extLst>
          </p:cNvPr>
          <p:cNvPicPr>
            <a:picLocks noChangeAspect="1"/>
          </p:cNvPicPr>
          <p:nvPr/>
        </p:nvPicPr>
        <p:blipFill>
          <a:blip r:embed="rId3"/>
          <a:stretch>
            <a:fillRect/>
          </a:stretch>
        </p:blipFill>
        <p:spPr>
          <a:xfrm>
            <a:off x="4289264" y="3322225"/>
            <a:ext cx="7204316" cy="2666532"/>
          </a:xfrm>
          <a:prstGeom prst="rect">
            <a:avLst/>
          </a:prstGeom>
        </p:spPr>
      </p:pic>
      <p:sp>
        <p:nvSpPr>
          <p:cNvPr id="14" name="ZoneTexte 13">
            <a:extLst>
              <a:ext uri="{FF2B5EF4-FFF2-40B4-BE49-F238E27FC236}">
                <a16:creationId xmlns:a16="http://schemas.microsoft.com/office/drawing/2014/main" id="{EB568C39-88E2-0FAF-44D1-1A1EDDA13686}"/>
              </a:ext>
            </a:extLst>
          </p:cNvPr>
          <p:cNvSpPr txBox="1"/>
          <p:nvPr/>
        </p:nvSpPr>
        <p:spPr>
          <a:xfrm>
            <a:off x="578526" y="3322225"/>
            <a:ext cx="3252810" cy="1815882"/>
          </a:xfrm>
          <a:prstGeom prst="rect">
            <a:avLst/>
          </a:prstGeom>
          <a:noFill/>
        </p:spPr>
        <p:txBody>
          <a:bodyPr wrap="square">
            <a:spAutoFit/>
          </a:bodyPr>
          <a:lstStyle/>
          <a:p>
            <a:pPr marL="285750" indent="-285750" algn="just">
              <a:buFont typeface="Arial" panose="020B0604020202020204" pitchFamily="34" charset="0"/>
              <a:buChar char="•"/>
            </a:pPr>
            <a:r>
              <a:rPr lang="fr-FR" b="1" dirty="0">
                <a:latin typeface="Times New Roman" panose="02020603050405020304" pitchFamily="18" charset="0"/>
                <a:cs typeface="Times New Roman" panose="02020603050405020304" pitchFamily="18" charset="0"/>
              </a:rPr>
              <a:t>La surveillance… de quoi ? Le cas de </a:t>
            </a:r>
            <a:r>
              <a:rPr lang="fr-FR" b="1" dirty="0" err="1">
                <a:latin typeface="Times New Roman" panose="02020603050405020304" pitchFamily="18" charset="0"/>
                <a:cs typeface="Times New Roman" panose="02020603050405020304" pitchFamily="18" charset="0"/>
              </a:rPr>
              <a:t>Finorga</a:t>
            </a:r>
            <a:r>
              <a:rPr lang="fr-FR" b="1" dirty="0">
                <a:latin typeface="Times New Roman" panose="02020603050405020304" pitchFamily="18" charset="0"/>
                <a:cs typeface="Times New Roman" panose="02020603050405020304" pitchFamily="18" charset="0"/>
              </a:rPr>
              <a:t> et du TFA</a:t>
            </a:r>
          </a:p>
          <a:p>
            <a:pPr marL="285750" indent="-285750" algn="just">
              <a:buFont typeface="Arial" panose="020B0604020202020204" pitchFamily="34" charset="0"/>
              <a:buChar char="•"/>
            </a:pPr>
            <a:endParaRPr lang="fr-FR" sz="1100" b="1" dirty="0">
              <a:latin typeface="Times New Roman" panose="02020603050405020304" pitchFamily="18" charset="0"/>
              <a:cs typeface="Times New Roman" panose="02020603050405020304" pitchFamily="18" charset="0"/>
            </a:endParaRPr>
          </a:p>
          <a:p>
            <a:pPr marL="742950" lvl="1" indent="-285750" algn="just">
              <a:buFont typeface="Wingdings" panose="05000000000000000000" pitchFamily="2" charset="2"/>
              <a:buChar char="Ø"/>
            </a:pPr>
            <a:r>
              <a:rPr lang="fr-FR" sz="1600" dirty="0">
                <a:latin typeface="Times New Roman" panose="02020603050405020304" pitchFamily="18" charset="0"/>
                <a:cs typeface="Times New Roman" panose="02020603050405020304" pitchFamily="18" charset="0"/>
                <a:sym typeface="Wingdings" panose="05000000000000000000" pitchFamily="2" charset="2"/>
              </a:rPr>
              <a:t>Des questionnements sur la définition d’un PFAS</a:t>
            </a:r>
          </a:p>
          <a:p>
            <a:pPr marL="742950" lvl="1" indent="-285750" algn="just">
              <a:buFont typeface="Wingdings" panose="05000000000000000000" pitchFamily="2" charset="2"/>
              <a:buChar char="Ø"/>
            </a:pPr>
            <a:r>
              <a:rPr lang="fr-FR" sz="1600" dirty="0">
                <a:latin typeface="Times New Roman" panose="02020603050405020304" pitchFamily="18" charset="0"/>
                <a:cs typeface="Times New Roman" panose="02020603050405020304" pitchFamily="18" charset="0"/>
              </a:rPr>
              <a:t>Le dialogue avec l’Inspection des ICPE</a:t>
            </a:r>
          </a:p>
        </p:txBody>
      </p:sp>
      <p:sp>
        <p:nvSpPr>
          <p:cNvPr id="15" name="ZoneTexte 14">
            <a:extLst>
              <a:ext uri="{FF2B5EF4-FFF2-40B4-BE49-F238E27FC236}">
                <a16:creationId xmlns:a16="http://schemas.microsoft.com/office/drawing/2014/main" id="{1E87B344-ED2D-0977-1585-ECD015B23212}"/>
              </a:ext>
            </a:extLst>
          </p:cNvPr>
          <p:cNvSpPr txBox="1"/>
          <p:nvPr/>
        </p:nvSpPr>
        <p:spPr>
          <a:xfrm>
            <a:off x="4289265" y="6004821"/>
            <a:ext cx="7204316" cy="307777"/>
          </a:xfrm>
          <a:prstGeom prst="rect">
            <a:avLst/>
          </a:prstGeom>
          <a:noFill/>
        </p:spPr>
        <p:txBody>
          <a:bodyPr wrap="square">
            <a:spAutoFit/>
          </a:bodyPr>
          <a:lstStyle/>
          <a:p>
            <a:pPr algn="just"/>
            <a:r>
              <a:rPr lang="fr-FR" sz="14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Arrêté préfectoral n° 2718/2025/16 fixant des prescriptions complémentaires à la société </a:t>
            </a:r>
            <a:r>
              <a:rPr lang="fr-FR" sz="1400"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Finorga</a:t>
            </a:r>
            <a:endParaRPr lang="fr-FR" sz="14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275925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9" name="ZoneTexte 18">
            <a:extLst>
              <a:ext uri="{FF2B5EF4-FFF2-40B4-BE49-F238E27FC236}">
                <a16:creationId xmlns:a16="http://schemas.microsoft.com/office/drawing/2014/main" id="{2E44041E-B5DA-858C-A17D-B4F59B5DD93B}"/>
              </a:ext>
            </a:extLst>
          </p:cNvPr>
          <p:cNvSpPr txBox="1"/>
          <p:nvPr/>
        </p:nvSpPr>
        <p:spPr>
          <a:xfrm>
            <a:off x="582366" y="315981"/>
            <a:ext cx="11027268" cy="58477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3200" b="1" i="0" u="none" strike="noStrike" kern="1200" cap="none" spc="0" normalizeH="0" baseline="0" noProof="0" dirty="0">
                <a:ln>
                  <a:noFill/>
                </a:ln>
                <a:solidFill>
                  <a:prstClr val="black"/>
                </a:solidFill>
                <a:effectLst/>
                <a:highlight>
                  <a:srgbClr val="D8FF00"/>
                </a:highlight>
                <a:uLnTx/>
                <a:uFillTx/>
                <a:latin typeface="Times New Roman" panose="02020603050405020304"/>
                <a:ea typeface="+mn-ea"/>
                <a:cs typeface="+mn-cs"/>
              </a:rPr>
              <a:t>II.A.</a:t>
            </a:r>
            <a:r>
              <a:rPr kumimoji="0" lang="fr-FR" sz="3200" b="1" i="0" u="none" strike="noStrike" kern="1200" cap="none" spc="0" normalizeH="0" baseline="0" noProof="0" dirty="0">
                <a:ln>
                  <a:noFill/>
                </a:ln>
                <a:solidFill>
                  <a:prstClr val="black"/>
                </a:solidFill>
                <a:effectLst/>
                <a:highlight>
                  <a:srgbClr val="D8FF00"/>
                </a:highlight>
                <a:uLnTx/>
                <a:uFillTx/>
                <a:latin typeface="Times New Roman" panose="02020603050405020304"/>
              </a:rPr>
              <a:t> </a:t>
            </a:r>
            <a:r>
              <a:rPr kumimoji="0" lang="fr-FR" sz="3200" b="1" i="0" u="none" strike="noStrike" kern="1200" cap="none" spc="0" normalizeH="0" baseline="0" noProof="0" dirty="0">
                <a:ln>
                  <a:noFill/>
                </a:ln>
                <a:solidFill>
                  <a:prstClr val="black"/>
                </a:solidFill>
                <a:effectLst/>
                <a:uLnTx/>
                <a:uFillTx/>
                <a:latin typeface="Times New Roman" panose="02020603050405020304"/>
              </a:rPr>
              <a:t>La </a:t>
            </a:r>
            <a:r>
              <a:rPr kumimoji="0" lang="fr-FR" sz="3200" b="1" i="0" u="sng" strike="noStrike" kern="1200" cap="none" spc="0" normalizeH="0" baseline="0" noProof="0" dirty="0">
                <a:ln>
                  <a:noFill/>
                </a:ln>
                <a:solidFill>
                  <a:prstClr val="black"/>
                </a:solidFill>
                <a:effectLst/>
                <a:uLnTx/>
                <a:uFillTx/>
                <a:latin typeface="Times New Roman" panose="02020603050405020304"/>
              </a:rPr>
              <a:t>surveillance</a:t>
            </a:r>
            <a:r>
              <a:rPr kumimoji="0" lang="fr-FR" sz="3200" b="1" i="0" u="none" strike="noStrike" kern="1200" cap="none" spc="0" normalizeH="0" baseline="0" noProof="0" dirty="0">
                <a:ln>
                  <a:noFill/>
                </a:ln>
                <a:solidFill>
                  <a:prstClr val="black"/>
                </a:solidFill>
                <a:effectLst/>
                <a:uLnTx/>
                <a:uFillTx/>
                <a:latin typeface="Times New Roman" panose="02020603050405020304"/>
              </a:rPr>
              <a:t> des rejets de P</a:t>
            </a:r>
            <a:r>
              <a:rPr lang="fr-FR" sz="3200" b="1" dirty="0">
                <a:solidFill>
                  <a:prstClr val="black"/>
                </a:solidFill>
                <a:latin typeface="Times New Roman" panose="02020603050405020304"/>
                <a:ea typeface="+mn-ea"/>
                <a:cs typeface="+mn-cs"/>
              </a:rPr>
              <a:t>FAS dans l’eau</a:t>
            </a:r>
            <a:endParaRPr lang="fr-FR" sz="3200" b="1" dirty="0">
              <a:solidFill>
                <a:prstClr val="black"/>
              </a:solidFill>
              <a:latin typeface="Times New Roman" panose="02020603050405020304"/>
            </a:endParaRPr>
          </a:p>
        </p:txBody>
      </p:sp>
      <p:sp>
        <p:nvSpPr>
          <p:cNvPr id="7" name="Espace réservé du numéro de diapositive 4">
            <a:extLst>
              <a:ext uri="{FF2B5EF4-FFF2-40B4-BE49-F238E27FC236}">
                <a16:creationId xmlns:a16="http://schemas.microsoft.com/office/drawing/2014/main" id="{D53A8611-E8D3-5AB7-047C-81C272B6A320}"/>
              </a:ext>
            </a:extLst>
          </p:cNvPr>
          <p:cNvSpPr txBox="1">
            <a:spLocks/>
          </p:cNvSpPr>
          <p:nvPr/>
        </p:nvSpPr>
        <p:spPr>
          <a:xfrm>
            <a:off x="11493580" y="6305318"/>
            <a:ext cx="441254"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Times New Roman" panose="02020603050405020304"/>
                <a:ea typeface="+mn-ea"/>
                <a:cs typeface="+mn-cs"/>
              </a:rPr>
              <a:t>4</a:t>
            </a:r>
            <a:endParaRPr kumimoji="0" lang="en-US" sz="1800" b="0" i="0" u="none" strike="noStrike" kern="1200" cap="none" spc="0" normalizeH="0" baseline="0" noProof="0">
              <a:ln>
                <a:noFill/>
              </a:ln>
              <a:solidFill>
                <a:prstClr val="black"/>
              </a:solidFill>
              <a:effectLst/>
              <a:uLnTx/>
              <a:uFillTx/>
              <a:latin typeface="Times New Roman" panose="02020603050405020304"/>
              <a:ea typeface="+mn-ea"/>
              <a:cs typeface="+mn-cs"/>
            </a:endParaRPr>
          </a:p>
        </p:txBody>
      </p:sp>
      <p:sp>
        <p:nvSpPr>
          <p:cNvPr id="4" name="Rectangle 1">
            <a:extLst>
              <a:ext uri="{FF2B5EF4-FFF2-40B4-BE49-F238E27FC236}">
                <a16:creationId xmlns:a16="http://schemas.microsoft.com/office/drawing/2014/main" id="{5338B639-6D37-F3DE-F96E-845754CFA26F}"/>
              </a:ext>
            </a:extLst>
          </p:cNvPr>
          <p:cNvSpPr>
            <a:spLocks noChangeArrowheads="1"/>
          </p:cNvSpPr>
          <p:nvPr/>
        </p:nvSpPr>
        <p:spPr bwMode="auto">
          <a:xfrm>
            <a:off x="0" y="-184666"/>
            <a:ext cx="2648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5" name="ZoneTexte 4">
            <a:extLst>
              <a:ext uri="{FF2B5EF4-FFF2-40B4-BE49-F238E27FC236}">
                <a16:creationId xmlns:a16="http://schemas.microsoft.com/office/drawing/2014/main" id="{CBC4BB66-28AA-E182-E237-23F765D62F21}"/>
              </a:ext>
            </a:extLst>
          </p:cNvPr>
          <p:cNvSpPr txBox="1"/>
          <p:nvPr/>
        </p:nvSpPr>
        <p:spPr>
          <a:xfrm>
            <a:off x="831521" y="1147776"/>
            <a:ext cx="10778113" cy="5709255"/>
          </a:xfrm>
          <a:prstGeom prst="rect">
            <a:avLst/>
          </a:prstGeom>
          <a:noFill/>
          <a:ln w="28575">
            <a:noFill/>
          </a:ln>
        </p:spPr>
        <p:txBody>
          <a:bodyPr wrap="square" rtlCol="0">
            <a:spAutoFit/>
          </a:bodyPr>
          <a:lstStyle/>
          <a:p>
            <a:pPr marR="0" lvl="0" algn="ctr" defTabSz="457200" rtl="0" eaLnBrk="1" fontAlgn="auto" latinLnBrk="0" hangingPunct="1">
              <a:lnSpc>
                <a:spcPct val="100000"/>
              </a:lnSpc>
              <a:spcBef>
                <a:spcPts val="0"/>
              </a:spcBef>
              <a:spcAft>
                <a:spcPts val="600"/>
              </a:spcAft>
              <a:buClrTx/>
              <a:buSzTx/>
              <a:tabLst/>
              <a:defRPr/>
            </a:pPr>
            <a:endParaRPr kumimoji="0" lang="fr-FR" sz="100" b="1" i="0" strike="noStrike" kern="1200" cap="none" spc="0" normalizeH="0" baseline="0" noProof="0" dirty="0">
              <a:ln>
                <a:noFill/>
              </a:ln>
              <a:solidFill>
                <a:srgbClr val="333333"/>
              </a:solidFill>
              <a:effectLst/>
              <a:highlight>
                <a:srgbClr val="D8FF00"/>
              </a:highlight>
              <a:uLnTx/>
              <a:uFillTx/>
              <a:latin typeface="Times New Roman" panose="02020603050405020304"/>
              <a:ea typeface="+mn-ea"/>
              <a:cs typeface="+mn-cs"/>
            </a:endParaRPr>
          </a:p>
          <a:p>
            <a:pPr marL="285750" indent="-285750" algn="just">
              <a:buFont typeface="Arial" panose="020B0604020202020204" pitchFamily="34" charset="0"/>
              <a:buChar char="•"/>
            </a:pPr>
            <a:r>
              <a:rPr lang="fr-FR" b="1" dirty="0">
                <a:latin typeface="Times New Roman" panose="02020603050405020304" pitchFamily="18" charset="0"/>
                <a:cs typeface="Times New Roman" panose="02020603050405020304" pitchFamily="18" charset="0"/>
              </a:rPr>
              <a:t>La surveillance et l’analyse de </a:t>
            </a:r>
            <a:r>
              <a:rPr lang="fr-FR" b="1" dirty="0">
                <a:highlight>
                  <a:srgbClr val="D8FF00"/>
                </a:highlight>
                <a:latin typeface="Times New Roman" panose="02020603050405020304" pitchFamily="18" charset="0"/>
                <a:cs typeface="Times New Roman" panose="02020603050405020304" pitchFamily="18" charset="0"/>
              </a:rPr>
              <a:t>l’eau potable </a:t>
            </a:r>
          </a:p>
          <a:p>
            <a:pPr algn="just"/>
            <a:endParaRPr lang="fr-FR" sz="1600" dirty="0">
              <a:latin typeface="Times New Roman" panose="02020603050405020304" pitchFamily="18" charset="0"/>
              <a:cs typeface="Times New Roman" panose="02020603050405020304" pitchFamily="18" charset="0"/>
            </a:endParaRPr>
          </a:p>
          <a:p>
            <a:pPr marL="742950" lvl="1" indent="-285750" algn="just">
              <a:buFont typeface="Wingdings" panose="05000000000000000000" pitchFamily="2" charset="2"/>
              <a:buChar char="Ø"/>
            </a:pPr>
            <a:r>
              <a:rPr lang="fr-FR" sz="1600" b="1" dirty="0">
                <a:latin typeface="Times New Roman" panose="02020603050405020304" pitchFamily="18" charset="0"/>
                <a:cs typeface="Times New Roman" panose="02020603050405020304" pitchFamily="18" charset="0"/>
              </a:rPr>
              <a:t>Imposée</a:t>
            </a:r>
            <a:r>
              <a:rPr lang="fr-FR" sz="1600" dirty="0">
                <a:latin typeface="Times New Roman" panose="02020603050405020304" pitchFamily="18" charset="0"/>
                <a:cs typeface="Times New Roman" panose="02020603050405020304" pitchFamily="18" charset="0"/>
              </a:rPr>
              <a:t> par la </a:t>
            </a:r>
            <a:r>
              <a:rPr lang="fr-FR" sz="1600" b="1" kern="150" dirty="0">
                <a:highlight>
                  <a:srgbClr val="D4DCE2"/>
                </a:highlight>
                <a:latin typeface="Times New Roman" panose="02020603050405020304" pitchFamily="18" charset="0"/>
                <a:ea typeface="Calibri" panose="020F0502020204030204" pitchFamily="34" charset="0"/>
                <a:cs typeface="Times New Roman" panose="02020603050405020304" pitchFamily="18" charset="0"/>
              </a:rPr>
              <a:t>directive (UE) 2020/2184</a:t>
            </a:r>
            <a:r>
              <a:rPr lang="fr-FR" sz="1600" kern="150" dirty="0">
                <a:latin typeface="Times New Roman" panose="02020603050405020304" pitchFamily="18" charset="0"/>
                <a:ea typeface="Calibri" panose="020F0502020204030204" pitchFamily="34" charset="0"/>
                <a:cs typeface="Times New Roman" panose="02020603050405020304" pitchFamily="18" charset="0"/>
              </a:rPr>
              <a:t> du 16 décembre 2020 (dite directive Eau potable ou EDCH), transposée par les </a:t>
            </a:r>
            <a:r>
              <a:rPr lang="fr-FR" sz="1600" b="1" kern="150" dirty="0">
                <a:highlight>
                  <a:srgbClr val="D4DCE2"/>
                </a:highlight>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arrêtés du 30 décembre 2022 et du 10 janvier 2023</a:t>
            </a:r>
            <a:r>
              <a:rPr lang="fr-FR" sz="1600" kern="150" dirty="0">
                <a:latin typeface="Times New Roman" panose="02020603050405020304" pitchFamily="18" charset="0"/>
                <a:ea typeface="Calibri" panose="020F0502020204030204" pitchFamily="34" charset="0"/>
                <a:cs typeface="Times New Roman" panose="02020603050405020304" pitchFamily="18" charset="0"/>
              </a:rPr>
              <a:t> :</a:t>
            </a:r>
          </a:p>
          <a:p>
            <a:pPr lvl="1" algn="just"/>
            <a:r>
              <a:rPr lang="fr-FR" sz="1600" kern="150" dirty="0">
                <a:latin typeface="Times New Roman" panose="02020603050405020304" pitchFamily="18" charset="0"/>
                <a:ea typeface="Calibri" panose="020F0502020204030204" pitchFamily="34" charset="0"/>
                <a:cs typeface="Times New Roman" panose="02020603050405020304" pitchFamily="18" charset="0"/>
              </a:rPr>
              <a:t>	</a:t>
            </a:r>
          </a:p>
          <a:p>
            <a:pPr lvl="1" algn="just"/>
            <a:r>
              <a:rPr lang="fr-FR" sz="1600" kern="150" dirty="0">
                <a:latin typeface="Times New Roman" panose="02020603050405020304" pitchFamily="18" charset="0"/>
                <a:ea typeface="Calibri" panose="020F0502020204030204" pitchFamily="34" charset="0"/>
                <a:cs typeface="Times New Roman" panose="02020603050405020304" pitchFamily="18" charset="0"/>
              </a:rPr>
              <a:t>	Surveillance de la conformité pour la somme de 20 PFAS listés dans la directive :</a:t>
            </a:r>
          </a:p>
          <a:p>
            <a:pPr lvl="1" algn="just"/>
            <a:endParaRPr lang="fr-FR" sz="1400" u="sng" dirty="0">
              <a:latin typeface="Times New Roman" panose="02020603050405020304" pitchFamily="18" charset="0"/>
              <a:cs typeface="Times New Roman" panose="02020603050405020304" pitchFamily="18" charset="0"/>
            </a:endParaRPr>
          </a:p>
          <a:p>
            <a:pPr marL="1543050" lvl="3" indent="-171450" algn="just">
              <a:buFontTx/>
              <a:buChar char="-"/>
            </a:pPr>
            <a:r>
              <a:rPr lang="fr-FR" sz="1100" dirty="0">
                <a:latin typeface="Times New Roman" panose="02020603050405020304" pitchFamily="18" charset="0"/>
                <a:cs typeface="Times New Roman" panose="02020603050405020304" pitchFamily="18" charset="0"/>
              </a:rPr>
              <a:t>Acide </a:t>
            </a:r>
            <a:r>
              <a:rPr lang="fr-FR" sz="1100" dirty="0" err="1">
                <a:latin typeface="Times New Roman" panose="02020603050405020304" pitchFamily="18" charset="0"/>
                <a:cs typeface="Times New Roman" panose="02020603050405020304" pitchFamily="18" charset="0"/>
              </a:rPr>
              <a:t>perfluoroctanoïque</a:t>
            </a:r>
            <a:r>
              <a:rPr lang="fr-FR" sz="1100" dirty="0">
                <a:latin typeface="Times New Roman" panose="02020603050405020304" pitchFamily="18" charset="0"/>
                <a:cs typeface="Times New Roman" panose="02020603050405020304" pitchFamily="18" charset="0"/>
              </a:rPr>
              <a:t> (PFOA) [5347]</a:t>
            </a:r>
          </a:p>
          <a:p>
            <a:pPr marL="1543050" lvl="3" indent="-171450" algn="just">
              <a:buFontTx/>
              <a:buChar char="-"/>
            </a:pPr>
            <a:r>
              <a:rPr lang="fr-FR" sz="1100" dirty="0">
                <a:latin typeface="Times New Roman" panose="02020603050405020304" pitchFamily="18" charset="0"/>
                <a:cs typeface="Times New Roman" panose="02020603050405020304" pitchFamily="18" charset="0"/>
              </a:rPr>
              <a:t>Acide </a:t>
            </a:r>
            <a:r>
              <a:rPr lang="fr-FR" sz="1100" dirty="0" err="1">
                <a:latin typeface="Times New Roman" panose="02020603050405020304" pitchFamily="18" charset="0"/>
                <a:cs typeface="Times New Roman" panose="02020603050405020304" pitchFamily="18" charset="0"/>
              </a:rPr>
              <a:t>perfluoroheptanoïque</a:t>
            </a:r>
            <a:r>
              <a:rPr lang="fr-FR" sz="1100" dirty="0">
                <a:latin typeface="Times New Roman" panose="02020603050405020304" pitchFamily="18" charset="0"/>
                <a:cs typeface="Times New Roman" panose="02020603050405020304" pitchFamily="18" charset="0"/>
              </a:rPr>
              <a:t> (</a:t>
            </a:r>
            <a:r>
              <a:rPr lang="fr-FR" sz="1100" dirty="0" err="1">
                <a:latin typeface="Times New Roman" panose="02020603050405020304" pitchFamily="18" charset="0"/>
                <a:cs typeface="Times New Roman" panose="02020603050405020304" pitchFamily="18" charset="0"/>
              </a:rPr>
              <a:t>PFHpA</a:t>
            </a:r>
            <a:r>
              <a:rPr lang="fr-FR" sz="1100" dirty="0">
                <a:latin typeface="Times New Roman" panose="02020603050405020304" pitchFamily="18" charset="0"/>
                <a:cs typeface="Times New Roman" panose="02020603050405020304" pitchFamily="18" charset="0"/>
              </a:rPr>
              <a:t>) [5977]</a:t>
            </a:r>
          </a:p>
          <a:p>
            <a:pPr marL="1543050" lvl="3" indent="-171450" algn="just">
              <a:buFontTx/>
              <a:buChar char="-"/>
            </a:pPr>
            <a:r>
              <a:rPr lang="fr-FR" sz="1100" dirty="0">
                <a:latin typeface="Times New Roman" panose="02020603050405020304" pitchFamily="18" charset="0"/>
                <a:cs typeface="Times New Roman" panose="02020603050405020304" pitchFamily="18" charset="0"/>
              </a:rPr>
              <a:t>Acide </a:t>
            </a:r>
            <a:r>
              <a:rPr lang="fr-FR" sz="1100" dirty="0" err="1">
                <a:latin typeface="Times New Roman" panose="02020603050405020304" pitchFamily="18" charset="0"/>
                <a:cs typeface="Times New Roman" panose="02020603050405020304" pitchFamily="18" charset="0"/>
              </a:rPr>
              <a:t>perfluorohexanoïque</a:t>
            </a:r>
            <a:r>
              <a:rPr lang="fr-FR" sz="1100" dirty="0">
                <a:latin typeface="Times New Roman" panose="02020603050405020304" pitchFamily="18" charset="0"/>
                <a:cs typeface="Times New Roman" panose="02020603050405020304" pitchFamily="18" charset="0"/>
              </a:rPr>
              <a:t> (</a:t>
            </a:r>
            <a:r>
              <a:rPr lang="fr-FR" sz="1100" dirty="0" err="1">
                <a:latin typeface="Times New Roman" panose="02020603050405020304" pitchFamily="18" charset="0"/>
                <a:cs typeface="Times New Roman" panose="02020603050405020304" pitchFamily="18" charset="0"/>
              </a:rPr>
              <a:t>PFHxA</a:t>
            </a:r>
            <a:r>
              <a:rPr lang="fr-FR" sz="1100" dirty="0">
                <a:latin typeface="Times New Roman" panose="02020603050405020304" pitchFamily="18" charset="0"/>
                <a:cs typeface="Times New Roman" panose="02020603050405020304" pitchFamily="18" charset="0"/>
              </a:rPr>
              <a:t>) [5978]</a:t>
            </a:r>
          </a:p>
          <a:p>
            <a:pPr marL="1543050" lvl="3" indent="-171450" algn="just">
              <a:buFontTx/>
              <a:buChar char="-"/>
            </a:pPr>
            <a:r>
              <a:rPr lang="fr-FR" sz="1100" dirty="0">
                <a:latin typeface="Times New Roman" panose="02020603050405020304" pitchFamily="18" charset="0"/>
                <a:cs typeface="Times New Roman" panose="02020603050405020304" pitchFamily="18" charset="0"/>
              </a:rPr>
              <a:t>Acide </a:t>
            </a:r>
            <a:r>
              <a:rPr lang="fr-FR" sz="1100" dirty="0" err="1">
                <a:latin typeface="Times New Roman" panose="02020603050405020304" pitchFamily="18" charset="0"/>
                <a:cs typeface="Times New Roman" panose="02020603050405020304" pitchFamily="18" charset="0"/>
              </a:rPr>
              <a:t>perfluoropentanoïque</a:t>
            </a:r>
            <a:r>
              <a:rPr lang="fr-FR" sz="1100" dirty="0">
                <a:latin typeface="Times New Roman" panose="02020603050405020304" pitchFamily="18" charset="0"/>
                <a:cs typeface="Times New Roman" panose="02020603050405020304" pitchFamily="18" charset="0"/>
              </a:rPr>
              <a:t> (</a:t>
            </a:r>
            <a:r>
              <a:rPr lang="fr-FR" sz="1100" dirty="0" err="1">
                <a:latin typeface="Times New Roman" panose="02020603050405020304" pitchFamily="18" charset="0"/>
                <a:cs typeface="Times New Roman" panose="02020603050405020304" pitchFamily="18" charset="0"/>
              </a:rPr>
              <a:t>PFPeA</a:t>
            </a:r>
            <a:r>
              <a:rPr lang="fr-FR" sz="1100" dirty="0">
                <a:latin typeface="Times New Roman" panose="02020603050405020304" pitchFamily="18" charset="0"/>
                <a:cs typeface="Times New Roman" panose="02020603050405020304" pitchFamily="18" charset="0"/>
              </a:rPr>
              <a:t>)[5979]</a:t>
            </a:r>
          </a:p>
          <a:p>
            <a:pPr marL="1543050" lvl="3" indent="-171450" algn="just">
              <a:buFontTx/>
              <a:buChar char="-"/>
            </a:pPr>
            <a:r>
              <a:rPr lang="fr-FR" sz="1100" dirty="0">
                <a:latin typeface="Times New Roman" panose="02020603050405020304" pitchFamily="18" charset="0"/>
                <a:cs typeface="Times New Roman" panose="02020603050405020304" pitchFamily="18" charset="0"/>
              </a:rPr>
              <a:t>Acide </a:t>
            </a:r>
            <a:r>
              <a:rPr lang="fr-FR" sz="1100" dirty="0" err="1">
                <a:latin typeface="Times New Roman" panose="02020603050405020304" pitchFamily="18" charset="0"/>
                <a:cs typeface="Times New Roman" panose="02020603050405020304" pitchFamily="18" charset="0"/>
              </a:rPr>
              <a:t>perfluorobutanoïque</a:t>
            </a:r>
            <a:r>
              <a:rPr lang="fr-FR" sz="1100" dirty="0">
                <a:latin typeface="Times New Roman" panose="02020603050405020304" pitchFamily="18" charset="0"/>
                <a:cs typeface="Times New Roman" panose="02020603050405020304" pitchFamily="18" charset="0"/>
              </a:rPr>
              <a:t> (PFBA) [5980]</a:t>
            </a:r>
          </a:p>
          <a:p>
            <a:pPr marL="1543050" lvl="3" indent="-171450" algn="just">
              <a:buFontTx/>
              <a:buChar char="-"/>
            </a:pPr>
            <a:r>
              <a:rPr lang="fr-FR" sz="1100" dirty="0">
                <a:latin typeface="Times New Roman" panose="02020603050405020304" pitchFamily="18" charset="0"/>
                <a:cs typeface="Times New Roman" panose="02020603050405020304" pitchFamily="18" charset="0"/>
              </a:rPr>
              <a:t>Acide </a:t>
            </a:r>
            <a:r>
              <a:rPr lang="fr-FR" sz="1100" dirty="0" err="1">
                <a:latin typeface="Times New Roman" panose="02020603050405020304" pitchFamily="18" charset="0"/>
                <a:cs typeface="Times New Roman" panose="02020603050405020304" pitchFamily="18" charset="0"/>
              </a:rPr>
              <a:t>perfluorobutane</a:t>
            </a:r>
            <a:r>
              <a:rPr lang="fr-FR" sz="1100" dirty="0">
                <a:latin typeface="Times New Roman" panose="02020603050405020304" pitchFamily="18" charset="0"/>
                <a:cs typeface="Times New Roman" panose="02020603050405020304" pitchFamily="18" charset="0"/>
              </a:rPr>
              <a:t> sulfonique (PFBS) [6025]</a:t>
            </a:r>
          </a:p>
          <a:p>
            <a:pPr marL="1543050" lvl="3" indent="-171450" algn="just">
              <a:buFontTx/>
              <a:buChar char="-"/>
            </a:pPr>
            <a:r>
              <a:rPr lang="fr-FR" sz="1100" dirty="0">
                <a:latin typeface="Times New Roman" panose="02020603050405020304" pitchFamily="18" charset="0"/>
                <a:cs typeface="Times New Roman" panose="02020603050405020304" pitchFamily="18" charset="0"/>
              </a:rPr>
              <a:t>Acide </a:t>
            </a:r>
            <a:r>
              <a:rPr lang="fr-FR" sz="1100" dirty="0" err="1">
                <a:latin typeface="Times New Roman" panose="02020603050405020304" pitchFamily="18" charset="0"/>
                <a:cs typeface="Times New Roman" panose="02020603050405020304" pitchFamily="18" charset="0"/>
              </a:rPr>
              <a:t>perfluorododécanoïque</a:t>
            </a:r>
            <a:r>
              <a:rPr lang="fr-FR" sz="1100" dirty="0">
                <a:latin typeface="Times New Roman" panose="02020603050405020304" pitchFamily="18" charset="0"/>
                <a:cs typeface="Times New Roman" panose="02020603050405020304" pitchFamily="18" charset="0"/>
              </a:rPr>
              <a:t> (</a:t>
            </a:r>
            <a:r>
              <a:rPr lang="fr-FR" sz="1100" dirty="0" err="1">
                <a:latin typeface="Times New Roman" panose="02020603050405020304" pitchFamily="18" charset="0"/>
                <a:cs typeface="Times New Roman" panose="02020603050405020304" pitchFamily="18" charset="0"/>
              </a:rPr>
              <a:t>PFDoDA</a:t>
            </a:r>
            <a:r>
              <a:rPr lang="fr-FR" sz="1100" dirty="0">
                <a:latin typeface="Times New Roman" panose="02020603050405020304" pitchFamily="18" charset="0"/>
                <a:cs typeface="Times New Roman" panose="02020603050405020304" pitchFamily="18" charset="0"/>
              </a:rPr>
              <a:t>) [6507]</a:t>
            </a:r>
          </a:p>
          <a:p>
            <a:pPr marL="1543050" lvl="3" indent="-171450" algn="just">
              <a:buFontTx/>
              <a:buChar char="-"/>
            </a:pPr>
            <a:r>
              <a:rPr lang="fr-FR" sz="1100" dirty="0">
                <a:latin typeface="Times New Roman" panose="02020603050405020304" pitchFamily="18" charset="0"/>
                <a:cs typeface="Times New Roman" panose="02020603050405020304" pitchFamily="18" charset="0"/>
              </a:rPr>
              <a:t>Acide </a:t>
            </a:r>
            <a:r>
              <a:rPr lang="fr-FR" sz="1100" dirty="0" err="1">
                <a:latin typeface="Times New Roman" panose="02020603050405020304" pitchFamily="18" charset="0"/>
                <a:cs typeface="Times New Roman" panose="02020603050405020304" pitchFamily="18" charset="0"/>
              </a:rPr>
              <a:t>perfluorononanoique</a:t>
            </a:r>
            <a:r>
              <a:rPr lang="fr-FR" sz="1100" dirty="0">
                <a:latin typeface="Times New Roman" panose="02020603050405020304" pitchFamily="18" charset="0"/>
                <a:cs typeface="Times New Roman" panose="02020603050405020304" pitchFamily="18" charset="0"/>
              </a:rPr>
              <a:t> (PFNA) [6508]</a:t>
            </a:r>
          </a:p>
          <a:p>
            <a:pPr marL="1543050" lvl="3" indent="-171450" algn="just">
              <a:buFontTx/>
              <a:buChar char="-"/>
            </a:pPr>
            <a:r>
              <a:rPr lang="fr-FR" sz="1100" dirty="0">
                <a:latin typeface="Times New Roman" panose="02020603050405020304" pitchFamily="18" charset="0"/>
                <a:cs typeface="Times New Roman" panose="02020603050405020304" pitchFamily="18" charset="0"/>
              </a:rPr>
              <a:t>Acide </a:t>
            </a:r>
            <a:r>
              <a:rPr lang="fr-FR" sz="1100" dirty="0" err="1">
                <a:latin typeface="Times New Roman" panose="02020603050405020304" pitchFamily="18" charset="0"/>
                <a:cs typeface="Times New Roman" panose="02020603050405020304" pitchFamily="18" charset="0"/>
              </a:rPr>
              <a:t>perfluorodécanoïque</a:t>
            </a:r>
            <a:r>
              <a:rPr lang="fr-FR" sz="1100" dirty="0">
                <a:latin typeface="Times New Roman" panose="02020603050405020304" pitchFamily="18" charset="0"/>
                <a:cs typeface="Times New Roman" panose="02020603050405020304" pitchFamily="18" charset="0"/>
              </a:rPr>
              <a:t> (PFDA) [6509]</a:t>
            </a:r>
          </a:p>
          <a:p>
            <a:pPr marL="1543050" lvl="3" indent="-171450" algn="just">
              <a:buFontTx/>
              <a:buChar char="-"/>
            </a:pPr>
            <a:r>
              <a:rPr lang="fr-FR" sz="1100" dirty="0">
                <a:latin typeface="Times New Roman" panose="02020603050405020304" pitchFamily="18" charset="0"/>
                <a:cs typeface="Times New Roman" panose="02020603050405020304" pitchFamily="18" charset="0"/>
              </a:rPr>
              <a:t>Acide </a:t>
            </a:r>
            <a:r>
              <a:rPr lang="fr-FR" sz="1100" dirty="0" err="1">
                <a:latin typeface="Times New Roman" panose="02020603050405020304" pitchFamily="18" charset="0"/>
                <a:cs typeface="Times New Roman" panose="02020603050405020304" pitchFamily="18" charset="0"/>
              </a:rPr>
              <a:t>perfluoroundécanoïque</a:t>
            </a:r>
            <a:r>
              <a:rPr lang="fr-FR" sz="1100" dirty="0">
                <a:latin typeface="Times New Roman" panose="02020603050405020304" pitchFamily="18" charset="0"/>
                <a:cs typeface="Times New Roman" panose="02020603050405020304" pitchFamily="18" charset="0"/>
              </a:rPr>
              <a:t> (</a:t>
            </a:r>
            <a:r>
              <a:rPr lang="fr-FR" sz="1100" dirty="0" err="1">
                <a:latin typeface="Times New Roman" panose="02020603050405020304" pitchFamily="18" charset="0"/>
                <a:cs typeface="Times New Roman" panose="02020603050405020304" pitchFamily="18" charset="0"/>
              </a:rPr>
              <a:t>PFUnDA</a:t>
            </a:r>
            <a:r>
              <a:rPr lang="fr-FR" sz="1100" dirty="0">
                <a:latin typeface="Times New Roman" panose="02020603050405020304" pitchFamily="18" charset="0"/>
                <a:cs typeface="Times New Roman" panose="02020603050405020304" pitchFamily="18" charset="0"/>
              </a:rPr>
              <a:t>) [6510]</a:t>
            </a:r>
          </a:p>
          <a:p>
            <a:pPr marL="1543050" lvl="3" indent="-171450" algn="just">
              <a:buFontTx/>
              <a:buChar char="-"/>
            </a:pPr>
            <a:r>
              <a:rPr lang="fr-FR" sz="1100" dirty="0">
                <a:latin typeface="Times New Roman" panose="02020603050405020304" pitchFamily="18" charset="0"/>
                <a:cs typeface="Times New Roman" panose="02020603050405020304" pitchFamily="18" charset="0"/>
              </a:rPr>
              <a:t>Acide </a:t>
            </a:r>
            <a:r>
              <a:rPr lang="fr-FR" sz="1100" dirty="0" err="1">
                <a:latin typeface="Times New Roman" panose="02020603050405020304" pitchFamily="18" charset="0"/>
                <a:cs typeface="Times New Roman" panose="02020603050405020304" pitchFamily="18" charset="0"/>
              </a:rPr>
              <a:t>perfluoroheptane</a:t>
            </a:r>
            <a:r>
              <a:rPr lang="fr-FR" sz="1100" dirty="0">
                <a:latin typeface="Times New Roman" panose="02020603050405020304" pitchFamily="18" charset="0"/>
                <a:cs typeface="Times New Roman" panose="02020603050405020304" pitchFamily="18" charset="0"/>
              </a:rPr>
              <a:t> sulfonique (</a:t>
            </a:r>
            <a:r>
              <a:rPr lang="fr-FR" sz="1100" dirty="0" err="1">
                <a:latin typeface="Times New Roman" panose="02020603050405020304" pitchFamily="18" charset="0"/>
                <a:cs typeface="Times New Roman" panose="02020603050405020304" pitchFamily="18" charset="0"/>
              </a:rPr>
              <a:t>PFHpS</a:t>
            </a:r>
            <a:r>
              <a:rPr lang="fr-FR" sz="1100" dirty="0">
                <a:latin typeface="Times New Roman" panose="02020603050405020304" pitchFamily="18" charset="0"/>
                <a:cs typeface="Times New Roman" panose="02020603050405020304" pitchFamily="18" charset="0"/>
              </a:rPr>
              <a:t>) [6542]</a:t>
            </a:r>
          </a:p>
          <a:p>
            <a:pPr marL="1543050" lvl="3" indent="-171450" algn="just">
              <a:buFontTx/>
              <a:buChar char="-"/>
            </a:pPr>
            <a:r>
              <a:rPr lang="fr-FR" sz="1100" dirty="0">
                <a:latin typeface="Times New Roman" panose="02020603050405020304" pitchFamily="18" charset="0"/>
                <a:cs typeface="Times New Roman" panose="02020603050405020304" pitchFamily="18" charset="0"/>
              </a:rPr>
              <a:t>Acide </a:t>
            </a:r>
            <a:r>
              <a:rPr lang="fr-FR" sz="1100" dirty="0" err="1">
                <a:latin typeface="Times New Roman" panose="02020603050405020304" pitchFamily="18" charset="0"/>
                <a:cs typeface="Times New Roman" panose="02020603050405020304" pitchFamily="18" charset="0"/>
              </a:rPr>
              <a:t>perfluorotridecanoïque</a:t>
            </a:r>
            <a:r>
              <a:rPr lang="fr-FR" sz="1100" dirty="0">
                <a:latin typeface="Times New Roman" panose="02020603050405020304" pitchFamily="18" charset="0"/>
                <a:cs typeface="Times New Roman" panose="02020603050405020304" pitchFamily="18" charset="0"/>
              </a:rPr>
              <a:t> (</a:t>
            </a:r>
            <a:r>
              <a:rPr lang="fr-FR" sz="1100" dirty="0" err="1">
                <a:latin typeface="Times New Roman" panose="02020603050405020304" pitchFamily="18" charset="0"/>
                <a:cs typeface="Times New Roman" panose="02020603050405020304" pitchFamily="18" charset="0"/>
              </a:rPr>
              <a:t>PFTrDA</a:t>
            </a:r>
            <a:r>
              <a:rPr lang="fr-FR" sz="1100" dirty="0">
                <a:latin typeface="Times New Roman" panose="02020603050405020304" pitchFamily="18" charset="0"/>
                <a:cs typeface="Times New Roman" panose="02020603050405020304" pitchFamily="18" charset="0"/>
              </a:rPr>
              <a:t>) [6549]</a:t>
            </a:r>
          </a:p>
          <a:p>
            <a:pPr marL="1543050" lvl="3" indent="-171450" algn="just">
              <a:buFontTx/>
              <a:buChar char="-"/>
            </a:pPr>
            <a:r>
              <a:rPr lang="fr-FR" sz="1100" dirty="0">
                <a:latin typeface="Times New Roman" panose="02020603050405020304" pitchFamily="18" charset="0"/>
                <a:cs typeface="Times New Roman" panose="02020603050405020304" pitchFamily="18" charset="0"/>
              </a:rPr>
              <a:t>Acide </a:t>
            </a:r>
            <a:r>
              <a:rPr lang="fr-FR" sz="1100" dirty="0" err="1">
                <a:latin typeface="Times New Roman" panose="02020603050405020304" pitchFamily="18" charset="0"/>
                <a:cs typeface="Times New Roman" panose="02020603050405020304" pitchFamily="18" charset="0"/>
              </a:rPr>
              <a:t>perfluorodécane</a:t>
            </a:r>
            <a:r>
              <a:rPr lang="fr-FR" sz="1100" dirty="0">
                <a:latin typeface="Times New Roman" panose="02020603050405020304" pitchFamily="18" charset="0"/>
                <a:cs typeface="Times New Roman" panose="02020603050405020304" pitchFamily="18" charset="0"/>
              </a:rPr>
              <a:t> sulfonique (PFDS) [6550]</a:t>
            </a:r>
          </a:p>
          <a:p>
            <a:pPr marL="1543050" lvl="3" indent="-171450" algn="just">
              <a:buFontTx/>
              <a:buChar char="-"/>
            </a:pPr>
            <a:r>
              <a:rPr lang="fr-FR" sz="1100" dirty="0">
                <a:latin typeface="Times New Roman" panose="02020603050405020304" pitchFamily="18" charset="0"/>
                <a:cs typeface="Times New Roman" panose="02020603050405020304" pitchFamily="18" charset="0"/>
              </a:rPr>
              <a:t>Acide </a:t>
            </a:r>
            <a:r>
              <a:rPr lang="fr-FR" sz="1100" dirty="0" err="1">
                <a:latin typeface="Times New Roman" panose="02020603050405020304" pitchFamily="18" charset="0"/>
                <a:cs typeface="Times New Roman" panose="02020603050405020304" pitchFamily="18" charset="0"/>
              </a:rPr>
              <a:t>perfluorooctane</a:t>
            </a:r>
            <a:r>
              <a:rPr lang="fr-FR" sz="1100" dirty="0">
                <a:latin typeface="Times New Roman" panose="02020603050405020304" pitchFamily="18" charset="0"/>
                <a:cs typeface="Times New Roman" panose="02020603050405020304" pitchFamily="18" charset="0"/>
              </a:rPr>
              <a:t> sulfonique (PFOS) [6561]</a:t>
            </a:r>
          </a:p>
          <a:p>
            <a:pPr marL="1543050" lvl="3" indent="-171450" algn="just">
              <a:buFontTx/>
              <a:buChar char="-"/>
            </a:pPr>
            <a:r>
              <a:rPr lang="fr-FR" sz="1100" dirty="0">
                <a:latin typeface="Times New Roman" panose="02020603050405020304" pitchFamily="18" charset="0"/>
                <a:cs typeface="Times New Roman" panose="02020603050405020304" pitchFamily="18" charset="0"/>
              </a:rPr>
              <a:t>Acide </a:t>
            </a:r>
            <a:r>
              <a:rPr lang="fr-FR" sz="1100" dirty="0" err="1">
                <a:latin typeface="Times New Roman" panose="02020603050405020304" pitchFamily="18" charset="0"/>
                <a:cs typeface="Times New Roman" panose="02020603050405020304" pitchFamily="18" charset="0"/>
              </a:rPr>
              <a:t>perfluorohexane</a:t>
            </a:r>
            <a:r>
              <a:rPr lang="fr-FR" sz="1100" dirty="0">
                <a:latin typeface="Times New Roman" panose="02020603050405020304" pitchFamily="18" charset="0"/>
                <a:cs typeface="Times New Roman" panose="02020603050405020304" pitchFamily="18" charset="0"/>
              </a:rPr>
              <a:t> sulfonique (</a:t>
            </a:r>
            <a:r>
              <a:rPr lang="fr-FR" sz="1100" dirty="0" err="1">
                <a:latin typeface="Times New Roman" panose="02020603050405020304" pitchFamily="18" charset="0"/>
                <a:cs typeface="Times New Roman" panose="02020603050405020304" pitchFamily="18" charset="0"/>
              </a:rPr>
              <a:t>PFHxS</a:t>
            </a:r>
            <a:r>
              <a:rPr lang="fr-FR" sz="1100" dirty="0">
                <a:latin typeface="Times New Roman" panose="02020603050405020304" pitchFamily="18" charset="0"/>
                <a:cs typeface="Times New Roman" panose="02020603050405020304" pitchFamily="18" charset="0"/>
              </a:rPr>
              <a:t>) [6830]</a:t>
            </a:r>
          </a:p>
          <a:p>
            <a:pPr marL="1543050" lvl="3" indent="-171450" algn="just">
              <a:buFontTx/>
              <a:buChar char="-"/>
            </a:pPr>
            <a:r>
              <a:rPr lang="fr-FR" sz="1100" dirty="0">
                <a:latin typeface="Times New Roman" panose="02020603050405020304" pitchFamily="18" charset="0"/>
                <a:cs typeface="Times New Roman" panose="02020603050405020304" pitchFamily="18" charset="0"/>
              </a:rPr>
              <a:t>Acide </a:t>
            </a:r>
            <a:r>
              <a:rPr lang="fr-FR" sz="1100" dirty="0" err="1">
                <a:latin typeface="Times New Roman" panose="02020603050405020304" pitchFamily="18" charset="0"/>
                <a:cs typeface="Times New Roman" panose="02020603050405020304" pitchFamily="18" charset="0"/>
              </a:rPr>
              <a:t>perfluoropentane</a:t>
            </a:r>
            <a:r>
              <a:rPr lang="fr-FR" sz="1100" dirty="0">
                <a:latin typeface="Times New Roman" panose="02020603050405020304" pitchFamily="18" charset="0"/>
                <a:cs typeface="Times New Roman" panose="02020603050405020304" pitchFamily="18" charset="0"/>
              </a:rPr>
              <a:t> sulfonique (</a:t>
            </a:r>
            <a:r>
              <a:rPr lang="fr-FR" sz="1100" dirty="0" err="1">
                <a:latin typeface="Times New Roman" panose="02020603050405020304" pitchFamily="18" charset="0"/>
                <a:cs typeface="Times New Roman" panose="02020603050405020304" pitchFamily="18" charset="0"/>
              </a:rPr>
              <a:t>PFPeS</a:t>
            </a:r>
            <a:r>
              <a:rPr lang="fr-FR" sz="1100" dirty="0">
                <a:latin typeface="Times New Roman" panose="02020603050405020304" pitchFamily="18" charset="0"/>
                <a:cs typeface="Times New Roman" panose="02020603050405020304" pitchFamily="18" charset="0"/>
              </a:rPr>
              <a:t>) [8738]</a:t>
            </a:r>
          </a:p>
          <a:p>
            <a:pPr marL="1543050" lvl="3" indent="-171450" algn="just">
              <a:buFontTx/>
              <a:buChar char="-"/>
            </a:pPr>
            <a:r>
              <a:rPr lang="fr-FR" sz="1100" dirty="0">
                <a:latin typeface="Times New Roman" panose="02020603050405020304" pitchFamily="18" charset="0"/>
                <a:cs typeface="Times New Roman" panose="02020603050405020304" pitchFamily="18" charset="0"/>
              </a:rPr>
              <a:t>Acide </a:t>
            </a:r>
            <a:r>
              <a:rPr lang="fr-FR" sz="1100" dirty="0" err="1">
                <a:latin typeface="Times New Roman" panose="02020603050405020304" pitchFamily="18" charset="0"/>
                <a:cs typeface="Times New Roman" panose="02020603050405020304" pitchFamily="18" charset="0"/>
              </a:rPr>
              <a:t>perfluorononane</a:t>
            </a:r>
            <a:r>
              <a:rPr lang="fr-FR" sz="1100" dirty="0">
                <a:latin typeface="Times New Roman" panose="02020603050405020304" pitchFamily="18" charset="0"/>
                <a:cs typeface="Times New Roman" panose="02020603050405020304" pitchFamily="18" charset="0"/>
              </a:rPr>
              <a:t> sulfonique (PFNS) [8739]</a:t>
            </a:r>
          </a:p>
          <a:p>
            <a:pPr marL="1543050" lvl="3" indent="-171450" algn="just">
              <a:buFontTx/>
              <a:buChar char="-"/>
            </a:pPr>
            <a:r>
              <a:rPr lang="fr-FR" sz="1100" dirty="0">
                <a:latin typeface="Times New Roman" panose="02020603050405020304" pitchFamily="18" charset="0"/>
                <a:cs typeface="Times New Roman" panose="02020603050405020304" pitchFamily="18" charset="0"/>
              </a:rPr>
              <a:t>Acide </a:t>
            </a:r>
            <a:r>
              <a:rPr lang="fr-FR" sz="1100" dirty="0" err="1">
                <a:latin typeface="Times New Roman" panose="02020603050405020304" pitchFamily="18" charset="0"/>
                <a:cs typeface="Times New Roman" panose="02020603050405020304" pitchFamily="18" charset="0"/>
              </a:rPr>
              <a:t>perfluoroundécane</a:t>
            </a:r>
            <a:r>
              <a:rPr lang="fr-FR" sz="1100" dirty="0">
                <a:latin typeface="Times New Roman" panose="02020603050405020304" pitchFamily="18" charset="0"/>
                <a:cs typeface="Times New Roman" panose="02020603050405020304" pitchFamily="18" charset="0"/>
              </a:rPr>
              <a:t> sulfonique [8740]</a:t>
            </a:r>
          </a:p>
          <a:p>
            <a:pPr marL="1543050" lvl="3" indent="-171450" algn="just">
              <a:buFontTx/>
              <a:buChar char="-"/>
            </a:pPr>
            <a:r>
              <a:rPr lang="fr-FR" sz="1100" dirty="0">
                <a:latin typeface="Times New Roman" panose="02020603050405020304" pitchFamily="18" charset="0"/>
                <a:cs typeface="Times New Roman" panose="02020603050405020304" pitchFamily="18" charset="0"/>
              </a:rPr>
              <a:t>Acide </a:t>
            </a:r>
            <a:r>
              <a:rPr lang="fr-FR" sz="1100" dirty="0" err="1">
                <a:latin typeface="Times New Roman" panose="02020603050405020304" pitchFamily="18" charset="0"/>
                <a:cs typeface="Times New Roman" panose="02020603050405020304" pitchFamily="18" charset="0"/>
              </a:rPr>
              <a:t>perfluorododécane</a:t>
            </a:r>
            <a:r>
              <a:rPr lang="fr-FR" sz="1100" dirty="0">
                <a:latin typeface="Times New Roman" panose="02020603050405020304" pitchFamily="18" charset="0"/>
                <a:cs typeface="Times New Roman" panose="02020603050405020304" pitchFamily="18" charset="0"/>
              </a:rPr>
              <a:t> sulfonique [8741]</a:t>
            </a:r>
          </a:p>
          <a:p>
            <a:pPr marL="1543050" lvl="3" indent="-171450" algn="just">
              <a:buFontTx/>
              <a:buChar char="-"/>
            </a:pPr>
            <a:r>
              <a:rPr lang="fr-FR" sz="1100" dirty="0">
                <a:latin typeface="Times New Roman" panose="02020603050405020304" pitchFamily="18" charset="0"/>
                <a:cs typeface="Times New Roman" panose="02020603050405020304" pitchFamily="18" charset="0"/>
              </a:rPr>
              <a:t>Acide </a:t>
            </a:r>
            <a:r>
              <a:rPr lang="fr-FR" sz="1100" dirty="0" err="1">
                <a:latin typeface="Times New Roman" panose="02020603050405020304" pitchFamily="18" charset="0"/>
                <a:cs typeface="Times New Roman" panose="02020603050405020304" pitchFamily="18" charset="0"/>
              </a:rPr>
              <a:t>perfluorotridécane</a:t>
            </a:r>
            <a:r>
              <a:rPr lang="fr-FR" sz="1100" dirty="0">
                <a:latin typeface="Times New Roman" panose="02020603050405020304" pitchFamily="18" charset="0"/>
                <a:cs typeface="Times New Roman" panose="02020603050405020304" pitchFamily="18" charset="0"/>
              </a:rPr>
              <a:t> sulfonique [8742</a:t>
            </a:r>
            <a:r>
              <a:rPr lang="fr-FR" sz="1200" dirty="0">
                <a:latin typeface="Times New Roman" panose="02020603050405020304" pitchFamily="18" charset="0"/>
                <a:cs typeface="Times New Roman" panose="02020603050405020304" pitchFamily="18" charset="0"/>
              </a:rPr>
              <a:t>]</a:t>
            </a:r>
          </a:p>
          <a:p>
            <a:pPr lvl="3" algn="just"/>
            <a:endParaRPr lang="fr-FR" sz="1050" dirty="0">
              <a:latin typeface="Times New Roman" panose="02020603050405020304" pitchFamily="18" charset="0"/>
              <a:cs typeface="Times New Roman" panose="02020603050405020304" pitchFamily="18" charset="0"/>
            </a:endParaRPr>
          </a:p>
          <a:p>
            <a:pPr lvl="3" algn="just"/>
            <a:endParaRPr lang="fr-FR" sz="105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210030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9" name="ZoneTexte 18">
            <a:extLst>
              <a:ext uri="{FF2B5EF4-FFF2-40B4-BE49-F238E27FC236}">
                <a16:creationId xmlns:a16="http://schemas.microsoft.com/office/drawing/2014/main" id="{2E44041E-B5DA-858C-A17D-B4F59B5DD93B}"/>
              </a:ext>
            </a:extLst>
          </p:cNvPr>
          <p:cNvSpPr txBox="1"/>
          <p:nvPr/>
        </p:nvSpPr>
        <p:spPr>
          <a:xfrm>
            <a:off x="582366" y="315981"/>
            <a:ext cx="11027268" cy="52322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prstClr val="black"/>
                </a:solidFill>
                <a:effectLst/>
                <a:highlight>
                  <a:srgbClr val="D8FF00"/>
                </a:highlight>
                <a:uLnTx/>
                <a:uFillTx/>
                <a:latin typeface="Times New Roman" panose="02020603050405020304"/>
                <a:ea typeface="+mn-ea"/>
                <a:cs typeface="+mn-cs"/>
              </a:rPr>
              <a:t>II.A.</a:t>
            </a:r>
            <a:r>
              <a:rPr kumimoji="0" lang="fr-FR" sz="2800" b="1" i="0" u="none" strike="noStrike" kern="1200" cap="none" spc="0" normalizeH="0" baseline="0" noProof="0" dirty="0">
                <a:ln>
                  <a:noFill/>
                </a:ln>
                <a:solidFill>
                  <a:prstClr val="black"/>
                </a:solidFill>
                <a:effectLst/>
                <a:highlight>
                  <a:srgbClr val="D8FF00"/>
                </a:highlight>
                <a:uLnTx/>
                <a:uFillTx/>
                <a:latin typeface="Times New Roman" panose="02020603050405020304"/>
              </a:rPr>
              <a:t> </a:t>
            </a:r>
            <a:r>
              <a:rPr kumimoji="0" lang="fr-FR" sz="2800" b="1" i="0" u="none" strike="noStrike" kern="1200" cap="none" spc="0" normalizeH="0" baseline="0" noProof="0" dirty="0">
                <a:ln>
                  <a:noFill/>
                </a:ln>
                <a:solidFill>
                  <a:prstClr val="black"/>
                </a:solidFill>
                <a:effectLst/>
                <a:uLnTx/>
                <a:uFillTx/>
                <a:latin typeface="Times New Roman" panose="02020603050405020304"/>
              </a:rPr>
              <a:t>La </a:t>
            </a:r>
            <a:r>
              <a:rPr kumimoji="0" lang="fr-FR" sz="2800" b="1" i="0" u="sng" strike="noStrike" kern="1200" cap="none" spc="0" normalizeH="0" baseline="0" noProof="0" dirty="0">
                <a:ln>
                  <a:noFill/>
                </a:ln>
                <a:solidFill>
                  <a:prstClr val="black"/>
                </a:solidFill>
                <a:effectLst/>
                <a:uLnTx/>
                <a:uFillTx/>
                <a:latin typeface="Times New Roman" panose="02020603050405020304"/>
              </a:rPr>
              <a:t>surveillance</a:t>
            </a:r>
            <a:r>
              <a:rPr kumimoji="0" lang="fr-FR" sz="2800" b="1" i="0" u="none" strike="noStrike" kern="1200" cap="none" spc="0" normalizeH="0" baseline="0" noProof="0" dirty="0">
                <a:ln>
                  <a:noFill/>
                </a:ln>
                <a:solidFill>
                  <a:prstClr val="black"/>
                </a:solidFill>
                <a:effectLst/>
                <a:uLnTx/>
                <a:uFillTx/>
                <a:latin typeface="Times New Roman" panose="02020603050405020304"/>
              </a:rPr>
              <a:t> des rejets de P</a:t>
            </a:r>
            <a:r>
              <a:rPr lang="fr-FR" sz="2800" b="1" dirty="0">
                <a:solidFill>
                  <a:prstClr val="black"/>
                </a:solidFill>
                <a:latin typeface="Times New Roman" panose="02020603050405020304"/>
                <a:ea typeface="+mn-ea"/>
                <a:cs typeface="+mn-cs"/>
              </a:rPr>
              <a:t>FAS dans l’eau</a:t>
            </a:r>
            <a:endParaRPr lang="fr-FR" sz="2800" b="1" dirty="0">
              <a:solidFill>
                <a:prstClr val="black"/>
              </a:solidFill>
              <a:latin typeface="Times New Roman" panose="02020603050405020304"/>
            </a:endParaRPr>
          </a:p>
        </p:txBody>
      </p:sp>
      <p:sp>
        <p:nvSpPr>
          <p:cNvPr id="7" name="Espace réservé du numéro de diapositive 4">
            <a:extLst>
              <a:ext uri="{FF2B5EF4-FFF2-40B4-BE49-F238E27FC236}">
                <a16:creationId xmlns:a16="http://schemas.microsoft.com/office/drawing/2014/main" id="{D53A8611-E8D3-5AB7-047C-81C272B6A320}"/>
              </a:ext>
            </a:extLst>
          </p:cNvPr>
          <p:cNvSpPr txBox="1">
            <a:spLocks/>
          </p:cNvSpPr>
          <p:nvPr/>
        </p:nvSpPr>
        <p:spPr>
          <a:xfrm>
            <a:off x="11493580" y="6305318"/>
            <a:ext cx="441254"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Times New Roman" panose="02020603050405020304"/>
                <a:ea typeface="+mn-ea"/>
                <a:cs typeface="+mn-cs"/>
              </a:rPr>
              <a:t>4</a:t>
            </a:r>
            <a:endParaRPr kumimoji="0" lang="en-US" sz="1800" b="0" i="0" u="none" strike="noStrike" kern="1200" cap="none" spc="0" normalizeH="0" baseline="0" noProof="0">
              <a:ln>
                <a:noFill/>
              </a:ln>
              <a:solidFill>
                <a:prstClr val="black"/>
              </a:solidFill>
              <a:effectLst/>
              <a:uLnTx/>
              <a:uFillTx/>
              <a:latin typeface="Times New Roman" panose="02020603050405020304"/>
              <a:ea typeface="+mn-ea"/>
              <a:cs typeface="+mn-cs"/>
            </a:endParaRPr>
          </a:p>
        </p:txBody>
      </p:sp>
      <p:sp>
        <p:nvSpPr>
          <p:cNvPr id="4" name="Rectangle 1">
            <a:extLst>
              <a:ext uri="{FF2B5EF4-FFF2-40B4-BE49-F238E27FC236}">
                <a16:creationId xmlns:a16="http://schemas.microsoft.com/office/drawing/2014/main" id="{5338B639-6D37-F3DE-F96E-845754CFA26F}"/>
              </a:ext>
            </a:extLst>
          </p:cNvPr>
          <p:cNvSpPr>
            <a:spLocks noChangeArrowheads="1"/>
          </p:cNvSpPr>
          <p:nvPr/>
        </p:nvSpPr>
        <p:spPr bwMode="auto">
          <a:xfrm>
            <a:off x="0" y="-184666"/>
            <a:ext cx="2648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2" name="ZoneTexte 1">
            <a:extLst>
              <a:ext uri="{FF2B5EF4-FFF2-40B4-BE49-F238E27FC236}">
                <a16:creationId xmlns:a16="http://schemas.microsoft.com/office/drawing/2014/main" id="{50B070DA-8DB0-E50C-B79C-615AC7245174}"/>
              </a:ext>
            </a:extLst>
          </p:cNvPr>
          <p:cNvSpPr txBox="1"/>
          <p:nvPr/>
        </p:nvSpPr>
        <p:spPr>
          <a:xfrm>
            <a:off x="582366" y="1138953"/>
            <a:ext cx="10843107" cy="5139869"/>
          </a:xfrm>
          <a:prstGeom prst="rect">
            <a:avLst/>
          </a:prstGeom>
          <a:noFill/>
        </p:spPr>
        <p:txBody>
          <a:bodyPr wrap="square" rtlCol="0">
            <a:spAutoFit/>
          </a:bodyPr>
          <a:lstStyle/>
          <a:p>
            <a:pPr marL="285750" marR="0" lvl="0" indent="-285750" algn="just" defTabSz="457200" rtl="0" eaLnBrk="1" fontAlgn="auto" latinLnBrk="0" hangingPunct="1">
              <a:lnSpc>
                <a:spcPct val="100000"/>
              </a:lnSpc>
              <a:spcBef>
                <a:spcPts val="0"/>
              </a:spcBef>
              <a:spcAft>
                <a:spcPts val="600"/>
              </a:spcAft>
              <a:buClrTx/>
              <a:buSzTx/>
              <a:buFont typeface="Wingdings" panose="05000000000000000000" pitchFamily="2" charset="2"/>
              <a:buChar char="Ø"/>
              <a:tabLst/>
              <a:defRPr/>
            </a:pPr>
            <a:r>
              <a:rPr lang="fr-FR" b="1"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Nouveautés de la </a:t>
            </a:r>
            <a:r>
              <a:rPr lang="fr-FR" b="1" kern="150" dirty="0">
                <a:highlight>
                  <a:srgbClr val="D4DCE2"/>
                </a:highlight>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l</a:t>
            </a:r>
            <a:r>
              <a:rPr lang="fr-FR" b="1" kern="150" dirty="0">
                <a:highlight>
                  <a:srgbClr val="CDD8D6"/>
                </a:highlight>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oi </a:t>
            </a:r>
            <a:r>
              <a:rPr lang="fr-FR" b="1" kern="150" dirty="0">
                <a:highlight>
                  <a:srgbClr val="D4DCE2"/>
                </a:highlight>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du 27 février </a:t>
            </a:r>
            <a:r>
              <a:rPr lang="fr-FR" b="1" kern="150" dirty="0">
                <a:highlight>
                  <a:srgbClr val="D4DCE2"/>
                </a:highlight>
                <a:latin typeface="Times New Roman" panose="02020603050405020304" pitchFamily="18" charset="0"/>
                <a:cs typeface="Times New Roman" panose="02020603050405020304" pitchFamily="18" charset="0"/>
                <a:sym typeface="Wingdings" panose="05000000000000000000" pitchFamily="2" charset="2"/>
              </a:rPr>
              <a:t>2025</a:t>
            </a:r>
            <a:r>
              <a:rPr lang="fr-FR" b="1" kern="150" dirty="0">
                <a:latin typeface="Times New Roman" panose="02020603050405020304" pitchFamily="18" charset="0"/>
                <a:cs typeface="Times New Roman" panose="02020603050405020304" pitchFamily="18" charset="0"/>
                <a:sym typeface="Wingdings" panose="05000000000000000000" pitchFamily="2" charset="2"/>
              </a:rPr>
              <a:t> s’agissant de la </a:t>
            </a:r>
            <a:r>
              <a:rPr lang="fr-FR" b="1" dirty="0">
                <a:latin typeface="Times New Roman" panose="02020603050405020304" pitchFamily="18" charset="0"/>
                <a:cs typeface="Times New Roman" panose="02020603050405020304" pitchFamily="18" charset="0"/>
              </a:rPr>
              <a:t>surveillance et l’analyse de </a:t>
            </a:r>
            <a:r>
              <a:rPr lang="fr-FR" b="1" dirty="0">
                <a:highlight>
                  <a:srgbClr val="D8FF00"/>
                </a:highlight>
                <a:latin typeface="Times New Roman" panose="02020603050405020304" pitchFamily="18" charset="0"/>
                <a:cs typeface="Times New Roman" panose="02020603050405020304" pitchFamily="18" charset="0"/>
              </a:rPr>
              <a:t>l’eau potable </a:t>
            </a:r>
            <a:endParaRPr lang="fr-FR" b="1" kern="150" dirty="0">
              <a:latin typeface="Times New Roman" panose="02020603050405020304" pitchFamily="18" charset="0"/>
              <a:cs typeface="Times New Roman" panose="02020603050405020304" pitchFamily="18" charset="0"/>
              <a:sym typeface="Wingdings" panose="05000000000000000000" pitchFamily="2" charset="2"/>
            </a:endParaRPr>
          </a:p>
          <a:p>
            <a:pPr marR="0" lvl="0" algn="just" defTabSz="457200" rtl="0" eaLnBrk="1" fontAlgn="auto" latinLnBrk="0" hangingPunct="1">
              <a:lnSpc>
                <a:spcPct val="100000"/>
              </a:lnSpc>
              <a:spcBef>
                <a:spcPts val="0"/>
              </a:spcBef>
              <a:spcAft>
                <a:spcPts val="600"/>
              </a:spcAft>
              <a:buClrTx/>
              <a:buSzTx/>
              <a:tabLst/>
              <a:defRPr/>
            </a:pPr>
            <a:endParaRPr lang="fr-FR" sz="900" b="1" kern="150" dirty="0">
              <a:latin typeface="Times New Roman" panose="02020603050405020304" pitchFamily="18" charset="0"/>
              <a:cs typeface="Times New Roman" panose="02020603050405020304" pitchFamily="18" charset="0"/>
              <a:sym typeface="Wingdings" panose="05000000000000000000" pitchFamily="2" charset="2"/>
            </a:endParaRPr>
          </a:p>
          <a:p>
            <a:pPr marL="285750" marR="0" lvl="0" indent="-285750" algn="just"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fr-FR" kern="150" dirty="0">
                <a:latin typeface="Times New Roman" panose="02020603050405020304" pitchFamily="18" charset="0"/>
                <a:cs typeface="Times New Roman" panose="02020603050405020304" pitchFamily="18" charset="0"/>
              </a:rPr>
              <a:t>Le </a:t>
            </a:r>
            <a:r>
              <a:rPr lang="fr-FR" b="1" kern="150" dirty="0">
                <a:latin typeface="Times New Roman" panose="02020603050405020304" pitchFamily="18" charset="0"/>
                <a:cs typeface="Times New Roman" panose="02020603050405020304" pitchFamily="18" charset="0"/>
              </a:rPr>
              <a:t>contrôle sanitaire de la qualité des eaux potables </a:t>
            </a:r>
            <a:r>
              <a:rPr lang="fr-FR" kern="150" dirty="0">
                <a:latin typeface="Times New Roman" panose="02020603050405020304" pitchFamily="18" charset="0"/>
                <a:cs typeface="Times New Roman" panose="02020603050405020304" pitchFamily="18" charset="0"/>
              </a:rPr>
              <a:t>va désormais inclure, dans les eaux destinées à la consommation humaine (EDCH) :</a:t>
            </a:r>
          </a:p>
          <a:p>
            <a:pPr marL="742950" lvl="1" indent="-285750" algn="just">
              <a:spcAft>
                <a:spcPts val="600"/>
              </a:spcAft>
              <a:buFont typeface="Wingdings" panose="05000000000000000000" pitchFamily="2" charset="2"/>
              <a:buChar char="§"/>
              <a:defRPr/>
            </a:pPr>
            <a:r>
              <a:rPr lang="fr-FR" kern="150" dirty="0">
                <a:latin typeface="Times New Roman" panose="02020603050405020304" pitchFamily="18" charset="0"/>
                <a:cs typeface="Times New Roman" panose="02020603050405020304" pitchFamily="18" charset="0"/>
              </a:rPr>
              <a:t>la présence de PFAS </a:t>
            </a:r>
            <a:r>
              <a:rPr lang="fr-FR" kern="15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listés par décret</a:t>
            </a:r>
            <a:r>
              <a:rPr lang="fr-FR" kern="150" dirty="0">
                <a:latin typeface="Times New Roman" panose="02020603050405020304" pitchFamily="18" charset="0"/>
                <a:cs typeface="Times New Roman" panose="02020603050405020304" pitchFamily="18" charset="0"/>
              </a:rPr>
              <a:t>, et</a:t>
            </a:r>
          </a:p>
          <a:p>
            <a:pPr marL="742950" lvl="1" indent="-285750" algn="just">
              <a:spcAft>
                <a:spcPts val="600"/>
              </a:spcAft>
              <a:buFont typeface="Wingdings" panose="05000000000000000000" pitchFamily="2" charset="2"/>
              <a:buChar char="§"/>
              <a:defRPr/>
            </a:pPr>
            <a:r>
              <a:rPr lang="fr-FR" kern="150" dirty="0">
                <a:latin typeface="Times New Roman" panose="02020603050405020304" pitchFamily="18" charset="0"/>
                <a:cs typeface="Times New Roman" panose="02020603050405020304" pitchFamily="18" charset="0"/>
              </a:rPr>
              <a:t>celle d’autres PFAS « </a:t>
            </a:r>
            <a:r>
              <a:rPr lang="fr-FR" i="1" kern="150" dirty="0">
                <a:latin typeface="Times New Roman" panose="02020603050405020304" pitchFamily="18" charset="0"/>
                <a:cs typeface="Times New Roman" panose="02020603050405020304" pitchFamily="18" charset="0"/>
              </a:rPr>
              <a:t>lorsque ces substances sont quantifiables et que leur contrôle est justifié au regard des circonstances locales </a:t>
            </a:r>
            <a:r>
              <a:rPr lang="fr-FR" kern="150" dirty="0">
                <a:latin typeface="Times New Roman" panose="02020603050405020304" pitchFamily="18" charset="0"/>
                <a:cs typeface="Times New Roman" panose="02020603050405020304" pitchFamily="18" charset="0"/>
              </a:rPr>
              <a:t>».</a:t>
            </a:r>
          </a:p>
          <a:p>
            <a:pPr lvl="1" algn="just">
              <a:spcAft>
                <a:spcPts val="600"/>
              </a:spcAft>
              <a:defRPr/>
            </a:pPr>
            <a:endParaRPr lang="fr-FR" kern="150" dirty="0">
              <a:latin typeface="Times New Roman" panose="02020603050405020304" pitchFamily="18" charset="0"/>
              <a:cs typeface="Times New Roman" panose="02020603050405020304" pitchFamily="18" charset="0"/>
              <a:sym typeface="Wingdings" panose="05000000000000000000" pitchFamily="2" charset="2"/>
            </a:endParaRPr>
          </a:p>
          <a:p>
            <a:pPr lvl="1" algn="just">
              <a:spcAft>
                <a:spcPts val="600"/>
              </a:spcAft>
              <a:defRPr/>
            </a:pPr>
            <a:endParaRPr lang="fr-FR" kern="150" dirty="0">
              <a:latin typeface="Times New Roman" panose="02020603050405020304" pitchFamily="18" charset="0"/>
              <a:cs typeface="Times New Roman" panose="02020603050405020304" pitchFamily="18" charset="0"/>
              <a:sym typeface="Wingdings" panose="05000000000000000000" pitchFamily="2" charset="2"/>
            </a:endParaRPr>
          </a:p>
          <a:p>
            <a:pPr lvl="1" algn="just">
              <a:spcAft>
                <a:spcPts val="600"/>
              </a:spcAft>
              <a:defRPr/>
            </a:pPr>
            <a:endParaRPr lang="fr-FR" kern="150" dirty="0">
              <a:latin typeface="Times New Roman" panose="02020603050405020304" pitchFamily="18" charset="0"/>
              <a:cs typeface="Times New Roman" panose="02020603050405020304" pitchFamily="18" charset="0"/>
              <a:sym typeface="Wingdings" panose="05000000000000000000" pitchFamily="2" charset="2"/>
            </a:endParaRPr>
          </a:p>
          <a:p>
            <a:pPr lvl="1" algn="just">
              <a:spcAft>
                <a:spcPts val="600"/>
              </a:spcAft>
              <a:defRPr/>
            </a:pPr>
            <a:endParaRPr lang="fr-FR" kern="150" dirty="0">
              <a:latin typeface="Times New Roman" panose="02020603050405020304" pitchFamily="18" charset="0"/>
              <a:cs typeface="Times New Roman" panose="02020603050405020304" pitchFamily="18" charset="0"/>
              <a:sym typeface="Wingdings" panose="05000000000000000000" pitchFamily="2" charset="2"/>
            </a:endParaRPr>
          </a:p>
          <a:p>
            <a:pPr marR="0" lvl="0" algn="just" defTabSz="457200" rtl="0" eaLnBrk="1" fontAlgn="auto" latinLnBrk="0" hangingPunct="1">
              <a:lnSpc>
                <a:spcPct val="100000"/>
              </a:lnSpc>
              <a:spcBef>
                <a:spcPts val="0"/>
              </a:spcBef>
              <a:spcAft>
                <a:spcPts val="600"/>
              </a:spcAft>
              <a:buClrTx/>
              <a:buSzTx/>
              <a:tabLst/>
              <a:defRPr/>
            </a:pPr>
            <a:endParaRPr lang="fr-FR" sz="100" kern="150" dirty="0">
              <a:latin typeface="Times New Roman" panose="02020603050405020304" pitchFamily="18" charset="0"/>
              <a:cs typeface="Times New Roman" panose="02020603050405020304" pitchFamily="18" charset="0"/>
              <a:sym typeface="Wingdings" panose="05000000000000000000" pitchFamily="2" charset="2"/>
            </a:endParaRPr>
          </a:p>
          <a:p>
            <a:pPr marR="0" lvl="0" algn="just" defTabSz="457200" rtl="0" eaLnBrk="1" fontAlgn="auto" latinLnBrk="0" hangingPunct="1">
              <a:lnSpc>
                <a:spcPct val="100000"/>
              </a:lnSpc>
              <a:spcBef>
                <a:spcPts val="0"/>
              </a:spcBef>
              <a:spcAft>
                <a:spcPts val="600"/>
              </a:spcAft>
              <a:buClrTx/>
              <a:buSzTx/>
              <a:tabLst/>
              <a:defRPr/>
            </a:pPr>
            <a:endParaRPr lang="fr-FR" sz="100" kern="150" dirty="0">
              <a:latin typeface="Times New Roman" panose="02020603050405020304" pitchFamily="18" charset="0"/>
              <a:cs typeface="Times New Roman" panose="02020603050405020304" pitchFamily="18" charset="0"/>
            </a:endParaRPr>
          </a:p>
          <a:p>
            <a:pPr marL="342900" marR="0" lvl="0" indent="-342900" algn="just"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fr-FR" kern="150" dirty="0">
                <a:latin typeface="Times New Roman" panose="02020603050405020304" pitchFamily="18" charset="0"/>
                <a:cs typeface="Times New Roman" panose="02020603050405020304" pitchFamily="18" charset="0"/>
              </a:rPr>
              <a:t>Dans un délai d’un an :</a:t>
            </a:r>
          </a:p>
          <a:p>
            <a:pPr marL="800100" lvl="1" indent="-342900" algn="just">
              <a:spcAft>
                <a:spcPts val="600"/>
              </a:spcAft>
              <a:buFont typeface="Wingdings" panose="05000000000000000000" pitchFamily="2" charset="2"/>
              <a:buChar char="§"/>
              <a:defRPr/>
            </a:pPr>
            <a:r>
              <a:rPr lang="fr-FR" kern="150" dirty="0">
                <a:latin typeface="Times New Roman" panose="02020603050405020304" pitchFamily="18" charset="0"/>
                <a:cs typeface="Times New Roman" panose="02020603050405020304" pitchFamily="18" charset="0"/>
              </a:rPr>
              <a:t>La remise d’un </a:t>
            </a:r>
            <a:r>
              <a:rPr lang="fr-FR" b="1" kern="150" dirty="0">
                <a:latin typeface="Times New Roman" panose="02020603050405020304" pitchFamily="18" charset="0"/>
                <a:cs typeface="Times New Roman" panose="02020603050405020304" pitchFamily="18" charset="0"/>
              </a:rPr>
              <a:t>rapport</a:t>
            </a:r>
            <a:r>
              <a:rPr lang="fr-FR" kern="150" dirty="0">
                <a:latin typeface="Times New Roman" panose="02020603050405020304" pitchFamily="18" charset="0"/>
                <a:cs typeface="Times New Roman" panose="02020603050405020304" pitchFamily="18" charset="0"/>
              </a:rPr>
              <a:t> par le gouvernement au Parlement </a:t>
            </a:r>
            <a:r>
              <a:rPr lang="fr-FR" b="1" kern="150" dirty="0">
                <a:latin typeface="Times New Roman" panose="02020603050405020304" pitchFamily="18" charset="0"/>
                <a:cs typeface="Times New Roman" panose="02020603050405020304" pitchFamily="18" charset="0"/>
              </a:rPr>
              <a:t>pour proposer des normes sanitaires actualisées pour les PFAS dans l’eau potable.</a:t>
            </a:r>
          </a:p>
          <a:p>
            <a:pPr marL="800100" lvl="1" indent="-342900" algn="just">
              <a:spcAft>
                <a:spcPts val="600"/>
              </a:spcAft>
              <a:buFont typeface="Wingdings" panose="05000000000000000000" pitchFamily="2" charset="2"/>
              <a:buChar char="§"/>
              <a:defRPr/>
            </a:pPr>
            <a:r>
              <a:rPr lang="fr-FR" kern="150" dirty="0">
                <a:latin typeface="Times New Roman" panose="02020603050405020304" pitchFamily="18" charset="0"/>
                <a:cs typeface="Times New Roman" panose="02020603050405020304" pitchFamily="18" charset="0"/>
              </a:rPr>
              <a:t>L’élaboration d’un plan d'action interministériel pour le </a:t>
            </a:r>
            <a:r>
              <a:rPr lang="fr-FR" b="1" kern="150" dirty="0">
                <a:latin typeface="Times New Roman" panose="02020603050405020304" pitchFamily="18" charset="0"/>
                <a:cs typeface="Times New Roman" panose="02020603050405020304" pitchFamily="18" charset="0"/>
              </a:rPr>
              <a:t>financement de la dépollution des EDCH</a:t>
            </a:r>
            <a:r>
              <a:rPr lang="fr-FR" kern="150" dirty="0">
                <a:latin typeface="Times New Roman" panose="02020603050405020304" pitchFamily="18" charset="0"/>
                <a:cs typeface="Times New Roman" panose="02020603050405020304" pitchFamily="18" charset="0"/>
              </a:rPr>
              <a:t>.</a:t>
            </a:r>
          </a:p>
        </p:txBody>
      </p:sp>
      <p:sp>
        <p:nvSpPr>
          <p:cNvPr id="3" name="ZoneTexte 2">
            <a:extLst>
              <a:ext uri="{FF2B5EF4-FFF2-40B4-BE49-F238E27FC236}">
                <a16:creationId xmlns:a16="http://schemas.microsoft.com/office/drawing/2014/main" id="{AAE69BF2-2420-2E81-EEF0-DD10F0FBD3D2}"/>
              </a:ext>
            </a:extLst>
          </p:cNvPr>
          <p:cNvSpPr txBox="1"/>
          <p:nvPr/>
        </p:nvSpPr>
        <p:spPr>
          <a:xfrm>
            <a:off x="4618074" y="3567165"/>
            <a:ext cx="2955851" cy="1015663"/>
          </a:xfrm>
          <a:prstGeom prst="rect">
            <a:avLst/>
          </a:prstGeom>
          <a:noFill/>
          <a:ln w="38100">
            <a:solidFill>
              <a:srgbClr val="D8FF00"/>
            </a:solidFill>
            <a:prstDash val="lgDash"/>
            <a:extLst>
              <a:ext uri="{C807C97D-BFC1-408E-A445-0C87EB9F89A2}">
                <ask:lineSketchStyleProps xmlns:ask="http://schemas.microsoft.com/office/drawing/2018/sketchyshapes" sd="1453953587">
                  <a:custGeom>
                    <a:avLst/>
                    <a:gdLst>
                      <a:gd name="connsiteX0" fmla="*/ 0 w 2955851"/>
                      <a:gd name="connsiteY0" fmla="*/ 0 h 1015663"/>
                      <a:gd name="connsiteX1" fmla="*/ 650287 w 2955851"/>
                      <a:gd name="connsiteY1" fmla="*/ 0 h 1015663"/>
                      <a:gd name="connsiteX2" fmla="*/ 1241457 w 2955851"/>
                      <a:gd name="connsiteY2" fmla="*/ 0 h 1015663"/>
                      <a:gd name="connsiteX3" fmla="*/ 1862186 w 2955851"/>
                      <a:gd name="connsiteY3" fmla="*/ 0 h 1015663"/>
                      <a:gd name="connsiteX4" fmla="*/ 2955851 w 2955851"/>
                      <a:gd name="connsiteY4" fmla="*/ 0 h 1015663"/>
                      <a:gd name="connsiteX5" fmla="*/ 2955851 w 2955851"/>
                      <a:gd name="connsiteY5" fmla="*/ 497675 h 1015663"/>
                      <a:gd name="connsiteX6" fmla="*/ 2955851 w 2955851"/>
                      <a:gd name="connsiteY6" fmla="*/ 1015663 h 1015663"/>
                      <a:gd name="connsiteX7" fmla="*/ 2305564 w 2955851"/>
                      <a:gd name="connsiteY7" fmla="*/ 1015663 h 1015663"/>
                      <a:gd name="connsiteX8" fmla="*/ 1655277 w 2955851"/>
                      <a:gd name="connsiteY8" fmla="*/ 1015663 h 1015663"/>
                      <a:gd name="connsiteX9" fmla="*/ 1064106 w 2955851"/>
                      <a:gd name="connsiteY9" fmla="*/ 1015663 h 1015663"/>
                      <a:gd name="connsiteX10" fmla="*/ 561612 w 2955851"/>
                      <a:gd name="connsiteY10" fmla="*/ 1015663 h 1015663"/>
                      <a:gd name="connsiteX11" fmla="*/ 0 w 2955851"/>
                      <a:gd name="connsiteY11" fmla="*/ 1015663 h 1015663"/>
                      <a:gd name="connsiteX12" fmla="*/ 0 w 2955851"/>
                      <a:gd name="connsiteY12" fmla="*/ 517988 h 1015663"/>
                      <a:gd name="connsiteX13" fmla="*/ 0 w 2955851"/>
                      <a:gd name="connsiteY13" fmla="*/ 0 h 1015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55851" h="1015663" extrusionOk="0">
                        <a:moveTo>
                          <a:pt x="0" y="0"/>
                        </a:moveTo>
                        <a:cubicBezTo>
                          <a:pt x="230596" y="-25514"/>
                          <a:pt x="449903" y="16354"/>
                          <a:pt x="650287" y="0"/>
                        </a:cubicBezTo>
                        <a:cubicBezTo>
                          <a:pt x="850671" y="-16354"/>
                          <a:pt x="952230" y="65041"/>
                          <a:pt x="1241457" y="0"/>
                        </a:cubicBezTo>
                        <a:cubicBezTo>
                          <a:pt x="1530684" y="-65041"/>
                          <a:pt x="1705000" y="55206"/>
                          <a:pt x="1862186" y="0"/>
                        </a:cubicBezTo>
                        <a:cubicBezTo>
                          <a:pt x="2019372" y="-55206"/>
                          <a:pt x="2433530" y="60748"/>
                          <a:pt x="2955851" y="0"/>
                        </a:cubicBezTo>
                        <a:cubicBezTo>
                          <a:pt x="3010280" y="208744"/>
                          <a:pt x="2914710" y="398101"/>
                          <a:pt x="2955851" y="497675"/>
                        </a:cubicBezTo>
                        <a:cubicBezTo>
                          <a:pt x="2996992" y="597250"/>
                          <a:pt x="2928243" y="904120"/>
                          <a:pt x="2955851" y="1015663"/>
                        </a:cubicBezTo>
                        <a:cubicBezTo>
                          <a:pt x="2742072" y="1069396"/>
                          <a:pt x="2525450" y="956471"/>
                          <a:pt x="2305564" y="1015663"/>
                        </a:cubicBezTo>
                        <a:cubicBezTo>
                          <a:pt x="2085678" y="1074855"/>
                          <a:pt x="1878402" y="961119"/>
                          <a:pt x="1655277" y="1015663"/>
                        </a:cubicBezTo>
                        <a:cubicBezTo>
                          <a:pt x="1432152" y="1070207"/>
                          <a:pt x="1270111" y="1007456"/>
                          <a:pt x="1064106" y="1015663"/>
                        </a:cubicBezTo>
                        <a:cubicBezTo>
                          <a:pt x="858101" y="1023870"/>
                          <a:pt x="679746" y="992035"/>
                          <a:pt x="561612" y="1015663"/>
                        </a:cubicBezTo>
                        <a:cubicBezTo>
                          <a:pt x="443478" y="1039291"/>
                          <a:pt x="277022" y="957379"/>
                          <a:pt x="0" y="1015663"/>
                        </a:cubicBezTo>
                        <a:cubicBezTo>
                          <a:pt x="-55021" y="826264"/>
                          <a:pt x="22465" y="668005"/>
                          <a:pt x="0" y="517988"/>
                        </a:cubicBezTo>
                        <a:cubicBezTo>
                          <a:pt x="-22465" y="367972"/>
                          <a:pt x="10016" y="165999"/>
                          <a:pt x="0" y="0"/>
                        </a:cubicBezTo>
                        <a:close/>
                      </a:path>
                    </a:pathLst>
                  </a:custGeom>
                  <ask:type>
                    <ask:lineSketchNone/>
                  </ask:type>
                </ask:lineSketchStyleProps>
              </a:ext>
            </a:extLst>
          </a:ln>
        </p:spPr>
        <p:txBody>
          <a:bodyPr wrap="square" rtlCol="0">
            <a:spAutoFit/>
          </a:bodyPr>
          <a:lstStyle/>
          <a:p>
            <a:pPr algn="ctr"/>
            <a:r>
              <a:rPr lang="fr-FR" sz="2400" dirty="0">
                <a:latin typeface="+mj-lt"/>
              </a:rPr>
              <a:t>💡 </a:t>
            </a:r>
            <a:r>
              <a:rPr lang="fr-FR" dirty="0">
                <a:latin typeface="+mj-lt"/>
              </a:rPr>
              <a:t>Date de publication prévisionnelle du décret : </a:t>
            </a:r>
          </a:p>
          <a:p>
            <a:pPr algn="ctr"/>
            <a:r>
              <a:rPr lang="fr-FR" b="1" dirty="0">
                <a:effectLst>
                  <a:outerShdw blurRad="38100" dist="38100" dir="2700000" algn="tl">
                    <a:srgbClr val="000000">
                      <a:alpha val="43137"/>
                    </a:srgbClr>
                  </a:outerShdw>
                </a:effectLst>
                <a:latin typeface="+mj-lt"/>
              </a:rPr>
              <a:t>décembre 2025</a:t>
            </a:r>
          </a:p>
        </p:txBody>
      </p:sp>
    </p:spTree>
    <p:extLst>
      <p:ext uri="{BB962C8B-B14F-4D97-AF65-F5344CB8AC3E}">
        <p14:creationId xmlns:p14="http://schemas.microsoft.com/office/powerpoint/2010/main" val="628009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9" name="ZoneTexte 18">
            <a:extLst>
              <a:ext uri="{FF2B5EF4-FFF2-40B4-BE49-F238E27FC236}">
                <a16:creationId xmlns:a16="http://schemas.microsoft.com/office/drawing/2014/main" id="{2E44041E-B5DA-858C-A17D-B4F59B5DD93B}"/>
              </a:ext>
            </a:extLst>
          </p:cNvPr>
          <p:cNvSpPr txBox="1"/>
          <p:nvPr/>
        </p:nvSpPr>
        <p:spPr>
          <a:xfrm>
            <a:off x="582366" y="315981"/>
            <a:ext cx="11027268" cy="52322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prstClr val="black"/>
                </a:solidFill>
                <a:effectLst/>
                <a:highlight>
                  <a:srgbClr val="D8FF00"/>
                </a:highlight>
                <a:uLnTx/>
                <a:uFillTx/>
                <a:latin typeface="Times New Roman" panose="02020603050405020304"/>
                <a:ea typeface="+mn-ea"/>
                <a:cs typeface="+mn-cs"/>
              </a:rPr>
              <a:t>II.A.</a:t>
            </a:r>
            <a:r>
              <a:rPr kumimoji="0" lang="fr-FR" sz="2800" b="1" i="0" u="none" strike="noStrike" kern="1200" cap="none" spc="0" normalizeH="0" baseline="0" noProof="0" dirty="0">
                <a:ln>
                  <a:noFill/>
                </a:ln>
                <a:solidFill>
                  <a:prstClr val="black"/>
                </a:solidFill>
                <a:effectLst/>
                <a:highlight>
                  <a:srgbClr val="D8FF00"/>
                </a:highlight>
                <a:uLnTx/>
                <a:uFillTx/>
                <a:latin typeface="Times New Roman" panose="02020603050405020304"/>
              </a:rPr>
              <a:t> </a:t>
            </a:r>
            <a:r>
              <a:rPr kumimoji="0" lang="fr-FR" sz="2800" b="1" i="0" u="none" strike="noStrike" kern="1200" cap="none" spc="0" normalizeH="0" baseline="0" noProof="0" dirty="0">
                <a:ln>
                  <a:noFill/>
                </a:ln>
                <a:solidFill>
                  <a:prstClr val="black"/>
                </a:solidFill>
                <a:effectLst/>
                <a:uLnTx/>
                <a:uFillTx/>
                <a:latin typeface="Times New Roman" panose="02020603050405020304"/>
              </a:rPr>
              <a:t>La </a:t>
            </a:r>
            <a:r>
              <a:rPr kumimoji="0" lang="fr-FR" sz="2800" b="1" i="0" u="sng" strike="noStrike" kern="1200" cap="none" spc="0" normalizeH="0" baseline="0" noProof="0" dirty="0">
                <a:ln>
                  <a:noFill/>
                </a:ln>
                <a:solidFill>
                  <a:prstClr val="black"/>
                </a:solidFill>
                <a:effectLst/>
                <a:uLnTx/>
                <a:uFillTx/>
                <a:latin typeface="Times New Roman" panose="02020603050405020304"/>
              </a:rPr>
              <a:t>surveillance</a:t>
            </a:r>
            <a:r>
              <a:rPr kumimoji="0" lang="fr-FR" sz="2800" b="1" i="0" u="none" strike="noStrike" kern="1200" cap="none" spc="0" normalizeH="0" baseline="0" noProof="0" dirty="0">
                <a:ln>
                  <a:noFill/>
                </a:ln>
                <a:solidFill>
                  <a:prstClr val="black"/>
                </a:solidFill>
                <a:effectLst/>
                <a:uLnTx/>
                <a:uFillTx/>
                <a:latin typeface="Times New Roman" panose="02020603050405020304"/>
              </a:rPr>
              <a:t> des rejets de P</a:t>
            </a:r>
            <a:r>
              <a:rPr lang="fr-FR" sz="2800" b="1" dirty="0">
                <a:solidFill>
                  <a:prstClr val="black"/>
                </a:solidFill>
                <a:latin typeface="Times New Roman" panose="02020603050405020304"/>
                <a:ea typeface="+mn-ea"/>
                <a:cs typeface="+mn-cs"/>
              </a:rPr>
              <a:t>FAS dans l’eau</a:t>
            </a:r>
            <a:endParaRPr lang="fr-FR" sz="2800" b="1" dirty="0">
              <a:solidFill>
                <a:prstClr val="black"/>
              </a:solidFill>
              <a:latin typeface="Times New Roman" panose="02020603050405020304"/>
            </a:endParaRPr>
          </a:p>
        </p:txBody>
      </p:sp>
      <p:sp>
        <p:nvSpPr>
          <p:cNvPr id="7" name="Espace réservé du numéro de diapositive 4">
            <a:extLst>
              <a:ext uri="{FF2B5EF4-FFF2-40B4-BE49-F238E27FC236}">
                <a16:creationId xmlns:a16="http://schemas.microsoft.com/office/drawing/2014/main" id="{D53A8611-E8D3-5AB7-047C-81C272B6A320}"/>
              </a:ext>
            </a:extLst>
          </p:cNvPr>
          <p:cNvSpPr txBox="1">
            <a:spLocks/>
          </p:cNvSpPr>
          <p:nvPr/>
        </p:nvSpPr>
        <p:spPr>
          <a:xfrm>
            <a:off x="11493580" y="6305318"/>
            <a:ext cx="441254"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Times New Roman" panose="02020603050405020304"/>
                <a:ea typeface="+mn-ea"/>
                <a:cs typeface="+mn-cs"/>
              </a:rPr>
              <a:t>4</a:t>
            </a:r>
            <a:endParaRPr kumimoji="0" lang="en-US" sz="1800" b="0" i="0" u="none" strike="noStrike" kern="1200" cap="none" spc="0" normalizeH="0" baseline="0" noProof="0">
              <a:ln>
                <a:noFill/>
              </a:ln>
              <a:solidFill>
                <a:prstClr val="black"/>
              </a:solidFill>
              <a:effectLst/>
              <a:uLnTx/>
              <a:uFillTx/>
              <a:latin typeface="Times New Roman" panose="02020603050405020304"/>
              <a:ea typeface="+mn-ea"/>
              <a:cs typeface="+mn-cs"/>
            </a:endParaRPr>
          </a:p>
        </p:txBody>
      </p:sp>
      <p:sp>
        <p:nvSpPr>
          <p:cNvPr id="4" name="Rectangle 1">
            <a:extLst>
              <a:ext uri="{FF2B5EF4-FFF2-40B4-BE49-F238E27FC236}">
                <a16:creationId xmlns:a16="http://schemas.microsoft.com/office/drawing/2014/main" id="{5338B639-6D37-F3DE-F96E-845754CFA26F}"/>
              </a:ext>
            </a:extLst>
          </p:cNvPr>
          <p:cNvSpPr>
            <a:spLocks noChangeArrowheads="1"/>
          </p:cNvSpPr>
          <p:nvPr/>
        </p:nvSpPr>
        <p:spPr bwMode="auto">
          <a:xfrm>
            <a:off x="0" y="-184666"/>
            <a:ext cx="2648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2" name="ZoneTexte 1">
            <a:extLst>
              <a:ext uri="{FF2B5EF4-FFF2-40B4-BE49-F238E27FC236}">
                <a16:creationId xmlns:a16="http://schemas.microsoft.com/office/drawing/2014/main" id="{50B070DA-8DB0-E50C-B79C-615AC7245174}"/>
              </a:ext>
            </a:extLst>
          </p:cNvPr>
          <p:cNvSpPr txBox="1"/>
          <p:nvPr/>
        </p:nvSpPr>
        <p:spPr>
          <a:xfrm>
            <a:off x="582366" y="1208533"/>
            <a:ext cx="10911214" cy="4647426"/>
          </a:xfrm>
          <a:prstGeom prst="rect">
            <a:avLst/>
          </a:prstGeom>
          <a:noFill/>
        </p:spPr>
        <p:txBody>
          <a:bodyPr wrap="square" rtlCol="0">
            <a:spAutoFit/>
          </a:bodyPr>
          <a:lstStyle/>
          <a:p>
            <a:pPr marL="285750" indent="-285750" algn="just">
              <a:spcAft>
                <a:spcPts val="600"/>
              </a:spcAft>
              <a:buFont typeface="Wingdings" panose="05000000000000000000" pitchFamily="2" charset="2"/>
              <a:buChar char="Ø"/>
              <a:defRPr/>
            </a:pPr>
            <a:r>
              <a:rPr lang="fr-FR" b="1"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Nouveautés de la </a:t>
            </a:r>
            <a:r>
              <a:rPr lang="fr-FR" b="1" kern="150" dirty="0">
                <a:highlight>
                  <a:srgbClr val="D4DCE2"/>
                </a:highlight>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l</a:t>
            </a:r>
            <a:r>
              <a:rPr lang="fr-FR" b="1" kern="150" dirty="0">
                <a:highlight>
                  <a:srgbClr val="CDD8D6"/>
                </a:highlight>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oi </a:t>
            </a:r>
            <a:r>
              <a:rPr lang="fr-FR" b="1" kern="150" dirty="0">
                <a:highlight>
                  <a:srgbClr val="D4DCE2"/>
                </a:highlight>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du 27 février </a:t>
            </a:r>
            <a:r>
              <a:rPr lang="fr-FR" b="1" kern="150" dirty="0">
                <a:highlight>
                  <a:srgbClr val="D4DCE2"/>
                </a:highlight>
                <a:latin typeface="Times New Roman" panose="02020603050405020304" pitchFamily="18" charset="0"/>
                <a:cs typeface="Times New Roman" panose="02020603050405020304" pitchFamily="18" charset="0"/>
                <a:sym typeface="Wingdings" panose="05000000000000000000" pitchFamily="2" charset="2"/>
              </a:rPr>
              <a:t>2025</a:t>
            </a:r>
            <a:r>
              <a:rPr lang="fr-FR" b="1" kern="150" dirty="0">
                <a:latin typeface="Times New Roman" panose="02020603050405020304" pitchFamily="18" charset="0"/>
                <a:cs typeface="Times New Roman" panose="02020603050405020304" pitchFamily="18" charset="0"/>
                <a:sym typeface="Wingdings" panose="05000000000000000000" pitchFamily="2" charset="2"/>
              </a:rPr>
              <a:t> s’agissant de la </a:t>
            </a:r>
            <a:r>
              <a:rPr lang="fr-FR" b="1" dirty="0">
                <a:latin typeface="Times New Roman" panose="02020603050405020304" pitchFamily="18" charset="0"/>
                <a:cs typeface="Times New Roman" panose="02020603050405020304" pitchFamily="18" charset="0"/>
              </a:rPr>
              <a:t>surveillance et l’analyse de </a:t>
            </a:r>
            <a:r>
              <a:rPr lang="fr-FR" b="1" dirty="0">
                <a:highlight>
                  <a:srgbClr val="D8FF00"/>
                </a:highlight>
                <a:latin typeface="Times New Roman" panose="02020603050405020304" pitchFamily="18" charset="0"/>
                <a:cs typeface="Times New Roman" panose="02020603050405020304" pitchFamily="18" charset="0"/>
              </a:rPr>
              <a:t>l’eau potable </a:t>
            </a:r>
            <a:r>
              <a:rPr lang="fr-FR" b="1" kern="150" dirty="0">
                <a:latin typeface="Times New Roman" panose="02020603050405020304" pitchFamily="18" charset="0"/>
                <a:cs typeface="Times New Roman" panose="02020603050405020304" pitchFamily="18" charset="0"/>
                <a:sym typeface="Wingdings" panose="05000000000000000000" pitchFamily="2" charset="2"/>
              </a:rPr>
              <a:t>:</a:t>
            </a:r>
          </a:p>
          <a:p>
            <a:pPr marR="0" lvl="0" algn="just" defTabSz="457200" rtl="0" eaLnBrk="1" fontAlgn="auto" latinLnBrk="0" hangingPunct="1">
              <a:lnSpc>
                <a:spcPct val="100000"/>
              </a:lnSpc>
              <a:spcBef>
                <a:spcPts val="0"/>
              </a:spcBef>
              <a:spcAft>
                <a:spcPts val="600"/>
              </a:spcAft>
              <a:buClrTx/>
              <a:buSzTx/>
              <a:tabLst/>
              <a:defRPr/>
            </a:pPr>
            <a:endParaRPr lang="fr-FR" sz="900" b="1" kern="150" dirty="0">
              <a:latin typeface="Times New Roman" panose="02020603050405020304" pitchFamily="18" charset="0"/>
              <a:cs typeface="Times New Roman" panose="02020603050405020304" pitchFamily="18" charset="0"/>
              <a:sym typeface="Wingdings" panose="05000000000000000000" pitchFamily="2" charset="2"/>
            </a:endParaRPr>
          </a:p>
          <a:p>
            <a:pPr marL="285750" marR="0" lvl="0" indent="-285750" algn="just"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fr-FR" kern="150" dirty="0">
                <a:latin typeface="Times New Roman" panose="02020603050405020304" pitchFamily="18" charset="0"/>
                <a:cs typeface="Times New Roman" panose="02020603050405020304" pitchFamily="18" charset="0"/>
              </a:rPr>
              <a:t>Les agences régionales de santé (</a:t>
            </a:r>
            <a:r>
              <a:rPr lang="fr-FR" b="1" kern="150" dirty="0">
                <a:latin typeface="Times New Roman" panose="02020603050405020304" pitchFamily="18" charset="0"/>
                <a:cs typeface="Times New Roman" panose="02020603050405020304" pitchFamily="18" charset="0"/>
              </a:rPr>
              <a:t>ARS</a:t>
            </a:r>
            <a:r>
              <a:rPr lang="fr-FR" kern="150" dirty="0">
                <a:latin typeface="Times New Roman" panose="02020603050405020304" pitchFamily="18" charset="0"/>
                <a:cs typeface="Times New Roman" panose="02020603050405020304" pitchFamily="18" charset="0"/>
              </a:rPr>
              <a:t>) rendent publics (i) le programme des analyses des PFAS dans les eaux destinées à la consommation humaine (en bouteille et celles du robinet), et (ii) les résultats de ce programme sous la forme d'un </a:t>
            </a:r>
            <a:r>
              <a:rPr lang="fr-FR" b="1" kern="150" dirty="0">
                <a:latin typeface="Times New Roman" panose="02020603050405020304" pitchFamily="18" charset="0"/>
                <a:cs typeface="Times New Roman" panose="02020603050405020304" pitchFamily="18" charset="0"/>
              </a:rPr>
              <a:t>bilan annuel régional</a:t>
            </a:r>
            <a:r>
              <a:rPr lang="fr-FR" kern="150" dirty="0">
                <a:latin typeface="Times New Roman" panose="02020603050405020304" pitchFamily="18" charset="0"/>
                <a:cs typeface="Times New Roman" panose="02020603050405020304" pitchFamily="18" charset="0"/>
              </a:rPr>
              <a:t>. </a:t>
            </a:r>
          </a:p>
          <a:p>
            <a:pPr marL="285750" marR="0" lvl="0" indent="-285750" algn="just"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fr-FR" kern="150" dirty="0">
                <a:latin typeface="Times New Roman" panose="02020603050405020304" pitchFamily="18" charset="0"/>
                <a:cs typeface="Times New Roman" panose="02020603050405020304" pitchFamily="18" charset="0"/>
              </a:rPr>
              <a:t>A partir de ces résultats, le ministre chargé de la santé publie chaque année un </a:t>
            </a:r>
            <a:r>
              <a:rPr lang="fr-FR" b="1" kern="150" dirty="0">
                <a:latin typeface="Times New Roman" panose="02020603050405020304" pitchFamily="18" charset="0"/>
                <a:cs typeface="Times New Roman" panose="02020603050405020304" pitchFamily="18" charset="0"/>
              </a:rPr>
              <a:t>bilan national de la qualité de l'eau au robinet </a:t>
            </a:r>
            <a:r>
              <a:rPr lang="fr-FR" kern="150" dirty="0">
                <a:latin typeface="Times New Roman" panose="02020603050405020304" pitchFamily="18" charset="0"/>
                <a:cs typeface="Times New Roman" panose="02020603050405020304" pitchFamily="18" charset="0"/>
              </a:rPr>
              <a:t>du consommateur en France au regard des PFAS.</a:t>
            </a:r>
          </a:p>
          <a:p>
            <a:pPr marL="285750" marR="0" lvl="0" indent="-285750" algn="just"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lang="fr-FR" kern="150" dirty="0">
              <a:latin typeface="Times New Roman" panose="02020603050405020304" pitchFamily="18" charset="0"/>
              <a:cs typeface="Times New Roman" panose="02020603050405020304" pitchFamily="18" charset="0"/>
            </a:endParaRPr>
          </a:p>
          <a:p>
            <a:pPr marL="285750" marR="0" lvl="0" indent="-285750" algn="just" defTabSz="457200" rtl="0" eaLnBrk="1" fontAlgn="auto" latinLnBrk="0" hangingPunct="1">
              <a:lnSpc>
                <a:spcPct val="100000"/>
              </a:lnSpc>
              <a:spcBef>
                <a:spcPts val="0"/>
              </a:spcBef>
              <a:spcAft>
                <a:spcPts val="600"/>
              </a:spcAft>
              <a:buClrTx/>
              <a:buSzTx/>
              <a:buFont typeface="Wingdings" panose="05000000000000000000" pitchFamily="2" charset="2"/>
              <a:buChar char="Ø"/>
              <a:tabLst/>
              <a:defRPr/>
            </a:pPr>
            <a:r>
              <a:rPr lang="fr-FR" b="1" kern="150" dirty="0">
                <a:highlight>
                  <a:srgbClr val="D4DCE2"/>
                </a:highlight>
                <a:latin typeface="Times New Roman" panose="02020603050405020304" pitchFamily="18" charset="0"/>
                <a:cs typeface="Times New Roman" panose="02020603050405020304" pitchFamily="18" charset="0"/>
              </a:rPr>
              <a:t>Instruction n° DGS/EA4/2025/72 du 22 mai 2025</a:t>
            </a:r>
            <a:r>
              <a:rPr lang="fr-FR" b="1" kern="150" dirty="0">
                <a:latin typeface="Times New Roman" panose="02020603050405020304" pitchFamily="18" charset="0"/>
                <a:cs typeface="Times New Roman" panose="02020603050405020304" pitchFamily="18" charset="0"/>
              </a:rPr>
              <a:t> </a:t>
            </a:r>
            <a:r>
              <a:rPr lang="fr-FR" kern="150" dirty="0">
                <a:latin typeface="Times New Roman" panose="02020603050405020304" pitchFamily="18" charset="0"/>
                <a:cs typeface="Times New Roman" panose="02020603050405020304" pitchFamily="18" charset="0"/>
              </a:rPr>
              <a:t>relative à la gestion des eaux conditionnées (eaux minérales naturelles, eaux de source et eaux rendues potables par traitement) : </a:t>
            </a:r>
          </a:p>
          <a:p>
            <a:pPr marL="742950" lvl="1" indent="-285750" algn="just">
              <a:spcAft>
                <a:spcPts val="600"/>
              </a:spcAft>
              <a:buFont typeface="Wingdings" panose="05000000000000000000" pitchFamily="2" charset="2"/>
              <a:buChar char="è"/>
              <a:defRPr/>
            </a:pPr>
            <a:r>
              <a:rPr lang="fr-FR" kern="150" dirty="0">
                <a:latin typeface="Times New Roman" panose="02020603050405020304" pitchFamily="18" charset="0"/>
                <a:cs typeface="Times New Roman" panose="02020603050405020304" pitchFamily="18" charset="0"/>
              </a:rPr>
              <a:t>Des </a:t>
            </a:r>
            <a:r>
              <a:rPr lang="fr-FR" b="1" kern="150" dirty="0">
                <a:latin typeface="Times New Roman" panose="02020603050405020304" pitchFamily="18" charset="0"/>
                <a:cs typeface="Times New Roman" panose="02020603050405020304" pitchFamily="18" charset="0"/>
              </a:rPr>
              <a:t>inspections</a:t>
            </a:r>
            <a:r>
              <a:rPr lang="fr-FR" kern="150" dirty="0">
                <a:latin typeface="Times New Roman" panose="02020603050405020304" pitchFamily="18" charset="0"/>
                <a:cs typeface="Times New Roman" panose="02020603050405020304" pitchFamily="18" charset="0"/>
              </a:rPr>
              <a:t> seront menées sur les sites d'exploitation des eaux conditionnées qui n'ont pas été contrôlées depuis 2022. Le </a:t>
            </a:r>
            <a:r>
              <a:rPr lang="fr-FR" b="1" kern="150" dirty="0">
                <a:latin typeface="Times New Roman" panose="02020603050405020304" pitchFamily="18" charset="0"/>
                <a:cs typeface="Times New Roman" panose="02020603050405020304" pitchFamily="18" charset="0"/>
              </a:rPr>
              <a:t>bilan détaillé </a:t>
            </a:r>
            <a:r>
              <a:rPr lang="fr-FR" kern="150" dirty="0">
                <a:latin typeface="Times New Roman" panose="02020603050405020304" pitchFamily="18" charset="0"/>
                <a:cs typeface="Times New Roman" panose="02020603050405020304" pitchFamily="18" charset="0"/>
              </a:rPr>
              <a:t>des inspections sera adressé par les ARS à la direction générale de la santé </a:t>
            </a:r>
            <a:r>
              <a:rPr lang="fr-FR" b="1" kern="150" dirty="0">
                <a:latin typeface="Times New Roman" panose="02020603050405020304" pitchFamily="18" charset="0"/>
                <a:cs typeface="Times New Roman" panose="02020603050405020304" pitchFamily="18" charset="0"/>
              </a:rPr>
              <a:t>au plus tard le 31 décembre 2026</a:t>
            </a:r>
            <a:r>
              <a:rPr lang="fr-FR" kern="150" dirty="0">
                <a:latin typeface="Times New Roman" panose="02020603050405020304" pitchFamily="18" charset="0"/>
                <a:cs typeface="Times New Roman" panose="02020603050405020304" pitchFamily="18" charset="0"/>
              </a:rPr>
              <a:t>.</a:t>
            </a:r>
          </a:p>
          <a:p>
            <a:pPr marL="742950" lvl="1" indent="-285750" algn="just">
              <a:spcAft>
                <a:spcPts val="600"/>
              </a:spcAft>
              <a:buFont typeface="Wingdings" panose="05000000000000000000" pitchFamily="2" charset="2"/>
              <a:buChar char="è"/>
              <a:defRPr/>
            </a:pPr>
            <a:r>
              <a:rPr lang="fr-FR" kern="150" dirty="0">
                <a:latin typeface="Times New Roman" panose="02020603050405020304" pitchFamily="18" charset="0"/>
                <a:cs typeface="Times New Roman" panose="02020603050405020304" pitchFamily="18" charset="0"/>
              </a:rPr>
              <a:t>Les inspecteurs contrôleront notamment la teneur en pesticide et la présence de PFAS et devront transmettre ces informations </a:t>
            </a:r>
            <a:r>
              <a:rPr lang="fr-FR" b="1" kern="150" dirty="0">
                <a:latin typeface="Times New Roman" panose="02020603050405020304" pitchFamily="18" charset="0"/>
                <a:cs typeface="Times New Roman" panose="02020603050405020304" pitchFamily="18" charset="0"/>
              </a:rPr>
              <a:t>au plus tard à la fin 2025</a:t>
            </a:r>
            <a:r>
              <a:rPr lang="fr-FR" kern="15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2190572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9" name="ZoneTexte 18">
            <a:extLst>
              <a:ext uri="{FF2B5EF4-FFF2-40B4-BE49-F238E27FC236}">
                <a16:creationId xmlns:a16="http://schemas.microsoft.com/office/drawing/2014/main" id="{2E44041E-B5DA-858C-A17D-B4F59B5DD93B}"/>
              </a:ext>
            </a:extLst>
          </p:cNvPr>
          <p:cNvSpPr txBox="1"/>
          <p:nvPr/>
        </p:nvSpPr>
        <p:spPr>
          <a:xfrm>
            <a:off x="582366" y="315981"/>
            <a:ext cx="11027268" cy="52322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prstClr val="black"/>
                </a:solidFill>
                <a:effectLst/>
                <a:highlight>
                  <a:srgbClr val="D8FF00"/>
                </a:highlight>
                <a:uLnTx/>
                <a:uFillTx/>
                <a:latin typeface="Times New Roman" panose="02020603050405020304"/>
                <a:ea typeface="+mn-ea"/>
                <a:cs typeface="+mn-cs"/>
              </a:rPr>
              <a:t>II.B.</a:t>
            </a:r>
            <a:r>
              <a:rPr kumimoji="0" lang="fr-FR" sz="2800" b="1" i="0" u="none" strike="noStrike" kern="1200" cap="none" spc="0" normalizeH="0" baseline="0" noProof="0" dirty="0">
                <a:ln>
                  <a:noFill/>
                </a:ln>
                <a:solidFill>
                  <a:prstClr val="black"/>
                </a:solidFill>
                <a:effectLst/>
                <a:highlight>
                  <a:srgbClr val="D8FF00"/>
                </a:highlight>
                <a:uLnTx/>
                <a:uFillTx/>
                <a:latin typeface="Times New Roman" panose="02020603050405020304"/>
              </a:rPr>
              <a:t> </a:t>
            </a:r>
            <a:r>
              <a:rPr kumimoji="0" lang="fr-FR" sz="2800" b="1" i="0" u="none" strike="noStrike" kern="1200" cap="none" spc="0" normalizeH="0" baseline="0" noProof="0" dirty="0">
                <a:ln>
                  <a:noFill/>
                </a:ln>
                <a:solidFill>
                  <a:prstClr val="black"/>
                </a:solidFill>
                <a:effectLst/>
                <a:uLnTx/>
                <a:uFillTx/>
                <a:latin typeface="Times New Roman" panose="02020603050405020304"/>
              </a:rPr>
              <a:t>La </a:t>
            </a:r>
            <a:r>
              <a:rPr kumimoji="0" lang="fr-FR" sz="2800" b="1" i="0" u="sng" strike="noStrike" kern="1200" cap="none" spc="0" normalizeH="0" baseline="0" noProof="0" dirty="0">
                <a:ln>
                  <a:noFill/>
                </a:ln>
                <a:solidFill>
                  <a:prstClr val="black"/>
                </a:solidFill>
                <a:effectLst/>
                <a:uLnTx/>
                <a:uFillTx/>
                <a:latin typeface="Times New Roman" panose="02020603050405020304"/>
              </a:rPr>
              <a:t>règlementation</a:t>
            </a:r>
            <a:r>
              <a:rPr kumimoji="0" lang="fr-FR" sz="2800" b="1" i="0" u="none" strike="noStrike" kern="1200" cap="none" spc="0" normalizeH="0" baseline="0" noProof="0" dirty="0">
                <a:ln>
                  <a:noFill/>
                </a:ln>
                <a:solidFill>
                  <a:prstClr val="black"/>
                </a:solidFill>
                <a:effectLst/>
                <a:uLnTx/>
                <a:uFillTx/>
                <a:latin typeface="Times New Roman" panose="02020603050405020304"/>
              </a:rPr>
              <a:t> des rejets de P</a:t>
            </a:r>
            <a:r>
              <a:rPr lang="fr-FR" sz="2800" b="1" dirty="0">
                <a:solidFill>
                  <a:prstClr val="black"/>
                </a:solidFill>
                <a:latin typeface="Times New Roman" panose="02020603050405020304"/>
                <a:ea typeface="+mn-ea"/>
                <a:cs typeface="+mn-cs"/>
              </a:rPr>
              <a:t>FAS dans l’eau</a:t>
            </a:r>
            <a:endParaRPr lang="fr-FR" sz="2800" b="1" dirty="0">
              <a:solidFill>
                <a:prstClr val="black"/>
              </a:solidFill>
              <a:latin typeface="Times New Roman" panose="02020603050405020304"/>
            </a:endParaRPr>
          </a:p>
        </p:txBody>
      </p:sp>
      <p:sp>
        <p:nvSpPr>
          <p:cNvPr id="7" name="Espace réservé du numéro de diapositive 4">
            <a:extLst>
              <a:ext uri="{FF2B5EF4-FFF2-40B4-BE49-F238E27FC236}">
                <a16:creationId xmlns:a16="http://schemas.microsoft.com/office/drawing/2014/main" id="{D53A8611-E8D3-5AB7-047C-81C272B6A320}"/>
              </a:ext>
            </a:extLst>
          </p:cNvPr>
          <p:cNvSpPr txBox="1">
            <a:spLocks/>
          </p:cNvSpPr>
          <p:nvPr/>
        </p:nvSpPr>
        <p:spPr>
          <a:xfrm>
            <a:off x="11493580" y="6305318"/>
            <a:ext cx="441254"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Times New Roman" panose="02020603050405020304"/>
                <a:ea typeface="+mn-ea"/>
                <a:cs typeface="+mn-cs"/>
              </a:rPr>
              <a:t>4</a:t>
            </a:r>
            <a:endParaRPr kumimoji="0" lang="en-US" sz="1800" b="0" i="0" u="none" strike="noStrike" kern="1200" cap="none" spc="0" normalizeH="0" baseline="0" noProof="0">
              <a:ln>
                <a:noFill/>
              </a:ln>
              <a:solidFill>
                <a:prstClr val="black"/>
              </a:solidFill>
              <a:effectLst/>
              <a:uLnTx/>
              <a:uFillTx/>
              <a:latin typeface="Times New Roman" panose="02020603050405020304"/>
              <a:ea typeface="+mn-ea"/>
              <a:cs typeface="+mn-cs"/>
            </a:endParaRPr>
          </a:p>
        </p:txBody>
      </p:sp>
      <p:sp>
        <p:nvSpPr>
          <p:cNvPr id="4" name="Rectangle 1">
            <a:extLst>
              <a:ext uri="{FF2B5EF4-FFF2-40B4-BE49-F238E27FC236}">
                <a16:creationId xmlns:a16="http://schemas.microsoft.com/office/drawing/2014/main" id="{5338B639-6D37-F3DE-F96E-845754CFA26F}"/>
              </a:ext>
            </a:extLst>
          </p:cNvPr>
          <p:cNvSpPr>
            <a:spLocks noChangeArrowheads="1"/>
          </p:cNvSpPr>
          <p:nvPr/>
        </p:nvSpPr>
        <p:spPr bwMode="auto">
          <a:xfrm>
            <a:off x="0" y="-184666"/>
            <a:ext cx="2648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5" name="ZoneTexte 4">
            <a:extLst>
              <a:ext uri="{FF2B5EF4-FFF2-40B4-BE49-F238E27FC236}">
                <a16:creationId xmlns:a16="http://schemas.microsoft.com/office/drawing/2014/main" id="{CBC4BB66-28AA-E182-E237-23F765D62F21}"/>
              </a:ext>
            </a:extLst>
          </p:cNvPr>
          <p:cNvSpPr txBox="1"/>
          <p:nvPr/>
        </p:nvSpPr>
        <p:spPr>
          <a:xfrm>
            <a:off x="831521" y="1272817"/>
            <a:ext cx="10528958" cy="5016758"/>
          </a:xfrm>
          <a:prstGeom prst="rect">
            <a:avLst/>
          </a:prstGeom>
          <a:noFill/>
          <a:ln w="28575">
            <a:noFill/>
          </a:ln>
        </p:spPr>
        <p:txBody>
          <a:bodyPr wrap="square" rtlCol="0">
            <a:spAutoFit/>
          </a:bodyPr>
          <a:lstStyle/>
          <a:p>
            <a:pPr algn="just"/>
            <a:endParaRPr lang="fr-FR" sz="400" b="1" dirty="0">
              <a:solidFill>
                <a:srgbClr val="333333"/>
              </a:solidFill>
              <a:highlight>
                <a:srgbClr val="D8FF00"/>
              </a:highlight>
              <a:latin typeface="Times New Roman" panose="02020603050405020304"/>
            </a:endParaRPr>
          </a:p>
          <a:p>
            <a:pPr marL="285750" indent="-285750" algn="just">
              <a:buFont typeface="Arial" panose="020B0604020202020204" pitchFamily="34" charset="0"/>
              <a:buChar char="•"/>
            </a:pPr>
            <a:r>
              <a:rPr lang="fr-FR" b="1" dirty="0">
                <a:latin typeface="Times New Roman" panose="02020603050405020304" pitchFamily="18" charset="0"/>
                <a:cs typeface="Times New Roman" panose="02020603050405020304" pitchFamily="18" charset="0"/>
              </a:rPr>
              <a:t>Le développement d’un cadre règlementaire relatif aux </a:t>
            </a:r>
            <a:r>
              <a:rPr lang="fr-FR" b="1" u="sng" dirty="0">
                <a:highlight>
                  <a:srgbClr val="D8FF00"/>
                </a:highlight>
                <a:latin typeface="Times New Roman" panose="02020603050405020304" pitchFamily="18" charset="0"/>
                <a:cs typeface="Times New Roman" panose="02020603050405020304" pitchFamily="18" charset="0"/>
              </a:rPr>
              <a:t>rejets aqueux des installations industrielles</a:t>
            </a:r>
            <a:r>
              <a:rPr lang="fr-FR" b="1" dirty="0">
                <a:highlight>
                  <a:srgbClr val="D8FF00"/>
                </a:highlight>
                <a:latin typeface="Times New Roman" panose="02020603050405020304" pitchFamily="18" charset="0"/>
                <a:cs typeface="Times New Roman" panose="02020603050405020304" pitchFamily="18" charset="0"/>
              </a:rPr>
              <a:t> </a:t>
            </a:r>
            <a:r>
              <a:rPr lang="fr-FR" b="1" dirty="0">
                <a:latin typeface="Times New Roman" panose="02020603050405020304" pitchFamily="18" charset="0"/>
                <a:cs typeface="Times New Roman" panose="02020603050405020304" pitchFamily="18" charset="0"/>
              </a:rPr>
              <a:t>:</a:t>
            </a:r>
          </a:p>
          <a:p>
            <a:pPr marL="285750" indent="-285750" algn="just">
              <a:buFont typeface="Arial" panose="020B0604020202020204" pitchFamily="34" charset="0"/>
              <a:buChar char="•"/>
            </a:pPr>
            <a:endParaRPr lang="fr-FR" sz="1000" dirty="0">
              <a:latin typeface="Times New Roman" panose="02020603050405020304" pitchFamily="18" charset="0"/>
              <a:cs typeface="Times New Roman" panose="02020603050405020304" pitchFamily="18" charset="0"/>
            </a:endParaRPr>
          </a:p>
          <a:p>
            <a:pPr marL="742950" lvl="1" indent="-285750" algn="just">
              <a:buFont typeface="Wingdings" panose="05000000000000000000" pitchFamily="2" charset="2"/>
              <a:buChar char="Ø"/>
            </a:pPr>
            <a:r>
              <a:rPr lang="fr-FR" b="1" kern="150" dirty="0">
                <a:effectLst/>
                <a:highlight>
                  <a:srgbClr val="D4DCE2"/>
                </a:highlight>
                <a:latin typeface="Times New Roman" panose="02020603050405020304" pitchFamily="18" charset="0"/>
                <a:ea typeface="Calibri" panose="020F0502020204030204" pitchFamily="34" charset="0"/>
                <a:cs typeface="Times New Roman" panose="02020603050405020304" pitchFamily="18" charset="0"/>
              </a:rPr>
              <a:t>Arrêté du 2 février 1998</a:t>
            </a:r>
            <a:r>
              <a:rPr lang="fr-FR" b="1" kern="150" dirty="0">
                <a:effectLst/>
                <a:latin typeface="Times New Roman" panose="02020603050405020304" pitchFamily="18" charset="0"/>
                <a:ea typeface="Calibri" panose="020F0502020204030204" pitchFamily="34" charset="0"/>
                <a:cs typeface="Times New Roman" panose="02020603050405020304" pitchFamily="18" charset="0"/>
              </a:rPr>
              <a:t> </a:t>
            </a:r>
            <a:r>
              <a:rPr lang="fr-FR" kern="150" dirty="0">
                <a:latin typeface="Times New Roman" panose="02020603050405020304" pitchFamily="18" charset="0"/>
                <a:cs typeface="Times New Roman" panose="02020603050405020304" pitchFamily="18" charset="0"/>
              </a:rPr>
              <a:t>:</a:t>
            </a:r>
          </a:p>
          <a:p>
            <a:pPr marL="1200150" lvl="2" indent="-285750" algn="just">
              <a:buFont typeface="Arial" panose="020B0604020202020204" pitchFamily="34" charset="0"/>
              <a:buChar char="•"/>
            </a:pPr>
            <a:r>
              <a:rPr lang="fr-FR" sz="1600" kern="150" dirty="0">
                <a:effectLst/>
                <a:latin typeface="Times New Roman" panose="02020603050405020304" pitchFamily="18" charset="0"/>
                <a:ea typeface="Calibri" panose="020F0502020204030204" pitchFamily="34" charset="0"/>
                <a:cs typeface="Times New Roman" panose="02020603050405020304" pitchFamily="18" charset="0"/>
              </a:rPr>
              <a:t>valeurs limites de concentration du </a:t>
            </a:r>
            <a:r>
              <a:rPr lang="fr-FR" sz="1600" b="1" kern="150" dirty="0">
                <a:effectLst/>
                <a:latin typeface="Times New Roman" panose="02020603050405020304" pitchFamily="18" charset="0"/>
                <a:ea typeface="Calibri" panose="020F0502020204030204" pitchFamily="34" charset="0"/>
                <a:cs typeface="Times New Roman" panose="02020603050405020304" pitchFamily="18" charset="0"/>
              </a:rPr>
              <a:t>PFOS</a:t>
            </a:r>
            <a:r>
              <a:rPr lang="fr-FR" sz="1600" kern="150" dirty="0">
                <a:effectLst/>
                <a:latin typeface="Times New Roman" panose="02020603050405020304" pitchFamily="18" charset="0"/>
                <a:ea typeface="Calibri" panose="020F0502020204030204" pitchFamily="34" charset="0"/>
                <a:cs typeface="Times New Roman" panose="02020603050405020304" pitchFamily="18" charset="0"/>
              </a:rPr>
              <a:t> dans les eaux résiduaires rejetées en milieu naturel par les ICPE soumises à autorisation (</a:t>
            </a:r>
            <a:r>
              <a:rPr lang="fr-FR" sz="1600" b="1" kern="150" dirty="0">
                <a:effectLst/>
                <a:latin typeface="Times New Roman" panose="02020603050405020304" pitchFamily="18" charset="0"/>
                <a:ea typeface="Calibri" panose="020F0502020204030204" pitchFamily="34" charset="0"/>
                <a:cs typeface="Times New Roman" panose="02020603050405020304" pitchFamily="18" charset="0"/>
              </a:rPr>
              <a:t>25 µg/l </a:t>
            </a:r>
            <a:r>
              <a:rPr lang="fr-FR" sz="1600" kern="150" dirty="0">
                <a:effectLst/>
                <a:latin typeface="Times New Roman" panose="02020603050405020304" pitchFamily="18" charset="0"/>
                <a:ea typeface="Calibri" panose="020F0502020204030204" pitchFamily="34" charset="0"/>
                <a:cs typeface="Times New Roman" panose="02020603050405020304" pitchFamily="18" charset="0"/>
              </a:rPr>
              <a:t>) ;</a:t>
            </a:r>
            <a:endParaRPr lang="fr-FR" sz="1600" kern="150" dirty="0">
              <a:effectLst/>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endParaRPr>
          </a:p>
          <a:p>
            <a:pPr marL="1200150" lvl="2" indent="-285750" algn="just">
              <a:buFont typeface="Arial" panose="020B0604020202020204" pitchFamily="34" charset="0"/>
              <a:buChar char="•"/>
            </a:pPr>
            <a:r>
              <a:rPr lang="fr-FR" sz="1600"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prévoit que « </a:t>
            </a:r>
            <a:r>
              <a:rPr lang="fr-FR" sz="1600" i="1"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la réduction maximale </a:t>
            </a:r>
            <a:r>
              <a:rPr lang="fr-FR" sz="1600"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[de ces rejets] </a:t>
            </a:r>
            <a:r>
              <a:rPr lang="fr-FR" sz="1600" i="1"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doit être recherchée </a:t>
            </a:r>
            <a:r>
              <a:rPr lang="fr-FR" sz="1600"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a:t>
            </a:r>
            <a:endParaRPr lang="fr-FR" sz="1600" dirty="0">
              <a:latin typeface="Times New Roman" panose="02020603050405020304" pitchFamily="18" charset="0"/>
              <a:cs typeface="Times New Roman" panose="02020603050405020304" pitchFamily="18" charset="0"/>
            </a:endParaRPr>
          </a:p>
          <a:p>
            <a:pPr lvl="2" algn="just"/>
            <a:endParaRPr lang="fr-FR" dirty="0">
              <a:latin typeface="Times New Roman" panose="02020603050405020304" pitchFamily="18" charset="0"/>
              <a:cs typeface="Times New Roman" panose="02020603050405020304" pitchFamily="18" charset="0"/>
            </a:endParaRPr>
          </a:p>
          <a:p>
            <a:pPr marL="742950" lvl="1" indent="-285750" algn="just">
              <a:buFont typeface="Wingdings" panose="05000000000000000000" pitchFamily="2" charset="2"/>
              <a:buChar char="Ø"/>
            </a:pPr>
            <a:r>
              <a:rPr lang="fr-FR" b="1" dirty="0">
                <a:highlight>
                  <a:srgbClr val="D4DCE2"/>
                </a:highlight>
                <a:latin typeface="Times New Roman" panose="02020603050405020304" pitchFamily="18" charset="0"/>
                <a:cs typeface="Times New Roman" panose="02020603050405020304" pitchFamily="18" charset="0"/>
              </a:rPr>
              <a:t>Règlement POP</a:t>
            </a:r>
            <a:r>
              <a:rPr lang="fr-FR" b="1" dirty="0">
                <a:latin typeface="Times New Roman" panose="02020603050405020304" pitchFamily="18" charset="0"/>
                <a:cs typeface="Times New Roman" panose="02020603050405020304" pitchFamily="18" charset="0"/>
              </a:rPr>
              <a:t> </a:t>
            </a:r>
            <a:r>
              <a:rPr lang="fr-FR" dirty="0">
                <a:latin typeface="Times New Roman" panose="02020603050405020304" pitchFamily="18" charset="0"/>
                <a:cs typeface="Times New Roman" panose="02020603050405020304" pitchFamily="18" charset="0"/>
              </a:rPr>
              <a:t> concernant les polluants persistants (2019) : </a:t>
            </a:r>
            <a:r>
              <a:rPr lang="fr-FR" sz="1600" kern="150" dirty="0">
                <a:latin typeface="Times New Roman" panose="02020603050405020304" pitchFamily="18" charset="0"/>
                <a:cs typeface="Times New Roman" panose="02020603050405020304" pitchFamily="18" charset="0"/>
                <a:sym typeface="Wingdings" panose="05000000000000000000" pitchFamily="2" charset="2"/>
              </a:rPr>
              <a:t>encadrement des rejets de PFOS dans l’environnement qui doivent « </a:t>
            </a:r>
            <a:r>
              <a:rPr lang="fr-FR" sz="1600" i="1" kern="150" dirty="0">
                <a:latin typeface="Times New Roman" panose="02020603050405020304" pitchFamily="18" charset="0"/>
                <a:cs typeface="Times New Roman" panose="02020603050405020304" pitchFamily="18" charset="0"/>
                <a:sym typeface="Wingdings" panose="05000000000000000000" pitchFamily="2" charset="2"/>
              </a:rPr>
              <a:t>être réduits au minimum par l'utilisation des meilleures techniques disponibles </a:t>
            </a:r>
            <a:r>
              <a:rPr lang="fr-FR" sz="1600" kern="150" dirty="0">
                <a:latin typeface="Times New Roman" panose="02020603050405020304" pitchFamily="18" charset="0"/>
                <a:cs typeface="Times New Roman" panose="02020603050405020304" pitchFamily="18" charset="0"/>
                <a:sym typeface="Wingdings" panose="05000000000000000000" pitchFamily="2" charset="2"/>
              </a:rPr>
              <a:t>»</a:t>
            </a:r>
            <a:r>
              <a:rPr lang="fr-FR" sz="1600" dirty="0">
                <a:latin typeface="Times New Roman" panose="02020603050405020304" pitchFamily="18" charset="0"/>
                <a:cs typeface="Times New Roman" panose="02020603050405020304" pitchFamily="18" charset="0"/>
              </a:rPr>
              <a:t>.</a:t>
            </a:r>
          </a:p>
          <a:p>
            <a:pPr lvl="1" algn="just"/>
            <a:endParaRPr lang="fr-FR" sz="1600" dirty="0">
              <a:latin typeface="Times New Roman" panose="02020603050405020304" pitchFamily="18" charset="0"/>
              <a:cs typeface="Times New Roman" panose="02020603050405020304" pitchFamily="18" charset="0"/>
            </a:endParaRPr>
          </a:p>
          <a:p>
            <a:pPr marL="342900" marR="0" lvl="0" indent="-342900" algn="just"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fr-FR" b="1" i="0" strike="noStrike" kern="1200" cap="none" spc="0" normalizeH="0" baseline="0" noProof="0" dirty="0">
                <a:ln>
                  <a:noFill/>
                </a:ln>
                <a:solidFill>
                  <a:srgbClr val="333333"/>
                </a:solidFill>
                <a:effectLst>
                  <a:outerShdw blurRad="38100" dist="38100" dir="2700000" algn="tl">
                    <a:srgbClr val="000000">
                      <a:alpha val="43137"/>
                    </a:srgbClr>
                  </a:outerShdw>
                </a:effectLst>
                <a:uLnTx/>
                <a:uFillTx/>
                <a:latin typeface="Times New Roman" panose="02020603050405020304"/>
                <a:ea typeface="+mn-ea"/>
                <a:cs typeface="+mn-cs"/>
              </a:rPr>
              <a:t>L’interdiction des rejets aqueux de PFAS d’ici 2030 pour tous les industriels</a:t>
            </a:r>
          </a:p>
          <a:p>
            <a:pPr marL="342900" marR="0" lvl="0" indent="-342900" algn="just"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fr-FR" sz="300" b="1" i="0" strike="noStrike" kern="1200" cap="none" spc="0" normalizeH="0" baseline="0" noProof="0" dirty="0">
              <a:ln>
                <a:noFill/>
              </a:ln>
              <a:solidFill>
                <a:srgbClr val="333333"/>
              </a:solidFill>
              <a:effectLst/>
              <a:highlight>
                <a:srgbClr val="D8FF00"/>
              </a:highlight>
              <a:uLnTx/>
              <a:uFillTx/>
              <a:latin typeface="Times New Roman" panose="02020603050405020304"/>
              <a:ea typeface="+mn-ea"/>
              <a:cs typeface="+mn-cs"/>
            </a:endParaRPr>
          </a:p>
          <a:p>
            <a:pPr marL="800100" lvl="1" indent="-342900" algn="just">
              <a:spcAft>
                <a:spcPts val="600"/>
              </a:spcAft>
              <a:buFont typeface="Wingdings" panose="05000000000000000000" pitchFamily="2" charset="2"/>
              <a:buChar char="Ø"/>
              <a:defRPr/>
            </a:pPr>
            <a:r>
              <a:rPr lang="fr-FR" sz="1600"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La </a:t>
            </a:r>
            <a:r>
              <a:rPr lang="fr-FR" b="1" kern="150" dirty="0">
                <a:highlight>
                  <a:srgbClr val="D4DCE2"/>
                </a:highlight>
                <a:latin typeface="Times New Roman" panose="02020603050405020304" pitchFamily="18" charset="0"/>
                <a:cs typeface="Times New Roman" panose="02020603050405020304" pitchFamily="18" charset="0"/>
                <a:sym typeface="Wingdings" panose="05000000000000000000" pitchFamily="2" charset="2"/>
              </a:rPr>
              <a:t>loi n° 2025-188 du 27 février 2025</a:t>
            </a:r>
            <a:r>
              <a:rPr lang="fr-FR" b="1" kern="150" dirty="0">
                <a:latin typeface="Times New Roman" panose="02020603050405020304" pitchFamily="18" charset="0"/>
                <a:cs typeface="Times New Roman" panose="02020603050405020304" pitchFamily="18" charset="0"/>
                <a:sym typeface="Wingdings" panose="05000000000000000000" pitchFamily="2" charset="2"/>
              </a:rPr>
              <a:t> </a:t>
            </a:r>
            <a:r>
              <a:rPr lang="fr-FR" sz="1600" kern="150" dirty="0">
                <a:latin typeface="Times New Roman" panose="02020603050405020304" pitchFamily="18" charset="0"/>
                <a:cs typeface="Times New Roman" panose="02020603050405020304" pitchFamily="18" charset="0"/>
                <a:sym typeface="Wingdings" panose="05000000000000000000" pitchFamily="2" charset="2"/>
              </a:rPr>
              <a:t>introduit </a:t>
            </a:r>
            <a:r>
              <a:rPr kumimoji="0" lang="fr-FR" sz="1600" i="0" strike="noStrike" kern="1200" cap="none" spc="0" normalizeH="0" baseline="0" noProof="0" dirty="0">
                <a:ln>
                  <a:noFill/>
                </a:ln>
                <a:solidFill>
                  <a:srgbClr val="333333"/>
                </a:solidFill>
                <a:effectLst/>
                <a:uLnTx/>
                <a:uFillTx/>
                <a:latin typeface="Times New Roman" panose="02020603050405020304"/>
                <a:ea typeface="+mn-ea"/>
                <a:cs typeface="+mn-cs"/>
              </a:rPr>
              <a:t>l’obligation pour la France de se doter d’« </a:t>
            </a:r>
            <a:r>
              <a:rPr kumimoji="0" lang="fr-FR" sz="1600" i="1" strike="noStrike" kern="1200" cap="none" spc="0" normalizeH="0" baseline="0" noProof="0" dirty="0">
                <a:ln>
                  <a:noFill/>
                </a:ln>
                <a:solidFill>
                  <a:srgbClr val="333333"/>
                </a:solidFill>
                <a:effectLst/>
                <a:uLnTx/>
                <a:uFillTx/>
                <a:latin typeface="Times New Roman" panose="02020603050405020304"/>
                <a:ea typeface="+mn-ea"/>
                <a:cs typeface="+mn-cs"/>
              </a:rPr>
              <a:t>une trajectoire nationale de réduction progressive des rejets aqueux de substances </a:t>
            </a:r>
            <a:r>
              <a:rPr kumimoji="0" lang="fr-FR" sz="1600" i="1" strike="noStrike" kern="1200" cap="none" spc="0" normalizeH="0" baseline="0" noProof="0" dirty="0" err="1">
                <a:ln>
                  <a:noFill/>
                </a:ln>
                <a:solidFill>
                  <a:srgbClr val="333333"/>
                </a:solidFill>
                <a:effectLst/>
                <a:uLnTx/>
                <a:uFillTx/>
                <a:latin typeface="Times New Roman" panose="02020603050405020304"/>
                <a:ea typeface="+mn-ea"/>
                <a:cs typeface="+mn-cs"/>
              </a:rPr>
              <a:t>perfluoroalkylées</a:t>
            </a:r>
            <a:r>
              <a:rPr kumimoji="0" lang="fr-FR" sz="1600" i="1" strike="noStrike" kern="1200" cap="none" spc="0" normalizeH="0" baseline="0" noProof="0" dirty="0">
                <a:ln>
                  <a:noFill/>
                </a:ln>
                <a:solidFill>
                  <a:srgbClr val="333333"/>
                </a:solidFill>
                <a:effectLst/>
                <a:uLnTx/>
                <a:uFillTx/>
                <a:latin typeface="Times New Roman" panose="02020603050405020304"/>
                <a:ea typeface="+mn-ea"/>
                <a:cs typeface="+mn-cs"/>
              </a:rPr>
              <a:t> et </a:t>
            </a:r>
            <a:r>
              <a:rPr kumimoji="0" lang="fr-FR" sz="1600" i="1" strike="noStrike" kern="1200" cap="none" spc="0" normalizeH="0" baseline="0" noProof="0" dirty="0" err="1">
                <a:ln>
                  <a:noFill/>
                </a:ln>
                <a:solidFill>
                  <a:srgbClr val="333333"/>
                </a:solidFill>
                <a:effectLst/>
                <a:uLnTx/>
                <a:uFillTx/>
                <a:latin typeface="Times New Roman" panose="02020603050405020304"/>
                <a:ea typeface="+mn-ea"/>
                <a:cs typeface="+mn-cs"/>
              </a:rPr>
              <a:t>polyfluoroalkylées</a:t>
            </a:r>
            <a:r>
              <a:rPr kumimoji="0" lang="fr-FR" sz="1600" i="1" strike="noStrike" kern="1200" cap="none" spc="0" normalizeH="0" baseline="0" noProof="0" dirty="0">
                <a:ln>
                  <a:noFill/>
                </a:ln>
                <a:solidFill>
                  <a:srgbClr val="333333"/>
                </a:solidFill>
                <a:effectLst/>
                <a:uLnTx/>
                <a:uFillTx/>
                <a:latin typeface="Times New Roman" panose="02020603050405020304"/>
                <a:ea typeface="+mn-ea"/>
                <a:cs typeface="+mn-cs"/>
              </a:rPr>
              <a:t> des installations industrielles, </a:t>
            </a:r>
            <a:r>
              <a:rPr kumimoji="0" lang="fr-FR" sz="1600" b="1" i="1" strike="noStrike" kern="1200" cap="none" spc="0" normalizeH="0" baseline="0" noProof="0" dirty="0">
                <a:ln>
                  <a:noFill/>
                </a:ln>
                <a:solidFill>
                  <a:srgbClr val="333333"/>
                </a:solidFill>
                <a:effectLst/>
                <a:uLnTx/>
                <a:uFillTx/>
                <a:latin typeface="Times New Roman" panose="02020603050405020304"/>
                <a:ea typeface="+mn-ea"/>
                <a:cs typeface="+mn-cs"/>
              </a:rPr>
              <a:t>de manière à tendre vers la fin de ces rejets dans un délai de cinq ans</a:t>
            </a:r>
            <a:r>
              <a:rPr kumimoji="0" lang="fr-FR" sz="1600" i="1" strike="noStrike" kern="1200" cap="none" spc="0" normalizeH="0" baseline="0" noProof="0" dirty="0">
                <a:ln>
                  <a:noFill/>
                </a:ln>
                <a:solidFill>
                  <a:srgbClr val="333333"/>
                </a:solidFill>
                <a:effectLst/>
                <a:uLnTx/>
                <a:uFillTx/>
                <a:latin typeface="Times New Roman" panose="02020603050405020304"/>
                <a:ea typeface="+mn-ea"/>
                <a:cs typeface="+mn-cs"/>
              </a:rPr>
              <a:t> </a:t>
            </a:r>
            <a:r>
              <a:rPr kumimoji="0" lang="fr-FR" sz="1600" i="0" strike="noStrike" kern="1200" cap="none" spc="0" normalizeH="0" baseline="0" noProof="0" dirty="0">
                <a:ln>
                  <a:noFill/>
                </a:ln>
                <a:solidFill>
                  <a:srgbClr val="333333"/>
                </a:solidFill>
                <a:effectLst/>
                <a:uLnTx/>
                <a:uFillTx/>
                <a:latin typeface="Times New Roman" panose="02020603050405020304"/>
                <a:ea typeface="+mn-ea"/>
                <a:cs typeface="+mn-cs"/>
              </a:rPr>
              <a:t>».</a:t>
            </a:r>
          </a:p>
          <a:p>
            <a:pPr marL="800100" lvl="1" indent="-342900" algn="just">
              <a:spcAft>
                <a:spcPts val="600"/>
              </a:spcAft>
              <a:buFont typeface="Wingdings" panose="05000000000000000000" pitchFamily="2" charset="2"/>
              <a:buChar char="Ø"/>
              <a:defRPr/>
            </a:pPr>
            <a:r>
              <a:rPr kumimoji="0" lang="fr-FR" sz="1600" i="0" strike="noStrike" kern="1200" cap="none" spc="0" normalizeH="0" baseline="0" noProof="0" dirty="0">
                <a:ln>
                  <a:noFill/>
                </a:ln>
                <a:solidFill>
                  <a:srgbClr val="333333"/>
                </a:solidFill>
                <a:effectLst/>
                <a:uLnTx/>
                <a:uFillTx/>
                <a:latin typeface="Times New Roman" panose="02020603050405020304"/>
                <a:ea typeface="+mn-ea"/>
                <a:cs typeface="+mn-cs"/>
              </a:rPr>
              <a:t>Les modalités précises de mise en œuvre de cette trajectoire, ainsi que la liste des substances concernées, seront </a:t>
            </a:r>
            <a:r>
              <a:rPr kumimoji="0" lang="fr-FR" sz="1600" i="0" strike="noStrike" kern="1200" cap="none" spc="0" normalizeH="0" baseline="0" noProof="0" dirty="0">
                <a:ln>
                  <a:noFill/>
                </a:ln>
                <a:solidFill>
                  <a:srgbClr val="333333"/>
                </a:solidFill>
                <a:effectLst>
                  <a:outerShdw blurRad="38100" dist="38100" dir="2700000" algn="tl">
                    <a:srgbClr val="000000">
                      <a:alpha val="43137"/>
                    </a:srgbClr>
                  </a:outerShdw>
                </a:effectLst>
                <a:uLnTx/>
                <a:uFillTx/>
                <a:latin typeface="Times New Roman" panose="02020603050405020304"/>
                <a:ea typeface="+mn-ea"/>
                <a:cs typeface="+mn-cs"/>
              </a:rPr>
              <a:t>définies par décret</a:t>
            </a:r>
            <a:r>
              <a:rPr kumimoji="0" lang="fr-FR" sz="1600" i="0" strike="noStrike" kern="1200" cap="none" spc="0" normalizeH="0" baseline="0" noProof="0" dirty="0">
                <a:ln>
                  <a:noFill/>
                </a:ln>
                <a:solidFill>
                  <a:srgbClr val="333333"/>
                </a:solidFill>
                <a:effectLst/>
                <a:uLnTx/>
                <a:uFillTx/>
                <a:latin typeface="Times New Roman" panose="02020603050405020304"/>
                <a:ea typeface="+mn-ea"/>
                <a:cs typeface="+mn-cs"/>
              </a:rPr>
              <a:t>.</a:t>
            </a:r>
            <a:endParaRPr kumimoji="0" lang="fr-FR" sz="2000" b="1" i="0" strike="noStrike" kern="1200" cap="none" spc="0" normalizeH="0" baseline="0" noProof="0" dirty="0">
              <a:ln>
                <a:noFill/>
              </a:ln>
              <a:solidFill>
                <a:srgbClr val="333333"/>
              </a:solidFill>
              <a:effectLst/>
              <a:highlight>
                <a:srgbClr val="D8FF00"/>
              </a:highlight>
              <a:uLnTx/>
              <a:uFillTx/>
              <a:latin typeface="Times New Roman" panose="02020603050405020304"/>
              <a:ea typeface="+mn-ea"/>
              <a:cs typeface="+mn-cs"/>
            </a:endParaRPr>
          </a:p>
          <a:p>
            <a:pPr lvl="1" algn="just"/>
            <a:endParaRPr lang="fr-FR" dirty="0">
              <a:latin typeface="Times New Roman" panose="02020603050405020304" pitchFamily="18" charset="0"/>
              <a:cs typeface="Times New Roman" panose="02020603050405020304" pitchFamily="18" charset="0"/>
            </a:endParaRPr>
          </a:p>
          <a:p>
            <a:pPr lvl="1" algn="just"/>
            <a:endParaRPr lang="fr-FR" sz="1400" dirty="0">
              <a:latin typeface="Times New Roman" panose="02020603050405020304" pitchFamily="18" charset="0"/>
              <a:cs typeface="Times New Roman" panose="02020603050405020304" pitchFamily="18" charset="0"/>
            </a:endParaRPr>
          </a:p>
        </p:txBody>
      </p:sp>
      <p:sp>
        <p:nvSpPr>
          <p:cNvPr id="3" name="ZoneTexte 2">
            <a:extLst>
              <a:ext uri="{FF2B5EF4-FFF2-40B4-BE49-F238E27FC236}">
                <a16:creationId xmlns:a16="http://schemas.microsoft.com/office/drawing/2014/main" id="{B8A50FB0-4544-6C6C-FCCF-C1EB3646C207}"/>
              </a:ext>
            </a:extLst>
          </p:cNvPr>
          <p:cNvSpPr txBox="1"/>
          <p:nvPr/>
        </p:nvSpPr>
        <p:spPr>
          <a:xfrm>
            <a:off x="6519301" y="5687661"/>
            <a:ext cx="2597539" cy="800219"/>
          </a:xfrm>
          <a:prstGeom prst="rect">
            <a:avLst/>
          </a:prstGeom>
          <a:noFill/>
          <a:ln w="38100">
            <a:solidFill>
              <a:srgbClr val="D8FF00"/>
            </a:solidFill>
            <a:prstDash val="lgDash"/>
            <a:extLst>
              <a:ext uri="{C807C97D-BFC1-408E-A445-0C87EB9F89A2}">
                <ask:lineSketchStyleProps xmlns:ask="http://schemas.microsoft.com/office/drawing/2018/sketchyshapes" sd="1453953587">
                  <a:custGeom>
                    <a:avLst/>
                    <a:gdLst>
                      <a:gd name="connsiteX0" fmla="*/ 0 w 2955851"/>
                      <a:gd name="connsiteY0" fmla="*/ 0 h 1015663"/>
                      <a:gd name="connsiteX1" fmla="*/ 650287 w 2955851"/>
                      <a:gd name="connsiteY1" fmla="*/ 0 h 1015663"/>
                      <a:gd name="connsiteX2" fmla="*/ 1241457 w 2955851"/>
                      <a:gd name="connsiteY2" fmla="*/ 0 h 1015663"/>
                      <a:gd name="connsiteX3" fmla="*/ 1862186 w 2955851"/>
                      <a:gd name="connsiteY3" fmla="*/ 0 h 1015663"/>
                      <a:gd name="connsiteX4" fmla="*/ 2955851 w 2955851"/>
                      <a:gd name="connsiteY4" fmla="*/ 0 h 1015663"/>
                      <a:gd name="connsiteX5" fmla="*/ 2955851 w 2955851"/>
                      <a:gd name="connsiteY5" fmla="*/ 497675 h 1015663"/>
                      <a:gd name="connsiteX6" fmla="*/ 2955851 w 2955851"/>
                      <a:gd name="connsiteY6" fmla="*/ 1015663 h 1015663"/>
                      <a:gd name="connsiteX7" fmla="*/ 2305564 w 2955851"/>
                      <a:gd name="connsiteY7" fmla="*/ 1015663 h 1015663"/>
                      <a:gd name="connsiteX8" fmla="*/ 1655277 w 2955851"/>
                      <a:gd name="connsiteY8" fmla="*/ 1015663 h 1015663"/>
                      <a:gd name="connsiteX9" fmla="*/ 1064106 w 2955851"/>
                      <a:gd name="connsiteY9" fmla="*/ 1015663 h 1015663"/>
                      <a:gd name="connsiteX10" fmla="*/ 561612 w 2955851"/>
                      <a:gd name="connsiteY10" fmla="*/ 1015663 h 1015663"/>
                      <a:gd name="connsiteX11" fmla="*/ 0 w 2955851"/>
                      <a:gd name="connsiteY11" fmla="*/ 1015663 h 1015663"/>
                      <a:gd name="connsiteX12" fmla="*/ 0 w 2955851"/>
                      <a:gd name="connsiteY12" fmla="*/ 517988 h 1015663"/>
                      <a:gd name="connsiteX13" fmla="*/ 0 w 2955851"/>
                      <a:gd name="connsiteY13" fmla="*/ 0 h 1015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55851" h="1015663" extrusionOk="0">
                        <a:moveTo>
                          <a:pt x="0" y="0"/>
                        </a:moveTo>
                        <a:cubicBezTo>
                          <a:pt x="230596" y="-25514"/>
                          <a:pt x="449903" y="16354"/>
                          <a:pt x="650287" y="0"/>
                        </a:cubicBezTo>
                        <a:cubicBezTo>
                          <a:pt x="850671" y="-16354"/>
                          <a:pt x="952230" y="65041"/>
                          <a:pt x="1241457" y="0"/>
                        </a:cubicBezTo>
                        <a:cubicBezTo>
                          <a:pt x="1530684" y="-65041"/>
                          <a:pt x="1705000" y="55206"/>
                          <a:pt x="1862186" y="0"/>
                        </a:cubicBezTo>
                        <a:cubicBezTo>
                          <a:pt x="2019372" y="-55206"/>
                          <a:pt x="2433530" y="60748"/>
                          <a:pt x="2955851" y="0"/>
                        </a:cubicBezTo>
                        <a:cubicBezTo>
                          <a:pt x="3010280" y="208744"/>
                          <a:pt x="2914710" y="398101"/>
                          <a:pt x="2955851" y="497675"/>
                        </a:cubicBezTo>
                        <a:cubicBezTo>
                          <a:pt x="2996992" y="597250"/>
                          <a:pt x="2928243" y="904120"/>
                          <a:pt x="2955851" y="1015663"/>
                        </a:cubicBezTo>
                        <a:cubicBezTo>
                          <a:pt x="2742072" y="1069396"/>
                          <a:pt x="2525450" y="956471"/>
                          <a:pt x="2305564" y="1015663"/>
                        </a:cubicBezTo>
                        <a:cubicBezTo>
                          <a:pt x="2085678" y="1074855"/>
                          <a:pt x="1878402" y="961119"/>
                          <a:pt x="1655277" y="1015663"/>
                        </a:cubicBezTo>
                        <a:cubicBezTo>
                          <a:pt x="1432152" y="1070207"/>
                          <a:pt x="1270111" y="1007456"/>
                          <a:pt x="1064106" y="1015663"/>
                        </a:cubicBezTo>
                        <a:cubicBezTo>
                          <a:pt x="858101" y="1023870"/>
                          <a:pt x="679746" y="992035"/>
                          <a:pt x="561612" y="1015663"/>
                        </a:cubicBezTo>
                        <a:cubicBezTo>
                          <a:pt x="443478" y="1039291"/>
                          <a:pt x="277022" y="957379"/>
                          <a:pt x="0" y="1015663"/>
                        </a:cubicBezTo>
                        <a:cubicBezTo>
                          <a:pt x="-55021" y="826264"/>
                          <a:pt x="22465" y="668005"/>
                          <a:pt x="0" y="517988"/>
                        </a:cubicBezTo>
                        <a:cubicBezTo>
                          <a:pt x="-22465" y="367972"/>
                          <a:pt x="10016" y="165999"/>
                          <a:pt x="0" y="0"/>
                        </a:cubicBezTo>
                        <a:close/>
                      </a:path>
                    </a:pathLst>
                  </a:custGeom>
                  <ask:type>
                    <ask:lineSketchNone/>
                  </ask:type>
                </ask:lineSketchStyleProps>
              </a:ext>
            </a:extLst>
          </a:ln>
        </p:spPr>
        <p:txBody>
          <a:bodyPr wrap="square" rtlCol="0">
            <a:spAutoFit/>
          </a:bodyPr>
          <a:lstStyle/>
          <a:p>
            <a:pPr algn="ctr"/>
            <a:r>
              <a:rPr lang="fr-FR" dirty="0">
                <a:latin typeface="+mj-lt"/>
              </a:rPr>
              <a:t>💡 </a:t>
            </a:r>
            <a:r>
              <a:rPr lang="fr-FR" sz="1400" dirty="0">
                <a:latin typeface="+mj-lt"/>
              </a:rPr>
              <a:t>Date de publication prévisionnelle du décret : </a:t>
            </a:r>
          </a:p>
          <a:p>
            <a:pPr algn="ctr"/>
            <a:r>
              <a:rPr lang="fr-FR" sz="1400" b="1" dirty="0">
                <a:effectLst>
                  <a:outerShdw blurRad="38100" dist="38100" dir="2700000" algn="tl">
                    <a:srgbClr val="000000">
                      <a:alpha val="43137"/>
                    </a:srgbClr>
                  </a:outerShdw>
                </a:effectLst>
                <a:latin typeface="+mj-lt"/>
              </a:rPr>
              <a:t>septembre 2025</a:t>
            </a:r>
          </a:p>
        </p:txBody>
      </p:sp>
    </p:spTree>
    <p:extLst>
      <p:ext uri="{BB962C8B-B14F-4D97-AF65-F5344CB8AC3E}">
        <p14:creationId xmlns:p14="http://schemas.microsoft.com/office/powerpoint/2010/main" val="21141467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9" name="ZoneTexte 18">
            <a:extLst>
              <a:ext uri="{FF2B5EF4-FFF2-40B4-BE49-F238E27FC236}">
                <a16:creationId xmlns:a16="http://schemas.microsoft.com/office/drawing/2014/main" id="{2E44041E-B5DA-858C-A17D-B4F59B5DD93B}"/>
              </a:ext>
            </a:extLst>
          </p:cNvPr>
          <p:cNvSpPr txBox="1"/>
          <p:nvPr/>
        </p:nvSpPr>
        <p:spPr>
          <a:xfrm>
            <a:off x="582366" y="315981"/>
            <a:ext cx="11027268" cy="52322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prstClr val="black"/>
                </a:solidFill>
                <a:effectLst/>
                <a:highlight>
                  <a:srgbClr val="D8FF00"/>
                </a:highlight>
                <a:uLnTx/>
                <a:uFillTx/>
                <a:latin typeface="Times New Roman" panose="02020603050405020304"/>
                <a:ea typeface="+mn-ea"/>
                <a:cs typeface="+mn-cs"/>
              </a:rPr>
              <a:t>II.B.</a:t>
            </a:r>
            <a:r>
              <a:rPr kumimoji="0" lang="fr-FR" sz="2800" b="1" i="0" u="none" strike="noStrike" kern="1200" cap="none" spc="0" normalizeH="0" baseline="0" noProof="0" dirty="0">
                <a:ln>
                  <a:noFill/>
                </a:ln>
                <a:solidFill>
                  <a:prstClr val="black"/>
                </a:solidFill>
                <a:effectLst/>
                <a:highlight>
                  <a:srgbClr val="D8FF00"/>
                </a:highlight>
                <a:uLnTx/>
                <a:uFillTx/>
                <a:latin typeface="Times New Roman" panose="02020603050405020304"/>
              </a:rPr>
              <a:t> </a:t>
            </a:r>
            <a:r>
              <a:rPr kumimoji="0" lang="fr-FR" sz="2800" b="1" i="0" u="none" strike="noStrike" kern="1200" cap="none" spc="0" normalizeH="0" baseline="0" noProof="0" dirty="0">
                <a:ln>
                  <a:noFill/>
                </a:ln>
                <a:solidFill>
                  <a:prstClr val="black"/>
                </a:solidFill>
                <a:effectLst/>
                <a:uLnTx/>
                <a:uFillTx/>
                <a:latin typeface="Times New Roman" panose="02020603050405020304"/>
              </a:rPr>
              <a:t>La </a:t>
            </a:r>
            <a:r>
              <a:rPr kumimoji="0" lang="fr-FR" sz="2800" b="1" i="0" u="sng" strike="noStrike" kern="1200" cap="none" spc="0" normalizeH="0" baseline="0" noProof="0" dirty="0">
                <a:ln>
                  <a:noFill/>
                </a:ln>
                <a:solidFill>
                  <a:prstClr val="black"/>
                </a:solidFill>
                <a:effectLst/>
                <a:uLnTx/>
                <a:uFillTx/>
                <a:latin typeface="Times New Roman" panose="02020603050405020304"/>
              </a:rPr>
              <a:t>règlementation</a:t>
            </a:r>
            <a:r>
              <a:rPr kumimoji="0" lang="fr-FR" sz="2800" b="1" i="0" u="none" strike="noStrike" kern="1200" cap="none" spc="0" normalizeH="0" baseline="0" noProof="0" dirty="0">
                <a:ln>
                  <a:noFill/>
                </a:ln>
                <a:solidFill>
                  <a:prstClr val="black"/>
                </a:solidFill>
                <a:effectLst/>
                <a:uLnTx/>
                <a:uFillTx/>
                <a:latin typeface="Times New Roman" panose="02020603050405020304"/>
              </a:rPr>
              <a:t> des rejets de P</a:t>
            </a:r>
            <a:r>
              <a:rPr lang="fr-FR" sz="2800" b="1" dirty="0">
                <a:solidFill>
                  <a:prstClr val="black"/>
                </a:solidFill>
                <a:latin typeface="Times New Roman" panose="02020603050405020304"/>
                <a:ea typeface="+mn-ea"/>
                <a:cs typeface="+mn-cs"/>
              </a:rPr>
              <a:t>FAS dans l’eau</a:t>
            </a:r>
            <a:endParaRPr lang="fr-FR" sz="2800" b="1" dirty="0">
              <a:solidFill>
                <a:prstClr val="black"/>
              </a:solidFill>
              <a:latin typeface="Times New Roman" panose="02020603050405020304"/>
            </a:endParaRPr>
          </a:p>
        </p:txBody>
      </p:sp>
      <p:sp>
        <p:nvSpPr>
          <p:cNvPr id="7" name="Espace réservé du numéro de diapositive 4">
            <a:extLst>
              <a:ext uri="{FF2B5EF4-FFF2-40B4-BE49-F238E27FC236}">
                <a16:creationId xmlns:a16="http://schemas.microsoft.com/office/drawing/2014/main" id="{D53A8611-E8D3-5AB7-047C-81C272B6A320}"/>
              </a:ext>
            </a:extLst>
          </p:cNvPr>
          <p:cNvSpPr txBox="1">
            <a:spLocks/>
          </p:cNvSpPr>
          <p:nvPr/>
        </p:nvSpPr>
        <p:spPr>
          <a:xfrm>
            <a:off x="11493580" y="6305318"/>
            <a:ext cx="441254"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Times New Roman" panose="02020603050405020304"/>
                <a:ea typeface="+mn-ea"/>
                <a:cs typeface="+mn-cs"/>
              </a:rPr>
              <a:t>4</a:t>
            </a:r>
            <a:endParaRPr kumimoji="0" lang="en-US" sz="1800" b="0" i="0" u="none" strike="noStrike" kern="1200" cap="none" spc="0" normalizeH="0" baseline="0" noProof="0">
              <a:ln>
                <a:noFill/>
              </a:ln>
              <a:solidFill>
                <a:prstClr val="black"/>
              </a:solidFill>
              <a:effectLst/>
              <a:uLnTx/>
              <a:uFillTx/>
              <a:latin typeface="Times New Roman" panose="02020603050405020304"/>
              <a:ea typeface="+mn-ea"/>
              <a:cs typeface="+mn-cs"/>
            </a:endParaRPr>
          </a:p>
        </p:txBody>
      </p:sp>
      <p:sp>
        <p:nvSpPr>
          <p:cNvPr id="4" name="Rectangle 1">
            <a:extLst>
              <a:ext uri="{FF2B5EF4-FFF2-40B4-BE49-F238E27FC236}">
                <a16:creationId xmlns:a16="http://schemas.microsoft.com/office/drawing/2014/main" id="{5338B639-6D37-F3DE-F96E-845754CFA26F}"/>
              </a:ext>
            </a:extLst>
          </p:cNvPr>
          <p:cNvSpPr>
            <a:spLocks noChangeArrowheads="1"/>
          </p:cNvSpPr>
          <p:nvPr/>
        </p:nvSpPr>
        <p:spPr bwMode="auto">
          <a:xfrm>
            <a:off x="0" y="-184666"/>
            <a:ext cx="2648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3" name="ZoneTexte 2">
            <a:extLst>
              <a:ext uri="{FF2B5EF4-FFF2-40B4-BE49-F238E27FC236}">
                <a16:creationId xmlns:a16="http://schemas.microsoft.com/office/drawing/2014/main" id="{D5E4B831-0FDA-29C7-1292-E69333157586}"/>
              </a:ext>
            </a:extLst>
          </p:cNvPr>
          <p:cNvSpPr txBox="1"/>
          <p:nvPr/>
        </p:nvSpPr>
        <p:spPr>
          <a:xfrm>
            <a:off x="582366" y="1208533"/>
            <a:ext cx="11027268" cy="4708981"/>
          </a:xfrm>
          <a:prstGeom prst="rect">
            <a:avLst/>
          </a:prstGeom>
          <a:noFill/>
        </p:spPr>
        <p:txBody>
          <a:bodyPr wrap="square" rtlCol="0">
            <a:spAutoFit/>
          </a:bodyPr>
          <a:lstStyle/>
          <a:p>
            <a:pPr marL="342900" marR="0" lvl="0" indent="-342900" algn="just"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fr-FR" sz="2000" b="1" dirty="0">
                <a:solidFill>
                  <a:srgbClr val="333333"/>
                </a:solidFill>
                <a:effectLst>
                  <a:outerShdw blurRad="38100" dist="38100" dir="2700000" algn="tl">
                    <a:srgbClr val="000000">
                      <a:alpha val="43137"/>
                    </a:srgbClr>
                  </a:outerShdw>
                </a:effectLst>
                <a:latin typeface="Times New Roman" panose="02020603050405020304"/>
              </a:rPr>
              <a:t>Une nouvelle redevance sur les rejets aqueux des ICPE soumises à autorisation</a:t>
            </a:r>
          </a:p>
          <a:p>
            <a:pPr marR="0" lvl="0" algn="just" defTabSz="457200" rtl="0" eaLnBrk="1" fontAlgn="auto" latinLnBrk="0" hangingPunct="1">
              <a:lnSpc>
                <a:spcPct val="100000"/>
              </a:lnSpc>
              <a:spcBef>
                <a:spcPts val="0"/>
              </a:spcBef>
              <a:spcAft>
                <a:spcPts val="600"/>
              </a:spcAft>
              <a:buClrTx/>
              <a:buSzTx/>
              <a:tabLst/>
              <a:defRPr/>
            </a:pPr>
            <a:endParaRPr lang="fr-FR" sz="1100" b="1" dirty="0">
              <a:solidFill>
                <a:srgbClr val="333333"/>
              </a:solidFill>
              <a:highlight>
                <a:srgbClr val="D8FF00"/>
              </a:highlight>
              <a:latin typeface="Times New Roman" panose="02020603050405020304"/>
            </a:endParaRPr>
          </a:p>
          <a:p>
            <a:pPr marL="342900" marR="0" lvl="0" indent="-342900" algn="just" defTabSz="457200" rtl="0" eaLnBrk="1" fontAlgn="auto" latinLnBrk="0" hangingPunct="1">
              <a:lnSpc>
                <a:spcPct val="100000"/>
              </a:lnSpc>
              <a:spcBef>
                <a:spcPts val="0"/>
              </a:spcBef>
              <a:spcAft>
                <a:spcPts val="600"/>
              </a:spcAft>
              <a:buClrTx/>
              <a:buSzTx/>
              <a:buFont typeface="Wingdings" panose="05000000000000000000" pitchFamily="2" charset="2"/>
              <a:buChar char="Ø"/>
              <a:tabLst/>
              <a:defRPr/>
            </a:pPr>
            <a:r>
              <a:rPr lang="fr-FR" sz="1600"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La </a:t>
            </a:r>
            <a:r>
              <a:rPr lang="fr-FR" sz="1600" kern="150" dirty="0">
                <a:highlight>
                  <a:srgbClr val="CDD8D6"/>
                </a:highlight>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loi n</a:t>
            </a:r>
            <a:r>
              <a:rPr lang="fr-FR" sz="1600" kern="150" dirty="0">
                <a:highlight>
                  <a:srgbClr val="D4DCE2"/>
                </a:highlight>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 2025-188 du 27 février </a:t>
            </a:r>
            <a:r>
              <a:rPr lang="fr-FR" sz="1600" kern="150" dirty="0">
                <a:highlight>
                  <a:srgbClr val="D4DCE2"/>
                </a:highlight>
                <a:latin typeface="Times New Roman" panose="02020603050405020304" pitchFamily="18" charset="0"/>
                <a:cs typeface="Times New Roman" panose="02020603050405020304" pitchFamily="18" charset="0"/>
                <a:sym typeface="Wingdings" panose="05000000000000000000" pitchFamily="2" charset="2"/>
              </a:rPr>
              <a:t>2025</a:t>
            </a:r>
            <a:r>
              <a:rPr lang="fr-FR" sz="1600" kern="150" dirty="0">
                <a:latin typeface="Times New Roman" panose="02020603050405020304" pitchFamily="18" charset="0"/>
                <a:cs typeface="Times New Roman" panose="02020603050405020304" pitchFamily="18" charset="0"/>
                <a:sym typeface="Wingdings" panose="05000000000000000000" pitchFamily="2" charset="2"/>
              </a:rPr>
              <a:t> introduit une redevance annuelle de </a:t>
            </a:r>
            <a:r>
              <a:rPr lang="fr-FR" sz="1600" b="1" u="sng" kern="150" dirty="0">
                <a:latin typeface="Times New Roman" panose="02020603050405020304" pitchFamily="18" charset="0"/>
                <a:cs typeface="Times New Roman" panose="02020603050405020304" pitchFamily="18" charset="0"/>
                <a:sym typeface="Wingdings" panose="05000000000000000000" pitchFamily="2" charset="2"/>
              </a:rPr>
              <a:t>100 euros par 100 grammes </a:t>
            </a:r>
            <a:r>
              <a:rPr lang="fr-FR" sz="1600" kern="150" dirty="0">
                <a:latin typeface="Times New Roman" panose="02020603050405020304" pitchFamily="18" charset="0"/>
                <a:cs typeface="Times New Roman" panose="02020603050405020304" pitchFamily="18" charset="0"/>
                <a:sym typeface="Wingdings" panose="05000000000000000000" pitchFamily="2" charset="2"/>
              </a:rPr>
              <a:t>de PFAS rejetés dans l’eau.</a:t>
            </a:r>
          </a:p>
          <a:p>
            <a:pPr marR="0" lvl="0" algn="just" defTabSz="457200" rtl="0" eaLnBrk="1" fontAlgn="auto" latinLnBrk="0" hangingPunct="1">
              <a:lnSpc>
                <a:spcPct val="100000"/>
              </a:lnSpc>
              <a:spcBef>
                <a:spcPts val="0"/>
              </a:spcBef>
              <a:spcAft>
                <a:spcPts val="600"/>
              </a:spcAft>
              <a:buClrTx/>
              <a:buSzTx/>
              <a:tabLst/>
              <a:defRPr/>
            </a:pPr>
            <a:endParaRPr lang="fr-FR" sz="100" kern="150" dirty="0">
              <a:latin typeface="Times New Roman" panose="02020603050405020304" pitchFamily="18" charset="0"/>
              <a:cs typeface="Times New Roman" panose="02020603050405020304" pitchFamily="18" charset="0"/>
              <a:sym typeface="Wingdings" panose="05000000000000000000" pitchFamily="2" charset="2"/>
            </a:endParaRPr>
          </a:p>
          <a:p>
            <a:pPr marR="0" lvl="0" algn="just" defTabSz="457200" rtl="0" eaLnBrk="1" fontAlgn="auto" latinLnBrk="0" hangingPunct="1">
              <a:lnSpc>
                <a:spcPct val="100000"/>
              </a:lnSpc>
              <a:spcBef>
                <a:spcPts val="0"/>
              </a:spcBef>
              <a:spcAft>
                <a:spcPts val="600"/>
              </a:spcAft>
              <a:buClrTx/>
              <a:buSzTx/>
              <a:tabLst/>
              <a:defRPr/>
            </a:pPr>
            <a:endParaRPr lang="fr-FR" sz="100" kern="150" dirty="0">
              <a:latin typeface="Times New Roman" panose="02020603050405020304" pitchFamily="18" charset="0"/>
              <a:cs typeface="Times New Roman" panose="02020603050405020304" pitchFamily="18" charset="0"/>
            </a:endParaRPr>
          </a:p>
          <a:p>
            <a:pPr marL="342900" marR="0" lvl="0" indent="-342900" algn="just" defTabSz="457200" rtl="0" eaLnBrk="1" fontAlgn="auto" latinLnBrk="0" hangingPunct="1">
              <a:lnSpc>
                <a:spcPct val="100000"/>
              </a:lnSpc>
              <a:spcBef>
                <a:spcPts val="0"/>
              </a:spcBef>
              <a:spcAft>
                <a:spcPts val="600"/>
              </a:spcAft>
              <a:buClrTx/>
              <a:buSzTx/>
              <a:buFont typeface="Wingdings" panose="05000000000000000000" pitchFamily="2" charset="2"/>
              <a:buChar char="Ø"/>
              <a:tabLst/>
              <a:defRPr/>
            </a:pPr>
            <a:r>
              <a:rPr lang="fr-FR" sz="1600" kern="150" dirty="0">
                <a:latin typeface="Times New Roman" panose="02020603050405020304" pitchFamily="18" charset="0"/>
                <a:cs typeface="Times New Roman" panose="02020603050405020304" pitchFamily="18" charset="0"/>
              </a:rPr>
              <a:t>Cette redevance sera applicable aux :</a:t>
            </a:r>
          </a:p>
          <a:p>
            <a:pPr marL="800100" lvl="1" indent="-342900" algn="just">
              <a:spcAft>
                <a:spcPts val="600"/>
              </a:spcAft>
              <a:buFont typeface="Wingdings" panose="05000000000000000000" pitchFamily="2" charset="2"/>
              <a:buChar char="§"/>
              <a:defRPr/>
            </a:pPr>
            <a:r>
              <a:rPr lang="fr-FR" sz="1600" b="1" u="sng" kern="150" dirty="0">
                <a:latin typeface="Times New Roman" panose="02020603050405020304" pitchFamily="18" charset="0"/>
                <a:cs typeface="Times New Roman" panose="02020603050405020304" pitchFamily="18" charset="0"/>
              </a:rPr>
              <a:t>Exploitants d’installations classées soumises à autorisation </a:t>
            </a:r>
            <a:r>
              <a:rPr lang="fr-FR" sz="1600" kern="150" dirty="0">
                <a:latin typeface="Times New Roman" panose="02020603050405020304" pitchFamily="18" charset="0"/>
                <a:cs typeface="Times New Roman" panose="02020603050405020304" pitchFamily="18" charset="0"/>
              </a:rPr>
              <a:t>;</a:t>
            </a:r>
          </a:p>
          <a:p>
            <a:pPr marL="800100" lvl="1" indent="-342900" algn="just">
              <a:spcAft>
                <a:spcPts val="600"/>
              </a:spcAft>
              <a:buFont typeface="Wingdings" panose="05000000000000000000" pitchFamily="2" charset="2"/>
              <a:buChar char="§"/>
              <a:defRPr/>
            </a:pPr>
            <a:r>
              <a:rPr lang="fr-FR" sz="1600" kern="150" dirty="0">
                <a:latin typeface="Times New Roman" panose="02020603050405020304" pitchFamily="18" charset="0"/>
                <a:cs typeface="Times New Roman" panose="02020603050405020304" pitchFamily="18" charset="0"/>
              </a:rPr>
              <a:t>Rejets dépassant un </a:t>
            </a:r>
            <a:r>
              <a:rPr lang="fr-FR" sz="1600" b="1" kern="150" dirty="0">
                <a:latin typeface="Times New Roman" panose="02020603050405020304" pitchFamily="18" charset="0"/>
                <a:cs typeface="Times New Roman" panose="02020603050405020304" pitchFamily="18" charset="0"/>
              </a:rPr>
              <a:t>seuil minimal de 100 grammes ;</a:t>
            </a:r>
          </a:p>
          <a:p>
            <a:pPr marL="800100" lvl="1" indent="-342900" algn="just">
              <a:spcAft>
                <a:spcPts val="600"/>
              </a:spcAft>
              <a:buFont typeface="Wingdings" panose="05000000000000000000" pitchFamily="2" charset="2"/>
              <a:buChar char="§"/>
              <a:defRPr/>
            </a:pPr>
            <a:r>
              <a:rPr lang="fr-FR" sz="1600" kern="150" dirty="0">
                <a:latin typeface="Times New Roman" panose="02020603050405020304" pitchFamily="18" charset="0"/>
                <a:cs typeface="Times New Roman" panose="02020603050405020304" pitchFamily="18" charset="0"/>
              </a:rPr>
              <a:t>PFAS dont la liste sera </a:t>
            </a:r>
            <a:r>
              <a:rPr lang="fr-FR" sz="1600" kern="15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définie par décret.</a:t>
            </a:r>
            <a:endParaRPr lang="fr-FR" sz="1600" kern="150" dirty="0">
              <a:latin typeface="Times New Roman" panose="02020603050405020304" pitchFamily="18" charset="0"/>
              <a:cs typeface="Times New Roman" panose="02020603050405020304" pitchFamily="18" charset="0"/>
            </a:endParaRPr>
          </a:p>
          <a:p>
            <a:pPr marR="0" lvl="0" algn="just" defTabSz="457200" rtl="0" eaLnBrk="1" fontAlgn="auto" latinLnBrk="0" hangingPunct="1">
              <a:lnSpc>
                <a:spcPct val="100000"/>
              </a:lnSpc>
              <a:spcBef>
                <a:spcPts val="0"/>
              </a:spcBef>
              <a:spcAft>
                <a:spcPts val="600"/>
              </a:spcAft>
              <a:buClrTx/>
              <a:buSzTx/>
              <a:tabLst/>
              <a:defRPr/>
            </a:pPr>
            <a:endParaRPr lang="fr-FR" sz="100" kern="150" dirty="0">
              <a:latin typeface="Times New Roman" panose="02020603050405020304" pitchFamily="18" charset="0"/>
              <a:cs typeface="Times New Roman" panose="02020603050405020304" pitchFamily="18" charset="0"/>
            </a:endParaRPr>
          </a:p>
          <a:p>
            <a:pPr marL="342900" marR="0" lvl="0" indent="-342900" algn="just" defTabSz="457200" rtl="0" eaLnBrk="1" fontAlgn="auto" latinLnBrk="0" hangingPunct="1">
              <a:lnSpc>
                <a:spcPct val="100000"/>
              </a:lnSpc>
              <a:spcBef>
                <a:spcPts val="0"/>
              </a:spcBef>
              <a:spcAft>
                <a:spcPts val="600"/>
              </a:spcAft>
              <a:buClrTx/>
              <a:buSzTx/>
              <a:buFont typeface="Wingdings" panose="05000000000000000000" pitchFamily="2" charset="2"/>
              <a:buChar char="Ø"/>
              <a:tabLst/>
              <a:defRPr/>
            </a:pPr>
            <a:r>
              <a:rPr lang="fr-FR" sz="1600" kern="150" dirty="0">
                <a:latin typeface="Times New Roman" panose="02020603050405020304" pitchFamily="18" charset="0"/>
                <a:cs typeface="Times New Roman" panose="02020603050405020304" pitchFamily="18" charset="0"/>
              </a:rPr>
              <a:t>L’application assumée du principe du « pollueur-payeur » :</a:t>
            </a:r>
          </a:p>
          <a:p>
            <a:pPr marL="800100" lvl="1" indent="-342900" algn="just">
              <a:spcAft>
                <a:spcPts val="600"/>
              </a:spcAft>
              <a:buFont typeface="Wingdings" panose="05000000000000000000" pitchFamily="2" charset="2"/>
              <a:buChar char="§"/>
              <a:defRPr/>
            </a:pPr>
            <a:r>
              <a:rPr lang="fr-FR" sz="1600" kern="150" dirty="0">
                <a:latin typeface="Times New Roman" panose="02020603050405020304" pitchFamily="18" charset="0"/>
                <a:cs typeface="Times New Roman" panose="02020603050405020304" pitchFamily="18" charset="0"/>
              </a:rPr>
              <a:t>Une redevance perçue par les agences de l’eau pour être affectée au financement des dispositifs de surveillance et de traitement des eaux polluées.</a:t>
            </a:r>
          </a:p>
          <a:p>
            <a:pPr marR="0" lvl="0" algn="just" defTabSz="457200" rtl="0" eaLnBrk="1" fontAlgn="auto" latinLnBrk="0" hangingPunct="1">
              <a:lnSpc>
                <a:spcPct val="100000"/>
              </a:lnSpc>
              <a:spcBef>
                <a:spcPts val="0"/>
              </a:spcBef>
              <a:spcAft>
                <a:spcPts val="600"/>
              </a:spcAft>
              <a:buClrTx/>
              <a:buSzTx/>
              <a:tabLst/>
              <a:defRPr/>
            </a:pPr>
            <a:endParaRPr lang="fr-FR" sz="100" kern="150" dirty="0">
              <a:latin typeface="Times New Roman" panose="02020603050405020304" pitchFamily="18" charset="0"/>
              <a:cs typeface="Times New Roman" panose="02020603050405020304" pitchFamily="18" charset="0"/>
            </a:endParaRPr>
          </a:p>
          <a:p>
            <a:pPr marL="342900" marR="0" lvl="0" indent="-342900" algn="just" defTabSz="457200" rtl="0" eaLnBrk="1" fontAlgn="auto" latinLnBrk="0" hangingPunct="1">
              <a:lnSpc>
                <a:spcPct val="100000"/>
              </a:lnSpc>
              <a:spcBef>
                <a:spcPts val="0"/>
              </a:spcBef>
              <a:spcAft>
                <a:spcPts val="600"/>
              </a:spcAft>
              <a:buClrTx/>
              <a:buSzTx/>
              <a:buFont typeface="Wingdings" panose="05000000000000000000" pitchFamily="2" charset="2"/>
              <a:buChar char="Ø"/>
              <a:tabLst/>
              <a:defRPr/>
            </a:pPr>
            <a:r>
              <a:rPr lang="fr-FR" sz="1600" kern="150" dirty="0">
                <a:latin typeface="Times New Roman" panose="02020603050405020304" pitchFamily="18" charset="0"/>
                <a:cs typeface="Times New Roman" panose="02020603050405020304" pitchFamily="18" charset="0"/>
              </a:rPr>
              <a:t>⚠️ Un </a:t>
            </a:r>
            <a:r>
              <a:rPr lang="fr-FR" sz="1600" kern="150" dirty="0">
                <a:highlight>
                  <a:srgbClr val="D8FF00"/>
                </a:highlight>
                <a:latin typeface="Times New Roman" panose="02020603050405020304" pitchFamily="18" charset="0"/>
                <a:cs typeface="Times New Roman" panose="02020603050405020304" pitchFamily="18" charset="0"/>
              </a:rPr>
              <a:t>coût incertain </a:t>
            </a:r>
            <a:r>
              <a:rPr lang="fr-FR" sz="1600" kern="150" dirty="0">
                <a:latin typeface="Times New Roman" panose="02020603050405020304" pitchFamily="18" charset="0"/>
                <a:cs typeface="Times New Roman" panose="02020603050405020304" pitchFamily="18" charset="0"/>
              </a:rPr>
              <a:t>pour les industriels</a:t>
            </a:r>
          </a:p>
          <a:p>
            <a:pPr marL="742950" lvl="1" indent="-285750" algn="just">
              <a:spcAft>
                <a:spcPts val="600"/>
              </a:spcAft>
              <a:buFont typeface="Wingdings" panose="05000000000000000000" pitchFamily="2" charset="2"/>
              <a:buChar char="§"/>
              <a:defRPr/>
            </a:pPr>
            <a:r>
              <a:rPr lang="fr-FR" sz="1600" kern="150" dirty="0">
                <a:latin typeface="Times New Roman" panose="02020603050405020304" pitchFamily="18" charset="0"/>
                <a:cs typeface="Times New Roman" panose="02020603050405020304" pitchFamily="18" charset="0"/>
              </a:rPr>
              <a:t>Initialement estimé par le gouvernement à 2,4 millions d’euros par an ;</a:t>
            </a:r>
          </a:p>
          <a:p>
            <a:pPr marL="742950" lvl="1" indent="-285750" algn="just">
              <a:spcAft>
                <a:spcPts val="600"/>
              </a:spcAft>
              <a:buFont typeface="Wingdings" panose="05000000000000000000" pitchFamily="2" charset="2"/>
              <a:buChar char="§"/>
              <a:defRPr/>
            </a:pPr>
            <a:r>
              <a:rPr lang="fr-FR" sz="1600" kern="150" dirty="0">
                <a:latin typeface="Times New Roman" panose="02020603050405020304" pitchFamily="18" charset="0"/>
                <a:cs typeface="Times New Roman" panose="02020603050405020304" pitchFamily="18" charset="0"/>
              </a:rPr>
              <a:t>Des recettes générées qui pourraient en réalité s’avérer au moins 25 fois plus élevées.</a:t>
            </a:r>
          </a:p>
        </p:txBody>
      </p:sp>
      <p:sp>
        <p:nvSpPr>
          <p:cNvPr id="2" name="ZoneTexte 1">
            <a:extLst>
              <a:ext uri="{FF2B5EF4-FFF2-40B4-BE49-F238E27FC236}">
                <a16:creationId xmlns:a16="http://schemas.microsoft.com/office/drawing/2014/main" id="{2CE58DE3-ABD9-6C8A-70D2-7477792B1F92}"/>
              </a:ext>
            </a:extLst>
          </p:cNvPr>
          <p:cNvSpPr txBox="1"/>
          <p:nvPr/>
        </p:nvSpPr>
        <p:spPr>
          <a:xfrm>
            <a:off x="8324677" y="2762804"/>
            <a:ext cx="2602856" cy="800219"/>
          </a:xfrm>
          <a:prstGeom prst="rect">
            <a:avLst/>
          </a:prstGeom>
          <a:noFill/>
          <a:ln w="38100">
            <a:solidFill>
              <a:srgbClr val="D8FF00"/>
            </a:solidFill>
            <a:prstDash val="lgDash"/>
            <a:extLst>
              <a:ext uri="{C807C97D-BFC1-408E-A445-0C87EB9F89A2}">
                <ask:lineSketchStyleProps xmlns:ask="http://schemas.microsoft.com/office/drawing/2018/sketchyshapes" sd="1453953587">
                  <a:custGeom>
                    <a:avLst/>
                    <a:gdLst>
                      <a:gd name="connsiteX0" fmla="*/ 0 w 2955851"/>
                      <a:gd name="connsiteY0" fmla="*/ 0 h 1015663"/>
                      <a:gd name="connsiteX1" fmla="*/ 650287 w 2955851"/>
                      <a:gd name="connsiteY1" fmla="*/ 0 h 1015663"/>
                      <a:gd name="connsiteX2" fmla="*/ 1241457 w 2955851"/>
                      <a:gd name="connsiteY2" fmla="*/ 0 h 1015663"/>
                      <a:gd name="connsiteX3" fmla="*/ 1862186 w 2955851"/>
                      <a:gd name="connsiteY3" fmla="*/ 0 h 1015663"/>
                      <a:gd name="connsiteX4" fmla="*/ 2955851 w 2955851"/>
                      <a:gd name="connsiteY4" fmla="*/ 0 h 1015663"/>
                      <a:gd name="connsiteX5" fmla="*/ 2955851 w 2955851"/>
                      <a:gd name="connsiteY5" fmla="*/ 497675 h 1015663"/>
                      <a:gd name="connsiteX6" fmla="*/ 2955851 w 2955851"/>
                      <a:gd name="connsiteY6" fmla="*/ 1015663 h 1015663"/>
                      <a:gd name="connsiteX7" fmla="*/ 2305564 w 2955851"/>
                      <a:gd name="connsiteY7" fmla="*/ 1015663 h 1015663"/>
                      <a:gd name="connsiteX8" fmla="*/ 1655277 w 2955851"/>
                      <a:gd name="connsiteY8" fmla="*/ 1015663 h 1015663"/>
                      <a:gd name="connsiteX9" fmla="*/ 1064106 w 2955851"/>
                      <a:gd name="connsiteY9" fmla="*/ 1015663 h 1015663"/>
                      <a:gd name="connsiteX10" fmla="*/ 561612 w 2955851"/>
                      <a:gd name="connsiteY10" fmla="*/ 1015663 h 1015663"/>
                      <a:gd name="connsiteX11" fmla="*/ 0 w 2955851"/>
                      <a:gd name="connsiteY11" fmla="*/ 1015663 h 1015663"/>
                      <a:gd name="connsiteX12" fmla="*/ 0 w 2955851"/>
                      <a:gd name="connsiteY12" fmla="*/ 517988 h 1015663"/>
                      <a:gd name="connsiteX13" fmla="*/ 0 w 2955851"/>
                      <a:gd name="connsiteY13" fmla="*/ 0 h 1015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55851" h="1015663" extrusionOk="0">
                        <a:moveTo>
                          <a:pt x="0" y="0"/>
                        </a:moveTo>
                        <a:cubicBezTo>
                          <a:pt x="230596" y="-25514"/>
                          <a:pt x="449903" y="16354"/>
                          <a:pt x="650287" y="0"/>
                        </a:cubicBezTo>
                        <a:cubicBezTo>
                          <a:pt x="850671" y="-16354"/>
                          <a:pt x="952230" y="65041"/>
                          <a:pt x="1241457" y="0"/>
                        </a:cubicBezTo>
                        <a:cubicBezTo>
                          <a:pt x="1530684" y="-65041"/>
                          <a:pt x="1705000" y="55206"/>
                          <a:pt x="1862186" y="0"/>
                        </a:cubicBezTo>
                        <a:cubicBezTo>
                          <a:pt x="2019372" y="-55206"/>
                          <a:pt x="2433530" y="60748"/>
                          <a:pt x="2955851" y="0"/>
                        </a:cubicBezTo>
                        <a:cubicBezTo>
                          <a:pt x="3010280" y="208744"/>
                          <a:pt x="2914710" y="398101"/>
                          <a:pt x="2955851" y="497675"/>
                        </a:cubicBezTo>
                        <a:cubicBezTo>
                          <a:pt x="2996992" y="597250"/>
                          <a:pt x="2928243" y="904120"/>
                          <a:pt x="2955851" y="1015663"/>
                        </a:cubicBezTo>
                        <a:cubicBezTo>
                          <a:pt x="2742072" y="1069396"/>
                          <a:pt x="2525450" y="956471"/>
                          <a:pt x="2305564" y="1015663"/>
                        </a:cubicBezTo>
                        <a:cubicBezTo>
                          <a:pt x="2085678" y="1074855"/>
                          <a:pt x="1878402" y="961119"/>
                          <a:pt x="1655277" y="1015663"/>
                        </a:cubicBezTo>
                        <a:cubicBezTo>
                          <a:pt x="1432152" y="1070207"/>
                          <a:pt x="1270111" y="1007456"/>
                          <a:pt x="1064106" y="1015663"/>
                        </a:cubicBezTo>
                        <a:cubicBezTo>
                          <a:pt x="858101" y="1023870"/>
                          <a:pt x="679746" y="992035"/>
                          <a:pt x="561612" y="1015663"/>
                        </a:cubicBezTo>
                        <a:cubicBezTo>
                          <a:pt x="443478" y="1039291"/>
                          <a:pt x="277022" y="957379"/>
                          <a:pt x="0" y="1015663"/>
                        </a:cubicBezTo>
                        <a:cubicBezTo>
                          <a:pt x="-55021" y="826264"/>
                          <a:pt x="22465" y="668005"/>
                          <a:pt x="0" y="517988"/>
                        </a:cubicBezTo>
                        <a:cubicBezTo>
                          <a:pt x="-22465" y="367972"/>
                          <a:pt x="10016" y="165999"/>
                          <a:pt x="0" y="0"/>
                        </a:cubicBezTo>
                        <a:close/>
                      </a:path>
                    </a:pathLst>
                  </a:custGeom>
                  <ask:type>
                    <ask:lineSketchNone/>
                  </ask:type>
                </ask:lineSketchStyleProps>
              </a:ext>
            </a:extLst>
          </a:ln>
        </p:spPr>
        <p:txBody>
          <a:bodyPr wrap="square" rtlCol="0">
            <a:spAutoFit/>
          </a:bodyPr>
          <a:lstStyle/>
          <a:p>
            <a:pPr algn="ctr"/>
            <a:r>
              <a:rPr lang="fr-FR" dirty="0">
                <a:latin typeface="+mj-lt"/>
              </a:rPr>
              <a:t>💡 </a:t>
            </a:r>
            <a:r>
              <a:rPr lang="fr-FR" sz="1400" dirty="0">
                <a:latin typeface="+mj-lt"/>
              </a:rPr>
              <a:t>Date de publication prévisionnelle du décret : </a:t>
            </a:r>
          </a:p>
          <a:p>
            <a:pPr algn="ctr"/>
            <a:r>
              <a:rPr lang="fr-FR" sz="1400" b="1" dirty="0">
                <a:effectLst>
                  <a:outerShdw blurRad="38100" dist="38100" dir="2700000" algn="tl">
                    <a:srgbClr val="000000">
                      <a:alpha val="43137"/>
                    </a:srgbClr>
                  </a:outerShdw>
                </a:effectLst>
                <a:latin typeface="+mj-lt"/>
              </a:rPr>
              <a:t>septembre 2025</a:t>
            </a:r>
          </a:p>
        </p:txBody>
      </p:sp>
    </p:spTree>
    <p:extLst>
      <p:ext uri="{BB962C8B-B14F-4D97-AF65-F5344CB8AC3E}">
        <p14:creationId xmlns:p14="http://schemas.microsoft.com/office/powerpoint/2010/main" val="22689448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CDD8D6"/>
        </a:solidFill>
        <a:effectLst/>
      </p:bgPr>
    </p:bg>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B3F1F1E2-EC04-C689-DB4B-074D63E82872}"/>
              </a:ext>
            </a:extLst>
          </p:cNvPr>
          <p:cNvSpPr txBox="1"/>
          <p:nvPr/>
        </p:nvSpPr>
        <p:spPr>
          <a:xfrm>
            <a:off x="641252" y="642229"/>
            <a:ext cx="10909495" cy="4801314"/>
          </a:xfrm>
          <a:prstGeom prst="rect">
            <a:avLst/>
          </a:prstGeom>
          <a:noFill/>
        </p:spPr>
        <p:txBody>
          <a:bodyPr wrap="square" rtlCol="0">
            <a:spAutoFit/>
          </a:bodyPr>
          <a:lstStyle/>
          <a:p>
            <a:pPr marL="92075"/>
            <a:r>
              <a:rPr lang="fr-FR" sz="2400" b="1" dirty="0">
                <a:highlight>
                  <a:srgbClr val="D8FF00"/>
                </a:highlight>
                <a:latin typeface="+mj-lt"/>
              </a:rPr>
              <a:t>PLAN</a:t>
            </a:r>
            <a:endParaRPr lang="fr-FR" b="1" dirty="0">
              <a:highlight>
                <a:srgbClr val="D8FF00"/>
              </a:highlight>
              <a:latin typeface="+mj-lt"/>
            </a:endParaRPr>
          </a:p>
          <a:p>
            <a:endParaRPr lang="fr-FR" dirty="0">
              <a:latin typeface="+mj-lt"/>
            </a:endParaRPr>
          </a:p>
          <a:p>
            <a:pPr marL="447675" indent="-285750">
              <a:buFont typeface="Wingdings" panose="05000000000000000000" pitchFamily="2" charset="2"/>
              <a:buChar char="§"/>
            </a:pPr>
            <a:r>
              <a:rPr lang="fr-FR" b="1" dirty="0">
                <a:latin typeface="+mj-lt"/>
              </a:rPr>
              <a:t>INTRODUCTION : </a:t>
            </a:r>
          </a:p>
          <a:p>
            <a:pPr marL="161925"/>
            <a:endParaRPr lang="fr-FR" sz="1800" b="1" dirty="0">
              <a:solidFill>
                <a:prstClr val="black"/>
              </a:solidFill>
              <a:latin typeface="+mj-lt"/>
              <a:ea typeface="+mn-ea"/>
              <a:cs typeface="+mn-cs"/>
            </a:endParaRPr>
          </a:p>
          <a:p>
            <a:pPr marL="447675" indent="-285750">
              <a:buFont typeface="Wingdings" panose="05000000000000000000" pitchFamily="2" charset="2"/>
              <a:buChar char="§"/>
            </a:pPr>
            <a:r>
              <a:rPr lang="fr-FR" b="1" dirty="0">
                <a:latin typeface="+mj-lt"/>
              </a:rPr>
              <a:t>I. </a:t>
            </a:r>
            <a:r>
              <a:rPr lang="fr-FR" b="1" dirty="0">
                <a:solidFill>
                  <a:prstClr val="black"/>
                </a:solidFill>
                <a:latin typeface="+mj-lt"/>
              </a:rPr>
              <a:t>La règlementation des produits</a:t>
            </a:r>
            <a:r>
              <a:rPr lang="fr-FR" sz="1800" b="1" dirty="0">
                <a:solidFill>
                  <a:prstClr val="black"/>
                </a:solidFill>
                <a:latin typeface="+mj-lt"/>
                <a:ea typeface="+mn-ea"/>
                <a:cs typeface="+mn-cs"/>
              </a:rPr>
              <a:t> contenant des PFAS</a:t>
            </a:r>
          </a:p>
          <a:p>
            <a:pPr marL="161925"/>
            <a:r>
              <a:rPr lang="fr-FR" b="1" dirty="0">
                <a:solidFill>
                  <a:prstClr val="black"/>
                </a:solidFill>
                <a:latin typeface="+mj-lt"/>
              </a:rPr>
              <a:t>	</a:t>
            </a:r>
            <a:r>
              <a:rPr lang="fr-FR" sz="1600" dirty="0">
                <a:solidFill>
                  <a:prstClr val="black"/>
                </a:solidFill>
                <a:latin typeface="+mj-lt"/>
              </a:rPr>
              <a:t>A. Une interdiction globale relative à la fabrication, l’importation, l’exportation et la mise sur le marché de tous les PFAS</a:t>
            </a:r>
          </a:p>
          <a:p>
            <a:pPr marL="161925"/>
            <a:r>
              <a:rPr lang="fr-FR" sz="1600" dirty="0">
                <a:solidFill>
                  <a:prstClr val="black"/>
                </a:solidFill>
                <a:latin typeface="+mj-lt"/>
              </a:rPr>
              <a:t>	</a:t>
            </a:r>
            <a:r>
              <a:rPr lang="fr-FR" sz="1600" dirty="0">
                <a:latin typeface="+mj-lt"/>
              </a:rPr>
              <a:t>B. Des exceptions et l’absence de sanctions spécifiques</a:t>
            </a:r>
          </a:p>
          <a:p>
            <a:pPr marL="161925"/>
            <a:endParaRPr lang="fr-FR" dirty="0">
              <a:latin typeface="+mj-lt"/>
            </a:endParaRPr>
          </a:p>
          <a:p>
            <a:pPr marL="447675" indent="-285750">
              <a:buFont typeface="Wingdings" panose="05000000000000000000" pitchFamily="2" charset="2"/>
              <a:buChar char="§"/>
            </a:pPr>
            <a:r>
              <a:rPr lang="fr-FR" b="1" dirty="0">
                <a:latin typeface="+mj-lt"/>
              </a:rPr>
              <a:t>II. Les rejets de PFAS dans l’eau </a:t>
            </a:r>
          </a:p>
          <a:p>
            <a:pPr marL="161925"/>
            <a:r>
              <a:rPr lang="fr-FR" sz="1600" b="1" dirty="0">
                <a:latin typeface="+mj-lt"/>
              </a:rPr>
              <a:t>	</a:t>
            </a:r>
            <a:r>
              <a:rPr lang="fr-FR" sz="1600" dirty="0">
                <a:latin typeface="+mj-lt"/>
              </a:rPr>
              <a:t>A. La surveillance des rejets de PFAS dans l’eau</a:t>
            </a:r>
          </a:p>
          <a:p>
            <a:pPr marL="161925"/>
            <a:r>
              <a:rPr lang="fr-FR" sz="1600" dirty="0">
                <a:latin typeface="+mj-lt"/>
              </a:rPr>
              <a:t>	B. Une règlementation des rejets de PFAS dans l’eau</a:t>
            </a:r>
            <a:endParaRPr lang="fr-FR" sz="1600" b="1" dirty="0">
              <a:latin typeface="+mj-lt"/>
            </a:endParaRPr>
          </a:p>
          <a:p>
            <a:pPr marL="447675" indent="-285750">
              <a:buFont typeface="Wingdings" panose="05000000000000000000" pitchFamily="2" charset="2"/>
              <a:buChar char="§"/>
            </a:pPr>
            <a:endParaRPr lang="fr-FR" b="1" dirty="0">
              <a:latin typeface="+mj-lt"/>
            </a:endParaRPr>
          </a:p>
          <a:p>
            <a:pPr marL="447675" indent="-285750">
              <a:buFont typeface="Wingdings" panose="05000000000000000000" pitchFamily="2" charset="2"/>
              <a:buChar char="§"/>
            </a:pPr>
            <a:r>
              <a:rPr lang="fr-FR" b="1" dirty="0">
                <a:latin typeface="+mj-lt"/>
              </a:rPr>
              <a:t>CONCLUSION : Q</a:t>
            </a:r>
            <a:r>
              <a:rPr kumimoji="0" lang="fr-FR" sz="1800" b="1" i="0" u="none" strike="noStrike" kern="1200" cap="none" spc="0" normalizeH="0" baseline="0" noProof="0" dirty="0" err="1">
                <a:ln>
                  <a:noFill/>
                </a:ln>
                <a:solidFill>
                  <a:prstClr val="black"/>
                </a:solidFill>
                <a:effectLst/>
                <a:uLnTx/>
                <a:uFillTx/>
                <a:latin typeface="Times New Roman" panose="02020603050405020304"/>
                <a:ea typeface="+mn-ea"/>
                <a:cs typeface="+mn-cs"/>
              </a:rPr>
              <a:t>uelles</a:t>
            </a:r>
            <a:r>
              <a:rPr kumimoji="0" lang="fr-FR" sz="1800" b="1" i="0" u="none" strike="noStrike" kern="1200" cap="none" spc="0" normalizeH="0" baseline="0" noProof="0" dirty="0">
                <a:ln>
                  <a:noFill/>
                </a:ln>
                <a:solidFill>
                  <a:prstClr val="black"/>
                </a:solidFill>
                <a:effectLst/>
                <a:uLnTx/>
                <a:uFillTx/>
                <a:latin typeface="Times New Roman" panose="02020603050405020304"/>
                <a:ea typeface="+mn-ea"/>
                <a:cs typeface="+mn-cs"/>
              </a:rPr>
              <a:t> perspectives pour les industriels ?</a:t>
            </a:r>
            <a:endParaRPr lang="fr-FR" b="1" dirty="0">
              <a:solidFill>
                <a:prstClr val="black"/>
              </a:solidFill>
              <a:latin typeface="+mj-lt"/>
            </a:endParaRPr>
          </a:p>
          <a:p>
            <a:pPr marL="447675" indent="-285750">
              <a:buFont typeface="Wingdings" panose="05000000000000000000" pitchFamily="2" charset="2"/>
              <a:buChar char="§"/>
            </a:pPr>
            <a:endParaRPr lang="fr-FR" dirty="0">
              <a:solidFill>
                <a:prstClr val="black"/>
              </a:solidFill>
              <a:latin typeface="+mj-lt"/>
            </a:endParaRPr>
          </a:p>
          <a:p>
            <a:pPr marL="447675" indent="-285750">
              <a:buFont typeface="Wingdings" panose="05000000000000000000" pitchFamily="2" charset="2"/>
              <a:buChar char="§"/>
            </a:pPr>
            <a:r>
              <a:rPr lang="fr-FR" b="1" dirty="0">
                <a:solidFill>
                  <a:prstClr val="black"/>
                </a:solidFill>
                <a:latin typeface="+mj-lt"/>
              </a:rPr>
              <a:t>QUESTIONS / R</a:t>
            </a:r>
            <a:r>
              <a:rPr lang="fr-FR" sz="1800" b="1" dirty="0">
                <a:solidFill>
                  <a:prstClr val="black"/>
                </a:solidFill>
                <a:latin typeface="+mj-lt"/>
                <a:ea typeface="+mn-ea"/>
                <a:cs typeface="+mn-cs"/>
              </a:rPr>
              <a:t>É</a:t>
            </a:r>
            <a:r>
              <a:rPr lang="fr-FR" b="1" dirty="0">
                <a:solidFill>
                  <a:prstClr val="black"/>
                </a:solidFill>
                <a:latin typeface="+mj-lt"/>
              </a:rPr>
              <a:t>PONSES</a:t>
            </a:r>
            <a:r>
              <a:rPr lang="fr-FR" dirty="0">
                <a:solidFill>
                  <a:prstClr val="black"/>
                </a:solidFill>
                <a:latin typeface="+mj-lt"/>
              </a:rPr>
              <a:t> </a:t>
            </a:r>
          </a:p>
          <a:p>
            <a:pPr marL="447675" indent="-285750">
              <a:buFont typeface="Wingdings" panose="05000000000000000000" pitchFamily="2" charset="2"/>
              <a:buChar char="§"/>
            </a:pPr>
            <a:endParaRPr lang="fr-FR" dirty="0">
              <a:solidFill>
                <a:prstClr val="black"/>
              </a:solidFill>
              <a:latin typeface="Times New Roman" panose="02020603050405020304"/>
            </a:endParaRPr>
          </a:p>
          <a:p>
            <a:endParaRPr lang="fr-FR" dirty="0"/>
          </a:p>
        </p:txBody>
      </p:sp>
      <p:sp>
        <p:nvSpPr>
          <p:cNvPr id="2" name="Espace réservé du numéro de diapositive 4">
            <a:extLst>
              <a:ext uri="{FF2B5EF4-FFF2-40B4-BE49-F238E27FC236}">
                <a16:creationId xmlns:a16="http://schemas.microsoft.com/office/drawing/2014/main" id="{604EC4FA-D748-655B-DFA0-90B2D9514CBE}"/>
              </a:ext>
            </a:extLst>
          </p:cNvPr>
          <p:cNvSpPr txBox="1">
            <a:spLocks/>
          </p:cNvSpPr>
          <p:nvPr/>
        </p:nvSpPr>
        <p:spPr>
          <a:xfrm>
            <a:off x="11493580" y="6305318"/>
            <a:ext cx="441254"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a:latin typeface="+mj-lt"/>
              </a:rPr>
              <a:t>2</a:t>
            </a:r>
            <a:endParaRPr lang="en-US">
              <a:latin typeface="+mj-lt"/>
            </a:endParaRPr>
          </a:p>
        </p:txBody>
      </p:sp>
    </p:spTree>
    <p:extLst>
      <p:ext uri="{BB962C8B-B14F-4D97-AF65-F5344CB8AC3E}">
        <p14:creationId xmlns:p14="http://schemas.microsoft.com/office/powerpoint/2010/main" val="5587552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9" name="ZoneTexte 18">
            <a:extLst>
              <a:ext uri="{FF2B5EF4-FFF2-40B4-BE49-F238E27FC236}">
                <a16:creationId xmlns:a16="http://schemas.microsoft.com/office/drawing/2014/main" id="{2E44041E-B5DA-858C-A17D-B4F59B5DD93B}"/>
              </a:ext>
            </a:extLst>
          </p:cNvPr>
          <p:cNvSpPr txBox="1"/>
          <p:nvPr/>
        </p:nvSpPr>
        <p:spPr>
          <a:xfrm>
            <a:off x="582366" y="261661"/>
            <a:ext cx="11027268" cy="52322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prstClr val="black"/>
                </a:solidFill>
                <a:effectLst/>
                <a:highlight>
                  <a:srgbClr val="D8FF00"/>
                </a:highlight>
                <a:uLnTx/>
                <a:uFillTx/>
                <a:latin typeface="Times New Roman" panose="02020603050405020304"/>
                <a:ea typeface="+mn-ea"/>
                <a:cs typeface="+mn-cs"/>
              </a:rPr>
              <a:t>II.B. </a:t>
            </a:r>
            <a:r>
              <a:rPr lang="fr-FR" sz="2800" b="1" dirty="0">
                <a:solidFill>
                  <a:prstClr val="black"/>
                </a:solidFill>
                <a:latin typeface="Times New Roman" panose="02020603050405020304"/>
                <a:ea typeface="+mn-ea"/>
                <a:cs typeface="+mn-cs"/>
              </a:rPr>
              <a:t>La </a:t>
            </a:r>
            <a:r>
              <a:rPr lang="fr-FR" sz="2800" b="1" u="sng" dirty="0">
                <a:solidFill>
                  <a:prstClr val="black"/>
                </a:solidFill>
                <a:latin typeface="Times New Roman" panose="02020603050405020304"/>
                <a:ea typeface="+mn-ea"/>
                <a:cs typeface="+mn-cs"/>
              </a:rPr>
              <a:t>réglementation</a:t>
            </a:r>
            <a:r>
              <a:rPr lang="fr-FR" sz="2800" b="1" dirty="0">
                <a:solidFill>
                  <a:prstClr val="black"/>
                </a:solidFill>
                <a:latin typeface="Times New Roman" panose="02020603050405020304"/>
                <a:ea typeface="+mn-ea"/>
                <a:cs typeface="+mn-cs"/>
              </a:rPr>
              <a:t> des PFAS dans l’eau</a:t>
            </a:r>
            <a:endParaRPr lang="fr-FR" sz="2800" b="1" dirty="0">
              <a:solidFill>
                <a:prstClr val="black"/>
              </a:solidFill>
              <a:latin typeface="Times New Roman" panose="02020603050405020304"/>
            </a:endParaRPr>
          </a:p>
        </p:txBody>
      </p:sp>
      <p:sp>
        <p:nvSpPr>
          <p:cNvPr id="7" name="Espace réservé du numéro de diapositive 4">
            <a:extLst>
              <a:ext uri="{FF2B5EF4-FFF2-40B4-BE49-F238E27FC236}">
                <a16:creationId xmlns:a16="http://schemas.microsoft.com/office/drawing/2014/main" id="{D53A8611-E8D3-5AB7-047C-81C272B6A320}"/>
              </a:ext>
            </a:extLst>
          </p:cNvPr>
          <p:cNvSpPr txBox="1">
            <a:spLocks/>
          </p:cNvSpPr>
          <p:nvPr/>
        </p:nvSpPr>
        <p:spPr>
          <a:xfrm>
            <a:off x="11493580" y="6305318"/>
            <a:ext cx="441254"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Times New Roman" panose="02020603050405020304"/>
                <a:ea typeface="+mn-ea"/>
                <a:cs typeface="+mn-cs"/>
              </a:rPr>
              <a:t>4</a:t>
            </a:r>
            <a:endParaRPr kumimoji="0" lang="en-US" sz="1800" b="0" i="0" u="none" strike="noStrike" kern="1200" cap="none" spc="0" normalizeH="0" baseline="0" noProof="0">
              <a:ln>
                <a:noFill/>
              </a:ln>
              <a:solidFill>
                <a:prstClr val="black"/>
              </a:solidFill>
              <a:effectLst/>
              <a:uLnTx/>
              <a:uFillTx/>
              <a:latin typeface="Times New Roman" panose="02020603050405020304"/>
              <a:ea typeface="+mn-ea"/>
              <a:cs typeface="+mn-cs"/>
            </a:endParaRPr>
          </a:p>
        </p:txBody>
      </p:sp>
      <p:sp>
        <p:nvSpPr>
          <p:cNvPr id="4" name="Rectangle 1">
            <a:extLst>
              <a:ext uri="{FF2B5EF4-FFF2-40B4-BE49-F238E27FC236}">
                <a16:creationId xmlns:a16="http://schemas.microsoft.com/office/drawing/2014/main" id="{5338B639-6D37-F3DE-F96E-845754CFA26F}"/>
              </a:ext>
            </a:extLst>
          </p:cNvPr>
          <p:cNvSpPr>
            <a:spLocks noChangeArrowheads="1"/>
          </p:cNvSpPr>
          <p:nvPr/>
        </p:nvSpPr>
        <p:spPr bwMode="auto">
          <a:xfrm>
            <a:off x="0" y="-562040"/>
            <a:ext cx="2648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5" name="ZoneTexte 4">
            <a:extLst>
              <a:ext uri="{FF2B5EF4-FFF2-40B4-BE49-F238E27FC236}">
                <a16:creationId xmlns:a16="http://schemas.microsoft.com/office/drawing/2014/main" id="{CBC4BB66-28AA-E182-E237-23F765D62F21}"/>
              </a:ext>
            </a:extLst>
          </p:cNvPr>
          <p:cNvSpPr txBox="1"/>
          <p:nvPr/>
        </p:nvSpPr>
        <p:spPr>
          <a:xfrm>
            <a:off x="582366" y="1251481"/>
            <a:ext cx="10834054" cy="5124480"/>
          </a:xfrm>
          <a:prstGeom prst="rect">
            <a:avLst/>
          </a:prstGeom>
          <a:noFill/>
          <a:ln w="28575">
            <a:noFill/>
          </a:ln>
        </p:spPr>
        <p:txBody>
          <a:bodyPr wrap="square" rtlCol="0">
            <a:spAutoFit/>
          </a:bodyPr>
          <a:lstStyle/>
          <a:p>
            <a:pPr marR="0" lvl="0" algn="ctr" defTabSz="457200" rtl="0" eaLnBrk="1" fontAlgn="auto" latinLnBrk="0" hangingPunct="1">
              <a:lnSpc>
                <a:spcPct val="100000"/>
              </a:lnSpc>
              <a:spcBef>
                <a:spcPts val="0"/>
              </a:spcBef>
              <a:spcAft>
                <a:spcPts val="600"/>
              </a:spcAft>
              <a:buClrTx/>
              <a:buSzTx/>
              <a:tabLst/>
              <a:defRPr/>
            </a:pPr>
            <a:endParaRPr kumimoji="0" lang="fr-FR" sz="200" b="1" i="0" strike="noStrike" kern="1200" cap="none" spc="0" normalizeH="0" baseline="0" noProof="0" dirty="0">
              <a:ln>
                <a:noFill/>
              </a:ln>
              <a:solidFill>
                <a:srgbClr val="333333"/>
              </a:solidFill>
              <a:effectLst/>
              <a:highlight>
                <a:srgbClr val="D8FF00"/>
              </a:highlight>
              <a:uLnTx/>
              <a:uFillTx/>
              <a:latin typeface="Times New Roman" panose="02020603050405020304"/>
              <a:ea typeface="+mn-ea"/>
              <a:cs typeface="+mn-cs"/>
            </a:endParaRPr>
          </a:p>
          <a:p>
            <a:pPr marL="285750" indent="-285750" algn="just">
              <a:buFont typeface="Arial" panose="020B0604020202020204" pitchFamily="34" charset="0"/>
              <a:buChar char="•"/>
            </a:pPr>
            <a:r>
              <a:rPr lang="fr-FR" sz="2000" b="1" dirty="0">
                <a:latin typeface="Times New Roman" panose="02020603050405020304" pitchFamily="18" charset="0"/>
                <a:cs typeface="Times New Roman" panose="02020603050405020304" pitchFamily="18" charset="0"/>
              </a:rPr>
              <a:t>Des exigences minimales relatives à la qualité de </a:t>
            </a:r>
            <a:r>
              <a:rPr lang="fr-FR" sz="2000" b="1" dirty="0">
                <a:highlight>
                  <a:srgbClr val="D8FF00"/>
                </a:highlight>
                <a:latin typeface="Times New Roman" panose="02020603050405020304" pitchFamily="18" charset="0"/>
                <a:cs typeface="Times New Roman" panose="02020603050405020304" pitchFamily="18" charset="0"/>
              </a:rPr>
              <a:t>l’eau potable</a:t>
            </a:r>
            <a:endParaRPr lang="fr-FR" sz="2000" b="1" dirty="0">
              <a:latin typeface="Times New Roman" panose="02020603050405020304" pitchFamily="18" charset="0"/>
              <a:cs typeface="Times New Roman" panose="02020603050405020304" pitchFamily="18" charset="0"/>
            </a:endParaRPr>
          </a:p>
          <a:p>
            <a:pPr algn="just"/>
            <a:endParaRPr lang="fr-FR" dirty="0">
              <a:latin typeface="Times New Roman" panose="02020603050405020304" pitchFamily="18" charset="0"/>
              <a:cs typeface="Times New Roman" panose="02020603050405020304" pitchFamily="18" charset="0"/>
            </a:endParaRPr>
          </a:p>
          <a:p>
            <a:pPr marL="742950" lvl="1" indent="-285750" algn="just">
              <a:buFont typeface="Wingdings" panose="05000000000000000000" pitchFamily="2" charset="2"/>
              <a:buChar char="Ø"/>
            </a:pPr>
            <a:r>
              <a:rPr lang="fr-FR" b="1" kern="150" dirty="0">
                <a:effectLst/>
                <a:highlight>
                  <a:srgbClr val="D4DCE2"/>
                </a:highlight>
                <a:latin typeface="Times New Roman" panose="02020603050405020304" pitchFamily="18" charset="0"/>
                <a:ea typeface="Calibri" panose="020F0502020204030204" pitchFamily="34" charset="0"/>
                <a:cs typeface="Times New Roman" panose="02020603050405020304" pitchFamily="18" charset="0"/>
              </a:rPr>
              <a:t>Directive (UE) 2020/2184</a:t>
            </a:r>
            <a:r>
              <a:rPr lang="fr-FR" kern="150" dirty="0">
                <a:effectLst/>
                <a:latin typeface="Times New Roman" panose="02020603050405020304" pitchFamily="18" charset="0"/>
                <a:ea typeface="Calibri" panose="020F0502020204030204" pitchFamily="34" charset="0"/>
                <a:cs typeface="Times New Roman" panose="02020603050405020304" pitchFamily="18" charset="0"/>
              </a:rPr>
              <a:t> du 16 décembre 2020 :</a:t>
            </a:r>
            <a:r>
              <a:rPr lang="fr-FR" kern="150" dirty="0">
                <a:latin typeface="Times New Roman" panose="02020603050405020304" pitchFamily="18" charset="0"/>
                <a:ea typeface="Calibri" panose="020F0502020204030204" pitchFamily="34" charset="0"/>
                <a:cs typeface="Times New Roman" panose="02020603050405020304" pitchFamily="18" charset="0"/>
              </a:rPr>
              <a:t> d</a:t>
            </a:r>
            <a:r>
              <a:rPr lang="fr-FR" kern="150" dirty="0">
                <a:effectLst/>
                <a:latin typeface="Times New Roman" panose="02020603050405020304" pitchFamily="18" charset="0"/>
                <a:ea typeface="Calibri" panose="020F0502020204030204" pitchFamily="34" charset="0"/>
                <a:cs typeface="Times New Roman" panose="02020603050405020304" pitchFamily="18" charset="0"/>
              </a:rPr>
              <a:t>es exigences minimales, </a:t>
            </a:r>
            <a:r>
              <a:rPr lang="fr-FR" b="1" u="sng" kern="150" dirty="0">
                <a:effectLst/>
                <a:latin typeface="Times New Roman" panose="02020603050405020304" pitchFamily="18" charset="0"/>
                <a:ea typeface="Calibri" panose="020F0502020204030204" pitchFamily="34" charset="0"/>
                <a:cs typeface="Times New Roman" panose="02020603050405020304" pitchFamily="18" charset="0"/>
              </a:rPr>
              <a:t>obligatoires à partir du 12 janvier 2026</a:t>
            </a:r>
            <a:r>
              <a:rPr lang="fr-FR" b="1" kern="150" dirty="0">
                <a:effectLst/>
                <a:latin typeface="Times New Roman" panose="02020603050405020304" pitchFamily="18" charset="0"/>
                <a:ea typeface="Calibri" panose="020F0502020204030204" pitchFamily="34" charset="0"/>
                <a:cs typeface="Times New Roman" panose="02020603050405020304" pitchFamily="18" charset="0"/>
              </a:rPr>
              <a:t> </a:t>
            </a:r>
            <a:r>
              <a:rPr lang="fr-FR" kern="150" dirty="0">
                <a:effectLst/>
                <a:latin typeface="Times New Roman" panose="02020603050405020304" pitchFamily="18" charset="0"/>
                <a:ea typeface="Calibri" panose="020F0502020204030204" pitchFamily="34" charset="0"/>
                <a:cs typeface="Times New Roman" panose="02020603050405020304" pitchFamily="18" charset="0"/>
              </a:rPr>
              <a:t>: valeurs paramétriques de 0,5 μg/l pour la totalité des PFAS </a:t>
            </a:r>
            <a:r>
              <a:rPr lang="fr-FR" b="1" u="sng" kern="150" dirty="0">
                <a:effectLst/>
                <a:latin typeface="Times New Roman" panose="02020603050405020304" pitchFamily="18" charset="0"/>
                <a:ea typeface="Calibri" panose="020F0502020204030204" pitchFamily="34" charset="0"/>
                <a:cs typeface="Times New Roman" panose="02020603050405020304" pitchFamily="18" charset="0"/>
              </a:rPr>
              <a:t>ou</a:t>
            </a:r>
            <a:r>
              <a:rPr lang="fr-FR" kern="150" dirty="0">
                <a:effectLst/>
                <a:latin typeface="Times New Roman" panose="02020603050405020304" pitchFamily="18" charset="0"/>
                <a:ea typeface="Calibri" panose="020F0502020204030204" pitchFamily="34" charset="0"/>
                <a:cs typeface="Times New Roman" panose="02020603050405020304" pitchFamily="18" charset="0"/>
              </a:rPr>
              <a:t> 0,1 μg/l pour la somme de 20 PFAS listées</a:t>
            </a:r>
          </a:p>
          <a:p>
            <a:pPr lvl="1" algn="just"/>
            <a:endParaRPr lang="fr-FR" kern="15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lvl="1" indent="-285750" algn="just">
              <a:buFont typeface="Wingdings" panose="05000000000000000000" pitchFamily="2" charset="2"/>
              <a:buChar char="Ø"/>
            </a:pPr>
            <a:r>
              <a:rPr lang="fr-FR" kern="150" dirty="0">
                <a:latin typeface="Times New Roman" panose="02020603050405020304" pitchFamily="18" charset="0"/>
                <a:ea typeface="Calibri" panose="020F0502020204030204" pitchFamily="34" charset="0"/>
                <a:cs typeface="Times New Roman" panose="02020603050405020304" pitchFamily="18" charset="0"/>
              </a:rPr>
              <a:t>Transposition avec des limites de qualité pour la somme de 20 PFAS listées dans la directive (</a:t>
            </a:r>
            <a:r>
              <a:rPr lang="fr-FR" b="1" kern="150" dirty="0">
                <a:highlight>
                  <a:srgbClr val="D4DCE2"/>
                </a:highlight>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Arrêté du 30 décembre 2022, Arrêté du 10 janvier 2023</a:t>
            </a:r>
            <a:r>
              <a:rPr lang="fr-FR" kern="150" dirty="0">
                <a:highlight>
                  <a:srgbClr val="D4DCE2"/>
                </a:highlight>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a:t>
            </a:r>
          </a:p>
          <a:p>
            <a:pPr lvl="1" algn="just"/>
            <a:endParaRPr lang="fr-FR" kern="150" dirty="0">
              <a:highlight>
                <a:srgbClr val="D4DCE2"/>
              </a:highlight>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endParaRPr>
          </a:p>
          <a:p>
            <a:pPr marL="742950" lvl="1" indent="-285750" algn="just">
              <a:buFont typeface="Wingdings" panose="05000000000000000000" pitchFamily="2" charset="2"/>
              <a:buChar char="Ø"/>
            </a:pPr>
            <a:r>
              <a:rPr lang="fr-FR" b="1" kern="150" dirty="0">
                <a:highlight>
                  <a:srgbClr val="D4DCE2"/>
                </a:highlight>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Instruction ministérielle du 19 février 2025</a:t>
            </a:r>
            <a:r>
              <a:rPr lang="fr-FR" b="1"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 </a:t>
            </a:r>
            <a:r>
              <a:rPr lang="fr-FR"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relative à la gestion des risques sanitaires liés à la présence de PFAS dans les EDCH (sauf eaux en bouteille), à l’attention des préfets et des ARS, qui prévoit notamment : </a:t>
            </a:r>
          </a:p>
          <a:p>
            <a:pPr marL="1200150" lvl="2" indent="-285750" algn="just">
              <a:buFont typeface="Arial" panose="020B0604020202020204" pitchFamily="34" charset="0"/>
              <a:buChar char="•"/>
            </a:pPr>
            <a:r>
              <a:rPr lang="fr-FR"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En cas de dépassement des limites règlementaires pour la somme de 20 PFAS, le retour à la conformité dans les meilleurs délais et au plus tard le 12 janvier 2026 ;</a:t>
            </a:r>
          </a:p>
          <a:p>
            <a:pPr marL="1200150" lvl="2" indent="-285750" algn="just">
              <a:buFont typeface="Arial" panose="020B0604020202020204" pitchFamily="34" charset="0"/>
              <a:buChar char="•"/>
            </a:pPr>
            <a:r>
              <a:rPr lang="fr-FR"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Une valeur sanitaire indicative de 60 µg/L pour le </a:t>
            </a:r>
            <a:r>
              <a:rPr lang="fr-FR" b="1"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TFA</a:t>
            </a:r>
            <a:r>
              <a:rPr lang="fr-FR"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 avec un objectif de réduction sous 10 µg/L ;</a:t>
            </a:r>
          </a:p>
          <a:p>
            <a:pPr marL="1200150" lvl="2" indent="-285750" algn="just">
              <a:buFont typeface="Arial" panose="020B0604020202020204" pitchFamily="34" charset="0"/>
              <a:buChar char="•"/>
            </a:pPr>
            <a:r>
              <a:rPr lang="fr-FR" kern="150" dirty="0">
                <a:latin typeface="Times New Roman" panose="02020603050405020304" pitchFamily="18" charset="0"/>
                <a:cs typeface="Times New Roman" panose="02020603050405020304" pitchFamily="18" charset="0"/>
                <a:sym typeface="Wingdings" panose="05000000000000000000" pitchFamily="2" charset="2"/>
              </a:rPr>
              <a:t>Rechercher des solutions pour atteindre les niveaux en PFAS, notamment PFOA, PFOS, </a:t>
            </a:r>
            <a:r>
              <a:rPr lang="fr-FR" kern="150" dirty="0" err="1">
                <a:latin typeface="Times New Roman" panose="02020603050405020304" pitchFamily="18" charset="0"/>
                <a:cs typeface="Times New Roman" panose="02020603050405020304" pitchFamily="18" charset="0"/>
                <a:sym typeface="Wingdings" panose="05000000000000000000" pitchFamily="2" charset="2"/>
              </a:rPr>
              <a:t>PFHxS</a:t>
            </a:r>
            <a:r>
              <a:rPr lang="fr-FR" kern="150" dirty="0">
                <a:latin typeface="Times New Roman" panose="02020603050405020304" pitchFamily="18" charset="0"/>
                <a:cs typeface="Times New Roman" panose="02020603050405020304" pitchFamily="18" charset="0"/>
                <a:sym typeface="Wingdings" panose="05000000000000000000" pitchFamily="2" charset="2"/>
              </a:rPr>
              <a:t> et PNFA, les plus bas possibles [</a:t>
            </a:r>
            <a:r>
              <a:rPr lang="fr-FR" i="1" kern="150" dirty="0">
                <a:latin typeface="Times New Roman" panose="02020603050405020304" pitchFamily="18" charset="0"/>
                <a:cs typeface="Times New Roman" panose="02020603050405020304" pitchFamily="18" charset="0"/>
                <a:sym typeface="Wingdings" panose="05000000000000000000" pitchFamily="2" charset="2"/>
              </a:rPr>
              <a:t>à noter que Haut Conseil de la santé publique préconise </a:t>
            </a:r>
            <a:r>
              <a:rPr lang="fr-FR" i="1" dirty="0">
                <a:solidFill>
                  <a:srgbClr val="333333"/>
                </a:solidFill>
                <a:latin typeface="Times New Roman" panose="02020603050405020304"/>
              </a:rPr>
              <a:t>une valeur seuil provisoire de 0,02</a:t>
            </a:r>
            <a:r>
              <a:rPr lang="fr-FR" i="1" kern="150" dirty="0">
                <a:effectLst/>
                <a:latin typeface="Times New Roman" panose="02020603050405020304" pitchFamily="18" charset="0"/>
                <a:ea typeface="Calibri" panose="020F0502020204030204" pitchFamily="34" charset="0"/>
                <a:cs typeface="Times New Roman" panose="02020603050405020304" pitchFamily="18" charset="0"/>
              </a:rPr>
              <a:t>μ</a:t>
            </a:r>
            <a:r>
              <a:rPr lang="fr-FR" i="1" dirty="0">
                <a:solidFill>
                  <a:srgbClr val="333333"/>
                </a:solidFill>
                <a:latin typeface="Times New Roman" panose="02020603050405020304"/>
              </a:rPr>
              <a:t>g/l pour ces quatre PFAS</a:t>
            </a:r>
            <a:r>
              <a:rPr lang="fr-FR" dirty="0">
                <a:solidFill>
                  <a:srgbClr val="333333"/>
                </a:solidFill>
                <a:latin typeface="Times New Roman" panose="02020603050405020304"/>
              </a:rPr>
              <a:t>]</a:t>
            </a:r>
            <a:r>
              <a:rPr lang="fr-FR" kern="150" dirty="0">
                <a:latin typeface="Times New Roman" panose="02020603050405020304" pitchFamily="18" charset="0"/>
                <a:cs typeface="Times New Roman" panose="02020603050405020304" pitchFamily="18" charset="0"/>
                <a:sym typeface="Wingdings" panose="05000000000000000000" pitchFamily="2" charset="2"/>
              </a:rPr>
              <a:t>.</a:t>
            </a:r>
            <a:endParaRPr lang="fr-FR" kern="150" dirty="0">
              <a:latin typeface="Times New Roman" panose="02020603050405020304" pitchFamily="18" charset="0"/>
              <a:cs typeface="Times New Roman" panose="02020603050405020304" pitchFamily="18" charset="0"/>
            </a:endParaRPr>
          </a:p>
          <a:p>
            <a:pPr marL="742950" lvl="1" indent="-285750" algn="just">
              <a:buFont typeface="Arial" panose="020B0604020202020204" pitchFamily="34" charset="0"/>
              <a:buChar char="•"/>
            </a:pPr>
            <a:endParaRPr lang="fr-FR" sz="1200" b="1" dirty="0">
              <a:solidFill>
                <a:srgbClr val="333333"/>
              </a:solidFill>
              <a:highlight>
                <a:srgbClr val="D8FF00"/>
              </a:highligh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120537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BBDC1FF4-9444-B878-AD34-4A6962EFD30B}"/>
              </a:ext>
            </a:extLst>
          </p:cNvPr>
          <p:cNvSpPr>
            <a:spLocks noGrp="1"/>
          </p:cNvSpPr>
          <p:nvPr>
            <p:ph idx="1"/>
          </p:nvPr>
        </p:nvSpPr>
        <p:spPr>
          <a:xfrm>
            <a:off x="310698" y="1142090"/>
            <a:ext cx="10924652" cy="4570478"/>
          </a:xfrm>
        </p:spPr>
        <p:txBody>
          <a:bodyPr>
            <a:noAutofit/>
          </a:bodyPr>
          <a:lstStyle/>
          <a:p>
            <a:pPr algn="just"/>
            <a:r>
              <a:rPr lang="fr-FR" sz="2000" dirty="0">
                <a:latin typeface="Times New Roman" panose="02020603050405020304" pitchFamily="18" charset="0"/>
                <a:cs typeface="Times New Roman" panose="02020603050405020304" pitchFamily="18" charset="0"/>
                <a:sym typeface="Wingdings" panose="05000000000000000000" pitchFamily="2" charset="2"/>
              </a:rPr>
              <a:t>La règlementation </a:t>
            </a:r>
            <a:r>
              <a:rPr lang="fr-FR" sz="2000" b="1" dirty="0">
                <a:latin typeface="Times New Roman" panose="02020603050405020304" pitchFamily="18" charset="0"/>
                <a:cs typeface="Times New Roman" panose="02020603050405020304" pitchFamily="18" charset="0"/>
                <a:sym typeface="Wingdings" panose="05000000000000000000" pitchFamily="2" charset="2"/>
              </a:rPr>
              <a:t>nomme les substances régulées </a:t>
            </a:r>
            <a:r>
              <a:rPr lang="fr-FR" sz="2000" dirty="0">
                <a:latin typeface="Times New Roman" panose="02020603050405020304" pitchFamily="18" charset="0"/>
                <a:cs typeface="Times New Roman" panose="02020603050405020304" pitchFamily="18" charset="0"/>
                <a:sym typeface="Wingdings" panose="05000000000000000000" pitchFamily="2" charset="2"/>
              </a:rPr>
              <a:t>ou </a:t>
            </a:r>
            <a:r>
              <a:rPr lang="fr-FR" sz="2000" b="1" dirty="0">
                <a:latin typeface="Times New Roman" panose="02020603050405020304" pitchFamily="18" charset="0"/>
                <a:cs typeface="Times New Roman" panose="02020603050405020304" pitchFamily="18" charset="0"/>
                <a:sym typeface="Wingdings" panose="05000000000000000000" pitchFamily="2" charset="2"/>
              </a:rPr>
              <a:t>renvoie à la somme des 20 PFAS </a:t>
            </a:r>
            <a:r>
              <a:rPr lang="fr-FR" sz="2000" dirty="0">
                <a:latin typeface="Times New Roman" panose="02020603050405020304" pitchFamily="18" charset="0"/>
                <a:cs typeface="Times New Roman" panose="02020603050405020304" pitchFamily="18" charset="0"/>
                <a:sym typeface="Wingdings" panose="05000000000000000000" pitchFamily="2" charset="2"/>
              </a:rPr>
              <a:t>concernés par le Règlement ECDH.</a:t>
            </a:r>
          </a:p>
          <a:p>
            <a:pPr algn="just"/>
            <a:endParaRPr lang="fr-FR" sz="2000" dirty="0">
              <a:latin typeface="Times New Roman" panose="02020603050405020304" pitchFamily="18" charset="0"/>
              <a:cs typeface="Times New Roman" panose="02020603050405020304" pitchFamily="18" charset="0"/>
              <a:sym typeface="Wingdings" panose="05000000000000000000" pitchFamily="2" charset="2"/>
            </a:endParaRPr>
          </a:p>
          <a:p>
            <a:pPr algn="just"/>
            <a:r>
              <a:rPr lang="fr-FR" sz="2000" dirty="0">
                <a:latin typeface="Times New Roman" panose="02020603050405020304" pitchFamily="18" charset="0"/>
                <a:cs typeface="Times New Roman" panose="02020603050405020304" pitchFamily="18" charset="0"/>
                <a:sym typeface="Wingdings" panose="05000000000000000000" pitchFamily="2" charset="2"/>
              </a:rPr>
              <a:t>Vers l’inclusion de nouvelles substances pour </a:t>
            </a:r>
            <a:r>
              <a:rPr lang="fr-FR" sz="2000" b="1" dirty="0">
                <a:latin typeface="Times New Roman" panose="02020603050405020304" pitchFamily="18" charset="0"/>
                <a:cs typeface="Times New Roman" panose="02020603050405020304" pitchFamily="18" charset="0"/>
                <a:sym typeface="Wingdings" panose="05000000000000000000" pitchFamily="2" charset="2"/>
              </a:rPr>
              <a:t>l’eau potable ?</a:t>
            </a:r>
            <a:endParaRPr lang="fr-FR" sz="2000" dirty="0">
              <a:latin typeface="Times New Roman" panose="02020603050405020304" pitchFamily="18" charset="0"/>
              <a:cs typeface="Times New Roman" panose="02020603050405020304" pitchFamily="18" charset="0"/>
              <a:sym typeface="Wingdings" panose="05000000000000000000" pitchFamily="2" charset="2"/>
            </a:endParaRPr>
          </a:p>
          <a:p>
            <a:pPr lvl="1" algn="just">
              <a:buFont typeface="Wingdings" panose="05000000000000000000" pitchFamily="2" charset="2"/>
              <a:buChar char="Ø"/>
            </a:pPr>
            <a:r>
              <a:rPr lang="fr-FR" sz="2000" dirty="0">
                <a:latin typeface="Times New Roman" panose="02020603050405020304" pitchFamily="18" charset="0"/>
                <a:cs typeface="Times New Roman" panose="02020603050405020304" pitchFamily="18" charset="0"/>
                <a:sym typeface="Wingdings" panose="05000000000000000000" pitchFamily="2" charset="2"/>
              </a:rPr>
              <a:t>La question se pose notamment pour le </a:t>
            </a:r>
            <a:r>
              <a:rPr lang="fr-FR" sz="2000" b="1" dirty="0">
                <a:latin typeface="Times New Roman" panose="02020603050405020304" pitchFamily="18" charset="0"/>
                <a:cs typeface="Times New Roman" panose="02020603050405020304" pitchFamily="18" charset="0"/>
                <a:sym typeface="Wingdings" panose="05000000000000000000" pitchFamily="2" charset="2"/>
              </a:rPr>
              <a:t>TFA</a:t>
            </a:r>
            <a:r>
              <a:rPr lang="fr-FR" sz="2000" dirty="0">
                <a:latin typeface="Times New Roman" panose="02020603050405020304" pitchFamily="18" charset="0"/>
                <a:cs typeface="Times New Roman" panose="02020603050405020304" pitchFamily="18" charset="0"/>
                <a:sym typeface="Wingdings" panose="05000000000000000000" pitchFamily="2" charset="2"/>
              </a:rPr>
              <a:t>, un PFAS à chaîne courte très répandu dans l’environnement mais non inclus dans la réglementation sur les eaux destinées à la consommation humaine (ECDH) ;</a:t>
            </a:r>
          </a:p>
          <a:p>
            <a:pPr lvl="2" algn="just">
              <a:buFont typeface="Wingdings" panose="05000000000000000000" pitchFamily="2" charset="2"/>
              <a:buChar char="§"/>
            </a:pPr>
            <a:r>
              <a:rPr lang="fr-FR" sz="1800" b="1" dirty="0">
                <a:highlight>
                  <a:srgbClr val="D8FF00"/>
                </a:highlight>
                <a:latin typeface="Times New Roman" panose="02020603050405020304" pitchFamily="18" charset="0"/>
                <a:cs typeface="Times New Roman" panose="02020603050405020304" pitchFamily="18" charset="0"/>
                <a:sym typeface="Wingdings" panose="05000000000000000000" pitchFamily="2" charset="2"/>
              </a:rPr>
              <a:t>NB</a:t>
            </a:r>
            <a:r>
              <a:rPr lang="fr-FR" sz="1800" dirty="0">
                <a:latin typeface="Times New Roman" panose="02020603050405020304" pitchFamily="18" charset="0"/>
                <a:cs typeface="Times New Roman" panose="02020603050405020304" pitchFamily="18" charset="0"/>
                <a:sym typeface="Wingdings" panose="05000000000000000000" pitchFamily="2" charset="2"/>
              </a:rPr>
              <a:t>. L’</a:t>
            </a:r>
            <a:r>
              <a:rPr lang="fr-FR" sz="1800" b="1" dirty="0">
                <a:latin typeface="Times New Roman" panose="02020603050405020304" pitchFamily="18" charset="0"/>
                <a:cs typeface="Times New Roman" panose="02020603050405020304" pitchFamily="18" charset="0"/>
                <a:sym typeface="Wingdings" panose="05000000000000000000" pitchFamily="2" charset="2"/>
              </a:rPr>
              <a:t>i</a:t>
            </a:r>
            <a:r>
              <a:rPr lang="fr-FR" sz="1800" b="1"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nstruction ministérielle du 19 février 2025 </a:t>
            </a:r>
            <a:r>
              <a:rPr lang="fr-FR" sz="1800"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fixe une valeur sanitaire </a:t>
            </a:r>
            <a:r>
              <a:rPr lang="fr-FR" sz="1800" b="1" u="sng"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indicative</a:t>
            </a:r>
            <a:r>
              <a:rPr lang="fr-FR" sz="1800"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 de 60 µg/L pour le </a:t>
            </a:r>
            <a:r>
              <a:rPr lang="fr-FR" sz="1800" b="1"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TFA</a:t>
            </a:r>
            <a:r>
              <a:rPr lang="fr-FR" sz="1800" kern="150" dirty="0">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 avec un objectif de réduction sous 10 µg/L.</a:t>
            </a:r>
          </a:p>
          <a:p>
            <a:pPr marL="914400" lvl="2" indent="0" algn="just">
              <a:buNone/>
            </a:pPr>
            <a:endParaRPr lang="fr-FR" sz="1800" dirty="0">
              <a:latin typeface="Times New Roman" panose="02020603050405020304" pitchFamily="18" charset="0"/>
              <a:cs typeface="Times New Roman" panose="02020603050405020304" pitchFamily="18" charset="0"/>
              <a:sym typeface="Wingdings" panose="05000000000000000000" pitchFamily="2" charset="2"/>
            </a:endParaRPr>
          </a:p>
          <a:p>
            <a:pPr lvl="1" algn="just">
              <a:buFont typeface="Wingdings" panose="05000000000000000000" pitchFamily="2" charset="2"/>
              <a:buChar char="Ø"/>
            </a:pPr>
            <a:r>
              <a:rPr lang="fr-FR" sz="2000" dirty="0">
                <a:latin typeface="Times New Roman" panose="02020603050405020304" pitchFamily="18" charset="0"/>
                <a:cs typeface="Times New Roman" panose="02020603050405020304" pitchFamily="18" charset="0"/>
                <a:sym typeface="Wingdings" panose="05000000000000000000" pitchFamily="2" charset="2"/>
              </a:rPr>
              <a:t>Les </a:t>
            </a:r>
            <a:r>
              <a:rPr lang="fr-FR" sz="2000" b="1" dirty="0">
                <a:latin typeface="Times New Roman" panose="02020603050405020304" pitchFamily="18" charset="0"/>
                <a:cs typeface="Times New Roman" panose="02020603050405020304" pitchFamily="18" charset="0"/>
                <a:sym typeface="Wingdings" panose="05000000000000000000" pitchFamily="2" charset="2"/>
              </a:rPr>
              <a:t>conclusions définitives de l’Anses </a:t>
            </a:r>
            <a:r>
              <a:rPr lang="fr-FR" sz="2000" dirty="0">
                <a:latin typeface="Times New Roman" panose="02020603050405020304" pitchFamily="18" charset="0"/>
                <a:cs typeface="Times New Roman" panose="02020603050405020304" pitchFamily="18" charset="0"/>
                <a:sym typeface="Wingdings" panose="05000000000000000000" pitchFamily="2" charset="2"/>
              </a:rPr>
              <a:t>concernant les valeurs guides sanitaires sont </a:t>
            </a:r>
            <a:r>
              <a:rPr lang="fr-FR" sz="2000" b="1" dirty="0">
                <a:latin typeface="Times New Roman" panose="02020603050405020304" pitchFamily="18" charset="0"/>
                <a:cs typeface="Times New Roman" panose="02020603050405020304" pitchFamily="18" charset="0"/>
                <a:sym typeface="Wingdings" panose="05000000000000000000" pitchFamily="2" charset="2"/>
              </a:rPr>
              <a:t>attendues</a:t>
            </a:r>
            <a:r>
              <a:rPr lang="fr-FR" sz="2000" dirty="0">
                <a:latin typeface="Times New Roman" panose="02020603050405020304" pitchFamily="18" charset="0"/>
                <a:cs typeface="Times New Roman" panose="02020603050405020304" pitchFamily="18" charset="0"/>
                <a:sym typeface="Wingdings" panose="05000000000000000000" pitchFamily="2" charset="2"/>
              </a:rPr>
              <a:t> prochainement et pourraient amener le cadre règlementaire à évoluer ;</a:t>
            </a:r>
          </a:p>
          <a:p>
            <a:pPr lvl="1" algn="just">
              <a:buFont typeface="Wingdings" panose="05000000000000000000" pitchFamily="2" charset="2"/>
              <a:buChar char="Ø"/>
            </a:pPr>
            <a:endParaRPr lang="fr-FR" sz="2000" dirty="0">
              <a:latin typeface="Times New Roman" panose="02020603050405020304" pitchFamily="18" charset="0"/>
              <a:cs typeface="Times New Roman" panose="02020603050405020304" pitchFamily="18" charset="0"/>
              <a:sym typeface="Wingdings" panose="05000000000000000000" pitchFamily="2" charset="2"/>
            </a:endParaRPr>
          </a:p>
          <a:p>
            <a:pPr lvl="1" algn="just">
              <a:buFont typeface="Wingdings" panose="05000000000000000000" pitchFamily="2" charset="2"/>
              <a:buChar char="Ø"/>
            </a:pPr>
            <a:r>
              <a:rPr lang="fr-FR" sz="2000" dirty="0">
                <a:latin typeface="Times New Roman" panose="02020603050405020304" pitchFamily="18" charset="0"/>
                <a:cs typeface="Times New Roman" panose="02020603050405020304" pitchFamily="18" charset="0"/>
                <a:sym typeface="Wingdings" panose="05000000000000000000" pitchFamily="2" charset="2"/>
              </a:rPr>
              <a:t> La remise du </a:t>
            </a:r>
            <a:r>
              <a:rPr lang="fr-FR" sz="2000" b="1" dirty="0">
                <a:latin typeface="Times New Roman" panose="02020603050405020304" pitchFamily="18" charset="0"/>
                <a:cs typeface="Times New Roman" panose="02020603050405020304" pitchFamily="18" charset="0"/>
                <a:sym typeface="Wingdings" panose="05000000000000000000" pitchFamily="2" charset="2"/>
              </a:rPr>
              <a:t>rapport</a:t>
            </a:r>
            <a:r>
              <a:rPr lang="fr-FR" sz="2000" dirty="0">
                <a:latin typeface="Times New Roman" panose="02020603050405020304" pitchFamily="18" charset="0"/>
                <a:cs typeface="Times New Roman" panose="02020603050405020304" pitchFamily="18" charset="0"/>
                <a:sym typeface="Wingdings" panose="05000000000000000000" pitchFamily="2" charset="2"/>
              </a:rPr>
              <a:t> au Parlement l’année prochaine laisse présager de nouvelles normes.</a:t>
            </a:r>
          </a:p>
          <a:p>
            <a:pPr marL="457200" lvl="1" indent="0" algn="just">
              <a:buNone/>
            </a:pPr>
            <a:endParaRPr lang="fr-FR" sz="2000" dirty="0">
              <a:latin typeface="Times New Roman" panose="02020603050405020304" pitchFamily="18" charset="0"/>
              <a:cs typeface="Times New Roman" panose="02020603050405020304" pitchFamily="18" charset="0"/>
              <a:sym typeface="Wingdings" panose="05000000000000000000" pitchFamily="2" charset="2"/>
            </a:endParaRPr>
          </a:p>
          <a:p>
            <a:pPr algn="just">
              <a:buFont typeface="Wingdings" panose="05000000000000000000" pitchFamily="2" charset="2"/>
              <a:buChar char="Ø"/>
            </a:pPr>
            <a:endParaRPr lang="fr-FR" sz="2400" dirty="0">
              <a:latin typeface="Times New Roman" panose="02020603050405020304" pitchFamily="18" charset="0"/>
              <a:cs typeface="Times New Roman" panose="02020603050405020304" pitchFamily="18" charset="0"/>
              <a:sym typeface="Wingdings" panose="05000000000000000000" pitchFamily="2" charset="2"/>
            </a:endParaRPr>
          </a:p>
        </p:txBody>
      </p:sp>
      <p:pic>
        <p:nvPicPr>
          <p:cNvPr id="1026" name="Picture 2" descr="Emoji 🚰 L'eau potable à copier/coller">
            <a:extLst>
              <a:ext uri="{FF2B5EF4-FFF2-40B4-BE49-F238E27FC236}">
                <a16:creationId xmlns:a16="http://schemas.microsoft.com/office/drawing/2014/main" id="{58DF65EA-9288-D506-11E0-76B7D189A07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92954" y="4858788"/>
            <a:ext cx="1999212" cy="1999212"/>
          </a:xfrm>
          <a:prstGeom prst="rect">
            <a:avLst/>
          </a:prstGeom>
          <a:noFill/>
          <a:extLst>
            <a:ext uri="{909E8E84-426E-40DD-AFC4-6F175D3DCCD1}">
              <a14:hiddenFill xmlns:a14="http://schemas.microsoft.com/office/drawing/2010/main">
                <a:solidFill>
                  <a:srgbClr val="FFFFFF"/>
                </a:solidFill>
              </a14:hiddenFill>
            </a:ext>
          </a:extLst>
        </p:spPr>
      </p:pic>
      <p:sp>
        <p:nvSpPr>
          <p:cNvPr id="4" name="ZoneTexte 3">
            <a:extLst>
              <a:ext uri="{FF2B5EF4-FFF2-40B4-BE49-F238E27FC236}">
                <a16:creationId xmlns:a16="http://schemas.microsoft.com/office/drawing/2014/main" id="{1286CD96-F3C1-F0B6-99FB-A6FCF76258EA}"/>
              </a:ext>
            </a:extLst>
          </p:cNvPr>
          <p:cNvSpPr txBox="1"/>
          <p:nvPr/>
        </p:nvSpPr>
        <p:spPr>
          <a:xfrm>
            <a:off x="582366" y="261661"/>
            <a:ext cx="11027268" cy="52322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prstClr val="black"/>
                </a:solidFill>
                <a:effectLst/>
                <a:highlight>
                  <a:srgbClr val="D8FF00"/>
                </a:highlight>
                <a:uLnTx/>
                <a:uFillTx/>
                <a:latin typeface="Times New Roman" panose="02020603050405020304"/>
                <a:ea typeface="+mn-ea"/>
                <a:cs typeface="+mn-cs"/>
              </a:rPr>
              <a:t>II.B. </a:t>
            </a:r>
            <a:r>
              <a:rPr lang="fr-FR" sz="2800" b="1" dirty="0">
                <a:solidFill>
                  <a:prstClr val="black"/>
                </a:solidFill>
                <a:latin typeface="Times New Roman" panose="02020603050405020304"/>
                <a:ea typeface="+mn-ea"/>
                <a:cs typeface="+mn-cs"/>
              </a:rPr>
              <a:t>La </a:t>
            </a:r>
            <a:r>
              <a:rPr lang="fr-FR" sz="2800" b="1" u="sng" dirty="0">
                <a:solidFill>
                  <a:prstClr val="black"/>
                </a:solidFill>
                <a:latin typeface="Times New Roman" panose="02020603050405020304"/>
                <a:ea typeface="+mn-ea"/>
                <a:cs typeface="+mn-cs"/>
              </a:rPr>
              <a:t>réglementation</a:t>
            </a:r>
            <a:r>
              <a:rPr lang="fr-FR" sz="2800" b="1" dirty="0">
                <a:solidFill>
                  <a:prstClr val="black"/>
                </a:solidFill>
                <a:latin typeface="Times New Roman" panose="02020603050405020304"/>
                <a:ea typeface="+mn-ea"/>
                <a:cs typeface="+mn-cs"/>
              </a:rPr>
              <a:t> des PFAS dans l’eau</a:t>
            </a:r>
            <a:endParaRPr lang="fr-FR" sz="2800" b="1" dirty="0">
              <a:solidFill>
                <a:prstClr val="black"/>
              </a:solidFill>
              <a:latin typeface="Times New Roman" panose="02020603050405020304"/>
            </a:endParaRPr>
          </a:p>
        </p:txBody>
      </p:sp>
    </p:spTree>
    <p:extLst>
      <p:ext uri="{BB962C8B-B14F-4D97-AF65-F5344CB8AC3E}">
        <p14:creationId xmlns:p14="http://schemas.microsoft.com/office/powerpoint/2010/main" val="8725946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BBDC1FF4-9444-B878-AD34-4A6962EFD30B}"/>
              </a:ext>
            </a:extLst>
          </p:cNvPr>
          <p:cNvSpPr>
            <a:spLocks noGrp="1"/>
          </p:cNvSpPr>
          <p:nvPr>
            <p:ph idx="1"/>
          </p:nvPr>
        </p:nvSpPr>
        <p:spPr>
          <a:xfrm>
            <a:off x="361593" y="1749470"/>
            <a:ext cx="11335484" cy="5534674"/>
          </a:xfrm>
        </p:spPr>
        <p:txBody>
          <a:bodyPr>
            <a:noAutofit/>
          </a:bodyPr>
          <a:lstStyle/>
          <a:p>
            <a:pPr algn="just"/>
            <a:r>
              <a:rPr lang="fr-FR" sz="1600" b="1" dirty="0">
                <a:latin typeface="Times New Roman" panose="02020603050405020304" pitchFamily="18" charset="0"/>
                <a:cs typeface="Times New Roman" panose="02020603050405020304" pitchFamily="18" charset="0"/>
                <a:sym typeface="Wingdings" panose="05000000000000000000" pitchFamily="2" charset="2"/>
              </a:rPr>
              <a:t>Aucun texte règlementaire n’impose, à ce jour, de limite d’émission </a:t>
            </a:r>
            <a:r>
              <a:rPr lang="fr-FR" sz="1600" dirty="0">
                <a:latin typeface="Times New Roman" panose="02020603050405020304" pitchFamily="18" charset="0"/>
                <a:cs typeface="Times New Roman" panose="02020603050405020304" pitchFamily="18" charset="0"/>
                <a:sym typeface="Wingdings" panose="05000000000000000000" pitchFamily="2" charset="2"/>
              </a:rPr>
              <a:t>de PFAS dans les eaux usées des établissements industriels, </a:t>
            </a:r>
            <a:r>
              <a:rPr lang="fr-FR" sz="1600" u="sng" dirty="0">
                <a:latin typeface="Times New Roman" panose="02020603050405020304" pitchFamily="18" charset="0"/>
                <a:cs typeface="Times New Roman" panose="02020603050405020304" pitchFamily="18" charset="0"/>
                <a:sym typeface="Wingdings" panose="05000000000000000000" pitchFamily="2" charset="2"/>
              </a:rPr>
              <a:t>à l’exception du PFOS</a:t>
            </a:r>
            <a:r>
              <a:rPr lang="fr-FR" sz="1600" dirty="0">
                <a:latin typeface="Times New Roman" panose="02020603050405020304" pitchFamily="18" charset="0"/>
                <a:cs typeface="Times New Roman" panose="02020603050405020304" pitchFamily="18" charset="0"/>
                <a:sym typeface="Wingdings" panose="05000000000000000000" pitchFamily="2" charset="2"/>
              </a:rPr>
              <a:t> (cf. </a:t>
            </a:r>
            <a:r>
              <a:rPr lang="fr-FR" sz="1600" kern="150" dirty="0">
                <a:highlight>
                  <a:srgbClr val="D4DCE2"/>
                </a:highlight>
                <a:latin typeface="Times New Roman" panose="02020603050405020304" pitchFamily="18" charset="0"/>
                <a:cs typeface="Times New Roman" panose="02020603050405020304" pitchFamily="18" charset="0"/>
                <a:sym typeface="Wingdings" panose="05000000000000000000" pitchFamily="2" charset="2"/>
              </a:rPr>
              <a:t>a</a:t>
            </a:r>
            <a:r>
              <a:rPr lang="fr-FR" sz="1600" kern="150" dirty="0">
                <a:effectLst/>
                <a:highlight>
                  <a:srgbClr val="D4DCE2"/>
                </a:highlight>
                <a:latin typeface="Times New Roman" panose="02020603050405020304" pitchFamily="18" charset="0"/>
                <a:ea typeface="Calibri" panose="020F0502020204030204" pitchFamily="34" charset="0"/>
                <a:cs typeface="Times New Roman" panose="02020603050405020304" pitchFamily="18" charset="0"/>
              </a:rPr>
              <a:t>rrêté du 2 février 1998)</a:t>
            </a:r>
            <a:r>
              <a:rPr lang="fr-FR" sz="1600" kern="150" dirty="0">
                <a:effectLst/>
                <a:highlight>
                  <a:srgbClr val="D4DCE2"/>
                </a:highlight>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a:t>
            </a:r>
          </a:p>
          <a:p>
            <a:pPr marL="0" indent="0" algn="just">
              <a:buNone/>
            </a:pPr>
            <a:endParaRPr lang="fr-FR" sz="100" dirty="0">
              <a:latin typeface="Times New Roman" panose="02020603050405020304" pitchFamily="18" charset="0"/>
              <a:cs typeface="Times New Roman" panose="02020603050405020304" pitchFamily="18" charset="0"/>
              <a:sym typeface="Wingdings" panose="05000000000000000000" pitchFamily="2" charset="2"/>
            </a:endParaRPr>
          </a:p>
          <a:p>
            <a:pPr algn="just"/>
            <a:r>
              <a:rPr lang="fr-FR" sz="1600" dirty="0">
                <a:latin typeface="Times New Roman" panose="02020603050405020304" pitchFamily="18" charset="0"/>
                <a:cs typeface="Times New Roman" panose="02020603050405020304" pitchFamily="18" charset="0"/>
                <a:sym typeface="Wingdings" panose="05000000000000000000" pitchFamily="2" charset="2"/>
              </a:rPr>
              <a:t>Une </a:t>
            </a:r>
            <a:r>
              <a:rPr lang="fr-FR" sz="1600" b="1" dirty="0">
                <a:latin typeface="Times New Roman" panose="02020603050405020304" pitchFamily="18" charset="0"/>
                <a:cs typeface="Times New Roman" panose="02020603050405020304" pitchFamily="18" charset="0"/>
                <a:sym typeface="Wingdings" panose="05000000000000000000" pitchFamily="2" charset="2"/>
              </a:rPr>
              <a:t>mobilisation de l’inspection des ICPE </a:t>
            </a:r>
            <a:r>
              <a:rPr lang="fr-FR" sz="1600" dirty="0">
                <a:latin typeface="Times New Roman" panose="02020603050405020304" pitchFamily="18" charset="0"/>
                <a:cs typeface="Times New Roman" panose="02020603050405020304" pitchFamily="18" charset="0"/>
                <a:sym typeface="Wingdings" panose="05000000000000000000" pitchFamily="2" charset="2"/>
              </a:rPr>
              <a:t>peut être attendue sur le sujet.</a:t>
            </a:r>
          </a:p>
          <a:p>
            <a:pPr marL="0" indent="0" algn="just">
              <a:buNone/>
            </a:pPr>
            <a:endParaRPr lang="fr-FR" sz="100" dirty="0">
              <a:latin typeface="Times New Roman" panose="02020603050405020304" pitchFamily="18" charset="0"/>
              <a:cs typeface="Times New Roman" panose="02020603050405020304" pitchFamily="18" charset="0"/>
              <a:sym typeface="Wingdings" panose="05000000000000000000" pitchFamily="2" charset="2"/>
            </a:endParaRPr>
          </a:p>
          <a:p>
            <a:pPr algn="just"/>
            <a:r>
              <a:rPr lang="fr-FR" sz="1600" dirty="0">
                <a:latin typeface="Times New Roman" panose="02020603050405020304" pitchFamily="18" charset="0"/>
                <a:cs typeface="Times New Roman" panose="02020603050405020304" pitchFamily="18" charset="0"/>
                <a:sym typeface="Wingdings" panose="05000000000000000000" pitchFamily="2" charset="2"/>
              </a:rPr>
              <a:t>La </a:t>
            </a:r>
            <a:r>
              <a:rPr lang="fr-FR" sz="1600" b="1" dirty="0">
                <a:latin typeface="Times New Roman" panose="02020603050405020304" pitchFamily="18" charset="0"/>
                <a:cs typeface="Times New Roman" panose="02020603050405020304" pitchFamily="18" charset="0"/>
                <a:sym typeface="Wingdings" panose="05000000000000000000" pitchFamily="2" charset="2"/>
              </a:rPr>
              <a:t>transposition de la version révisée de la </a:t>
            </a:r>
            <a:r>
              <a:rPr lang="fr-FR" sz="1600" b="1" kern="150" dirty="0">
                <a:highlight>
                  <a:srgbClr val="D4DCE2"/>
                </a:highlight>
                <a:latin typeface="Times New Roman" panose="02020603050405020304" pitchFamily="18" charset="0"/>
                <a:cs typeface="Times New Roman" panose="02020603050405020304" pitchFamily="18" charset="0"/>
                <a:sym typeface="Wingdings" panose="05000000000000000000" pitchFamily="2" charset="2"/>
              </a:rPr>
              <a:t>directive Eaux résiduaires urbaines</a:t>
            </a:r>
            <a:r>
              <a:rPr lang="fr-FR" sz="1600" b="1" kern="150" dirty="0">
                <a:latin typeface="Times New Roman" panose="02020603050405020304" pitchFamily="18" charset="0"/>
                <a:cs typeface="Times New Roman" panose="02020603050405020304" pitchFamily="18" charset="0"/>
                <a:sym typeface="Wingdings" panose="05000000000000000000" pitchFamily="2" charset="2"/>
              </a:rPr>
              <a:t> </a:t>
            </a:r>
            <a:r>
              <a:rPr lang="fr-FR" sz="1600" dirty="0">
                <a:latin typeface="Times New Roman" panose="02020603050405020304" pitchFamily="18" charset="0"/>
                <a:cs typeface="Times New Roman" panose="02020603050405020304" pitchFamily="18" charset="0"/>
                <a:sym typeface="Wingdings" panose="05000000000000000000" pitchFamily="2" charset="2"/>
              </a:rPr>
              <a:t>(DERU ou UWWTD), qui intègre les PFAS dans son champ d’action, devra intervenir </a:t>
            </a:r>
            <a:r>
              <a:rPr lang="fr-FR" sz="1600" b="1" dirty="0">
                <a:latin typeface="Times New Roman" panose="02020603050405020304" pitchFamily="18" charset="0"/>
                <a:cs typeface="Times New Roman" panose="02020603050405020304" pitchFamily="18" charset="0"/>
                <a:sym typeface="Wingdings" panose="05000000000000000000" pitchFamily="2" charset="2"/>
              </a:rPr>
              <a:t>avant le 31 juillet 2027</a:t>
            </a:r>
            <a:r>
              <a:rPr lang="fr-FR" sz="1600" dirty="0">
                <a:latin typeface="Times New Roman" panose="02020603050405020304" pitchFamily="18" charset="0"/>
                <a:cs typeface="Times New Roman" panose="02020603050405020304" pitchFamily="18" charset="0"/>
                <a:sym typeface="Wingdings" panose="05000000000000000000" pitchFamily="2" charset="2"/>
              </a:rPr>
              <a:t>.</a:t>
            </a:r>
          </a:p>
          <a:p>
            <a:pPr marL="457200" lvl="1" indent="0" algn="just">
              <a:buNone/>
            </a:pPr>
            <a:r>
              <a:rPr lang="fr-FR" sz="1400" dirty="0">
                <a:latin typeface="Times New Roman" panose="02020603050405020304" pitchFamily="18" charset="0"/>
                <a:cs typeface="Times New Roman" panose="02020603050405020304" pitchFamily="18" charset="0"/>
                <a:sym typeface="Wingdings" panose="05000000000000000000" pitchFamily="2" charset="2"/>
              </a:rPr>
              <a:t>⚠️ Coût pour les industries cosmétiques et pharmaceutiques.</a:t>
            </a:r>
          </a:p>
          <a:p>
            <a:pPr marL="457200" lvl="1" indent="0" algn="just">
              <a:buNone/>
            </a:pPr>
            <a:endParaRPr lang="fr-FR" sz="100" dirty="0">
              <a:latin typeface="Times New Roman" panose="02020603050405020304" pitchFamily="18" charset="0"/>
              <a:cs typeface="Times New Roman" panose="02020603050405020304" pitchFamily="18" charset="0"/>
              <a:sym typeface="Wingdings" panose="05000000000000000000" pitchFamily="2" charset="2"/>
            </a:endParaRPr>
          </a:p>
          <a:p>
            <a:pPr algn="just"/>
            <a:r>
              <a:rPr lang="fr-FR" sz="1600" dirty="0">
                <a:latin typeface="Times New Roman" panose="02020603050405020304" pitchFamily="18" charset="0"/>
                <a:cs typeface="Times New Roman" panose="02020603050405020304" pitchFamily="18" charset="0"/>
                <a:sym typeface="Wingdings" panose="05000000000000000000" pitchFamily="2" charset="2"/>
              </a:rPr>
              <a:t>Un </a:t>
            </a:r>
            <a:r>
              <a:rPr lang="fr-FR" sz="1600" b="1" dirty="0">
                <a:latin typeface="Times New Roman" panose="02020603050405020304" pitchFamily="18" charset="0"/>
                <a:cs typeface="Times New Roman" panose="02020603050405020304" pitchFamily="18" charset="0"/>
                <a:sym typeface="Wingdings" panose="05000000000000000000" pitchFamily="2" charset="2"/>
              </a:rPr>
              <a:t>projet d’arrêté relatif aux dispositions de mise en œuvre de la campagne de surveillance des PFAS des stations d’épuration </a:t>
            </a:r>
            <a:r>
              <a:rPr lang="fr-FR" sz="1600" dirty="0">
                <a:latin typeface="Times New Roman" panose="02020603050405020304" pitchFamily="18" charset="0"/>
                <a:cs typeface="Times New Roman" panose="02020603050405020304" pitchFamily="18" charset="0"/>
                <a:sym typeface="Wingdings" panose="05000000000000000000" pitchFamily="2" charset="2"/>
              </a:rPr>
              <a:t>(qui découle du plan d’action interministériel d’avril 2024) a été </a:t>
            </a:r>
            <a:r>
              <a:rPr lang="fr-FR" sz="1600" u="sng" dirty="0">
                <a:latin typeface="Times New Roman" panose="02020603050405020304" pitchFamily="18" charset="0"/>
                <a:cs typeface="Times New Roman" panose="02020603050405020304" pitchFamily="18" charset="0"/>
                <a:sym typeface="Wingdings" panose="05000000000000000000" pitchFamily="2" charset="2"/>
              </a:rPr>
              <a:t>soumis à consultation au début de l’année</a:t>
            </a:r>
            <a:r>
              <a:rPr lang="fr-FR" sz="1600" dirty="0">
                <a:latin typeface="Times New Roman" panose="02020603050405020304" pitchFamily="18" charset="0"/>
                <a:cs typeface="Times New Roman" panose="02020603050405020304" pitchFamily="18" charset="0"/>
                <a:sym typeface="Wingdings" panose="05000000000000000000" pitchFamily="2" charset="2"/>
              </a:rPr>
              <a:t>, prévoyant notamment :</a:t>
            </a:r>
          </a:p>
          <a:p>
            <a:pPr lvl="1" algn="just"/>
            <a:r>
              <a:rPr lang="fr-FR" sz="1400" dirty="0">
                <a:latin typeface="Times New Roman" panose="02020603050405020304" pitchFamily="18" charset="0"/>
                <a:cs typeface="Times New Roman" panose="02020603050405020304" pitchFamily="18" charset="0"/>
                <a:sym typeface="Wingdings" panose="05000000000000000000" pitchFamily="2" charset="2"/>
              </a:rPr>
              <a:t>l'estimation de la quantité totale de PFAS présents dans les eaux en sortie de station par une caractérisation de la teneur en fluor organique ; et</a:t>
            </a:r>
          </a:p>
          <a:p>
            <a:pPr lvl="1" algn="just"/>
            <a:r>
              <a:rPr lang="fr-FR" sz="1400" dirty="0">
                <a:latin typeface="Times New Roman" panose="02020603050405020304" pitchFamily="18" charset="0"/>
                <a:cs typeface="Times New Roman" panose="02020603050405020304" pitchFamily="18" charset="0"/>
                <a:sym typeface="Wingdings" panose="05000000000000000000" pitchFamily="2" charset="2"/>
              </a:rPr>
              <a:t>la mesure de la concentration de 22 PFAS : les 20 de la directive EDCH + le 6:2 FTSA et 6:2 FTAB.</a:t>
            </a:r>
          </a:p>
          <a:p>
            <a:pPr marL="457200" lvl="1" indent="0" algn="just">
              <a:buNone/>
            </a:pPr>
            <a:endParaRPr lang="fr-FR" sz="100" dirty="0">
              <a:latin typeface="Times New Roman" panose="02020603050405020304" pitchFamily="18" charset="0"/>
              <a:cs typeface="Times New Roman" panose="02020603050405020304" pitchFamily="18" charset="0"/>
              <a:sym typeface="Wingdings" panose="05000000000000000000" pitchFamily="2" charset="2"/>
            </a:endParaRPr>
          </a:p>
          <a:p>
            <a:pPr algn="just"/>
            <a:r>
              <a:rPr lang="fr-FR" sz="1600" dirty="0">
                <a:latin typeface="Times New Roman" panose="02020603050405020304" pitchFamily="18" charset="0"/>
                <a:cs typeface="Times New Roman" panose="02020603050405020304" pitchFamily="18" charset="0"/>
                <a:sym typeface="Wingdings" panose="05000000000000000000" pitchFamily="2" charset="2"/>
              </a:rPr>
              <a:t>Un </a:t>
            </a:r>
            <a:r>
              <a:rPr lang="fr-FR" sz="1600" b="1" dirty="0">
                <a:latin typeface="Times New Roman" panose="02020603050405020304" pitchFamily="18" charset="0"/>
                <a:cs typeface="Times New Roman" panose="02020603050405020304" pitchFamily="18" charset="0"/>
                <a:sym typeface="Wingdings" panose="05000000000000000000" pitchFamily="2" charset="2"/>
              </a:rPr>
              <a:t>projet d’arrêté </a:t>
            </a:r>
            <a:r>
              <a:rPr lang="fr-FR" sz="1600" dirty="0">
                <a:latin typeface="Times New Roman" panose="02020603050405020304" pitchFamily="18" charset="0"/>
                <a:cs typeface="Times New Roman" panose="02020603050405020304" pitchFamily="18" charset="0"/>
                <a:sym typeface="Wingdings" panose="05000000000000000000" pitchFamily="2" charset="2"/>
              </a:rPr>
              <a:t>relatif aux conditions de production et d’utilisation des eaux usées traitées pour la propreté urbaine, </a:t>
            </a:r>
            <a:r>
              <a:rPr lang="fr-FR" sz="1600" u="sng" dirty="0">
                <a:latin typeface="Times New Roman" panose="02020603050405020304" pitchFamily="18" charset="0"/>
                <a:cs typeface="Times New Roman" panose="02020603050405020304" pitchFamily="18" charset="0"/>
                <a:sym typeface="Wingdings" panose="05000000000000000000" pitchFamily="2" charset="2"/>
              </a:rPr>
              <a:t>soumis à consultation en mars</a:t>
            </a:r>
            <a:r>
              <a:rPr lang="fr-FR" sz="1600" dirty="0">
                <a:latin typeface="Times New Roman" panose="02020603050405020304" pitchFamily="18" charset="0"/>
                <a:cs typeface="Times New Roman" panose="02020603050405020304" pitchFamily="18" charset="0"/>
                <a:sym typeface="Wingdings" panose="05000000000000000000" pitchFamily="2" charset="2"/>
              </a:rPr>
              <a:t>, </a:t>
            </a:r>
            <a:r>
              <a:rPr lang="fr-FR" sz="1600" b="1" dirty="0">
                <a:latin typeface="Times New Roman" panose="02020603050405020304" pitchFamily="18" charset="0"/>
                <a:cs typeface="Times New Roman" panose="02020603050405020304" pitchFamily="18" charset="0"/>
                <a:sym typeface="Wingdings" panose="05000000000000000000" pitchFamily="2" charset="2"/>
              </a:rPr>
              <a:t>mentionne les PFAS </a:t>
            </a:r>
            <a:r>
              <a:rPr lang="fr-FR" sz="1600" dirty="0">
                <a:latin typeface="Times New Roman" panose="02020603050405020304" pitchFamily="18" charset="0"/>
                <a:cs typeface="Times New Roman" panose="02020603050405020304" pitchFamily="18" charset="0"/>
                <a:sym typeface="Wingdings" panose="05000000000000000000" pitchFamily="2" charset="2"/>
              </a:rPr>
              <a:t>parmi les  substances chimiques pouvant être prises en compte par l’exploitant </a:t>
            </a:r>
            <a:r>
              <a:rPr lang="fr-FR" sz="1600" i="1" dirty="0">
                <a:latin typeface="Times New Roman" panose="02020603050405020304" pitchFamily="18" charset="0"/>
                <a:cs typeface="Times New Roman" panose="02020603050405020304" pitchFamily="18" charset="0"/>
                <a:sym typeface="Wingdings" panose="05000000000000000000" pitchFamily="2" charset="2"/>
              </a:rPr>
              <a:t>à titre indicatif </a:t>
            </a:r>
            <a:r>
              <a:rPr lang="fr-FR" sz="1600" dirty="0">
                <a:latin typeface="Times New Roman" panose="02020603050405020304" pitchFamily="18" charset="0"/>
                <a:cs typeface="Times New Roman" panose="02020603050405020304" pitchFamily="18" charset="0"/>
                <a:sym typeface="Wingdings" panose="05000000000000000000" pitchFamily="2" charset="2"/>
              </a:rPr>
              <a:t>dans la démarche d’évaluation et de gestion des risques en fonction des spécifiés locales, afin d’identifier le cas échéant des eaux usées contaminées à forte concentration.</a:t>
            </a:r>
          </a:p>
        </p:txBody>
      </p:sp>
      <p:sp>
        <p:nvSpPr>
          <p:cNvPr id="2" name="ZoneTexte 1">
            <a:extLst>
              <a:ext uri="{FF2B5EF4-FFF2-40B4-BE49-F238E27FC236}">
                <a16:creationId xmlns:a16="http://schemas.microsoft.com/office/drawing/2014/main" id="{B72BE44C-3959-8128-4548-F47BDF7A6E11}"/>
              </a:ext>
            </a:extLst>
          </p:cNvPr>
          <p:cNvSpPr txBox="1"/>
          <p:nvPr/>
        </p:nvSpPr>
        <p:spPr>
          <a:xfrm>
            <a:off x="582366" y="1130495"/>
            <a:ext cx="4029338" cy="400110"/>
          </a:xfrm>
          <a:prstGeom prst="rect">
            <a:avLst/>
          </a:prstGeom>
          <a:noFill/>
          <a:ln w="57150">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Qu’en est-il des </a:t>
            </a:r>
            <a:r>
              <a:rPr kumimoji="0" lang="fr-FR" sz="2000" b="1" i="0" u="none" strike="noStrike" kern="1200" cap="none" spc="0" normalizeH="0" baseline="0" noProof="0" dirty="0">
                <a:ln>
                  <a:noFill/>
                </a:ln>
                <a:solidFill>
                  <a:prstClr val="black"/>
                </a:solidFill>
                <a:effectLst/>
                <a:highlight>
                  <a:srgbClr val="D8FF00"/>
                </a:highlight>
                <a:uLnTx/>
                <a:uFillTx/>
                <a:latin typeface="Times New Roman" panose="02020603050405020304" pitchFamily="18" charset="0"/>
                <a:ea typeface="+mn-ea"/>
                <a:cs typeface="Times New Roman" panose="02020603050405020304" pitchFamily="18" charset="0"/>
              </a:rPr>
              <a:t>eaux usées</a:t>
            </a:r>
            <a:r>
              <a:rPr kumimoji="0" lang="fr-FR" sz="2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endParaRPr kumimoji="0" lang="fr-FR" sz="2000" b="1"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4" name="ZoneTexte 3">
            <a:extLst>
              <a:ext uri="{FF2B5EF4-FFF2-40B4-BE49-F238E27FC236}">
                <a16:creationId xmlns:a16="http://schemas.microsoft.com/office/drawing/2014/main" id="{6D7BAE08-DD26-7F0A-E86B-BEE3D437D531}"/>
              </a:ext>
            </a:extLst>
          </p:cNvPr>
          <p:cNvSpPr txBox="1"/>
          <p:nvPr/>
        </p:nvSpPr>
        <p:spPr>
          <a:xfrm>
            <a:off x="582366" y="189234"/>
            <a:ext cx="11027268" cy="52322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prstClr val="black"/>
                </a:solidFill>
                <a:effectLst/>
                <a:highlight>
                  <a:srgbClr val="D8FF00"/>
                </a:highlight>
                <a:uLnTx/>
                <a:uFillTx/>
                <a:latin typeface="Times New Roman" panose="02020603050405020304"/>
                <a:ea typeface="+mn-ea"/>
                <a:cs typeface="+mn-cs"/>
              </a:rPr>
              <a:t>II.B. </a:t>
            </a:r>
            <a:r>
              <a:rPr lang="fr-FR" sz="2800" b="1" dirty="0">
                <a:solidFill>
                  <a:prstClr val="black"/>
                </a:solidFill>
                <a:latin typeface="Times New Roman" panose="02020603050405020304"/>
                <a:ea typeface="+mn-ea"/>
                <a:cs typeface="+mn-cs"/>
              </a:rPr>
              <a:t>La </a:t>
            </a:r>
            <a:r>
              <a:rPr lang="fr-FR" sz="2800" b="1" u="sng" dirty="0">
                <a:solidFill>
                  <a:prstClr val="black"/>
                </a:solidFill>
                <a:latin typeface="Times New Roman" panose="02020603050405020304"/>
                <a:ea typeface="+mn-ea"/>
                <a:cs typeface="+mn-cs"/>
              </a:rPr>
              <a:t>réglementation</a:t>
            </a:r>
            <a:r>
              <a:rPr lang="fr-FR" sz="2800" b="1" dirty="0">
                <a:solidFill>
                  <a:prstClr val="black"/>
                </a:solidFill>
                <a:latin typeface="Times New Roman" panose="02020603050405020304"/>
                <a:ea typeface="+mn-ea"/>
                <a:cs typeface="+mn-cs"/>
              </a:rPr>
              <a:t> des PFAS dans l’eau</a:t>
            </a:r>
            <a:endParaRPr lang="fr-FR" sz="2800" b="1" dirty="0">
              <a:solidFill>
                <a:prstClr val="black"/>
              </a:solidFill>
              <a:latin typeface="Times New Roman" panose="02020603050405020304"/>
            </a:endParaRPr>
          </a:p>
        </p:txBody>
      </p:sp>
    </p:spTree>
    <p:extLst>
      <p:ext uri="{BB962C8B-B14F-4D97-AF65-F5344CB8AC3E}">
        <p14:creationId xmlns:p14="http://schemas.microsoft.com/office/powerpoint/2010/main" val="32177765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FB420FF-B870-08BF-64E7-3B5DA5DFB460}"/>
              </a:ext>
            </a:extLst>
          </p:cNvPr>
          <p:cNvSpPr>
            <a:spLocks noGrp="1"/>
          </p:cNvSpPr>
          <p:nvPr>
            <p:ph type="ctrTitle"/>
          </p:nvPr>
        </p:nvSpPr>
        <p:spPr>
          <a:xfrm>
            <a:off x="1827063" y="2034763"/>
            <a:ext cx="9695934" cy="2138365"/>
          </a:xfrm>
        </p:spPr>
        <p:txBody>
          <a:bodyPr>
            <a:normAutofit/>
          </a:bodyPr>
          <a:lstStyle/>
          <a:p>
            <a:pPr marL="447675" marR="0" lvl="0" indent="-285750" defTabSz="457200" rtl="0" eaLnBrk="1" fontAlgn="auto" latinLnBrk="0" hangingPunct="1">
              <a:lnSpc>
                <a:spcPct val="100000"/>
              </a:lnSpc>
              <a:spcBef>
                <a:spcPts val="0"/>
              </a:spcBef>
              <a:spcAft>
                <a:spcPts val="0"/>
              </a:spcAft>
              <a:tabLst/>
              <a:defRPr/>
            </a:pPr>
            <a:r>
              <a:rPr kumimoji="0" lang="fr-FR" sz="3800" b="1" i="0" u="none" strike="noStrike" kern="1200" cap="none" spc="0" normalizeH="0" baseline="0" noProof="0" dirty="0">
                <a:ln>
                  <a:noFill/>
                </a:ln>
                <a:solidFill>
                  <a:prstClr val="black"/>
                </a:solidFill>
                <a:effectLst/>
                <a:uLnTx/>
                <a:uFillTx/>
                <a:latin typeface="Times New Roman" panose="02020603050405020304"/>
                <a:ea typeface="+mn-ea"/>
                <a:cs typeface="+mn-cs"/>
              </a:rPr>
              <a:t>	CONCLUSION</a:t>
            </a:r>
            <a:br>
              <a:rPr kumimoji="0" lang="fr-FR" sz="3200" b="1" i="0" u="none" strike="noStrike" kern="1200" cap="none" spc="0" normalizeH="0" baseline="0" noProof="0" dirty="0">
                <a:ln>
                  <a:noFill/>
                </a:ln>
                <a:solidFill>
                  <a:prstClr val="black"/>
                </a:solidFill>
                <a:effectLst/>
                <a:uLnTx/>
                <a:uFillTx/>
                <a:latin typeface="Times New Roman" panose="02020603050405020304"/>
                <a:ea typeface="+mn-ea"/>
                <a:cs typeface="+mn-cs"/>
              </a:rPr>
            </a:br>
            <a:r>
              <a:rPr lang="fr-FR" sz="2700" b="1" dirty="0">
                <a:solidFill>
                  <a:prstClr val="black"/>
                </a:solidFill>
                <a:latin typeface="Times New Roman" panose="02020603050405020304"/>
                <a:ea typeface="+mn-ea"/>
                <a:cs typeface="+mn-cs"/>
              </a:rPr>
              <a:t>Quelles </a:t>
            </a:r>
            <a:r>
              <a:rPr kumimoji="0" lang="fr-FR" sz="2700" b="1" i="0" u="none" strike="noStrike" kern="1200" cap="none" spc="0" normalizeH="0" baseline="0" noProof="0" dirty="0">
                <a:ln>
                  <a:noFill/>
                </a:ln>
                <a:solidFill>
                  <a:prstClr val="black"/>
                </a:solidFill>
                <a:effectLst/>
                <a:uLnTx/>
                <a:uFillTx/>
                <a:latin typeface="Times New Roman" panose="02020603050405020304"/>
                <a:ea typeface="+mn-ea"/>
                <a:cs typeface="+mn-cs"/>
              </a:rPr>
              <a:t>perspectives pour les industriels ?</a:t>
            </a:r>
            <a:br>
              <a:rPr kumimoji="0" lang="fr-FR" sz="2200" i="0" u="none" strike="noStrike" kern="1200" cap="none" spc="0" normalizeH="0" baseline="0" noProof="0" dirty="0">
                <a:ln>
                  <a:noFill/>
                </a:ln>
                <a:solidFill>
                  <a:prstClr val="black"/>
                </a:solidFill>
                <a:effectLst/>
                <a:uLnTx/>
                <a:uFillTx/>
                <a:latin typeface="Times New Roman" panose="02020603050405020304"/>
                <a:ea typeface="+mn-ea"/>
                <a:cs typeface="+mn-cs"/>
              </a:rPr>
            </a:br>
            <a:endParaRPr lang="fr-FR" sz="2200" b="1" dirty="0">
              <a:solidFill>
                <a:prstClr val="black"/>
              </a:solidFill>
              <a:latin typeface="Times New Roman" panose="02020603050405020304"/>
              <a:ea typeface="+mn-ea"/>
              <a:cs typeface="+mn-cs"/>
            </a:endParaRPr>
          </a:p>
        </p:txBody>
      </p:sp>
    </p:spTree>
    <p:extLst>
      <p:ext uri="{BB962C8B-B14F-4D97-AF65-F5344CB8AC3E}">
        <p14:creationId xmlns:p14="http://schemas.microsoft.com/office/powerpoint/2010/main" val="35834749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BBDC1FF4-9444-B878-AD34-4A6962EFD30B}"/>
              </a:ext>
            </a:extLst>
          </p:cNvPr>
          <p:cNvSpPr>
            <a:spLocks noGrp="1"/>
          </p:cNvSpPr>
          <p:nvPr>
            <p:ph idx="1"/>
          </p:nvPr>
        </p:nvSpPr>
        <p:spPr>
          <a:xfrm>
            <a:off x="431295" y="1323328"/>
            <a:ext cx="11030392" cy="1965971"/>
          </a:xfrm>
        </p:spPr>
        <p:txBody>
          <a:bodyPr>
            <a:normAutofit/>
          </a:bodyPr>
          <a:lstStyle/>
          <a:p>
            <a:pPr algn="just"/>
            <a:r>
              <a:rPr lang="fr-FR" sz="1800" dirty="0">
                <a:latin typeface="Times New Roman" panose="02020603050405020304" pitchFamily="18" charset="0"/>
                <a:cs typeface="Times New Roman" panose="02020603050405020304" pitchFamily="18" charset="0"/>
                <a:sym typeface="Wingdings" panose="05000000000000000000" pitchFamily="2" charset="2"/>
              </a:rPr>
              <a:t>Un encadrement de plus en plus strict des PFAS dans l’eau, surtout potable… </a:t>
            </a:r>
            <a:r>
              <a:rPr lang="fr-FR" sz="1800" b="1" dirty="0">
                <a:highlight>
                  <a:srgbClr val="D8FF00"/>
                </a:highlight>
                <a:latin typeface="Times New Roman" panose="02020603050405020304" pitchFamily="18" charset="0"/>
                <a:cs typeface="Times New Roman" panose="02020603050405020304" pitchFamily="18" charset="0"/>
                <a:sym typeface="Wingdings" panose="05000000000000000000" pitchFamily="2" charset="2"/>
              </a:rPr>
              <a:t>mais qu’en est-il des autres milieux physiques ?</a:t>
            </a:r>
          </a:p>
          <a:p>
            <a:pPr marL="0" indent="0" algn="just">
              <a:buNone/>
            </a:pPr>
            <a:endParaRPr lang="fr-FR" sz="1200" b="1" dirty="0">
              <a:highlight>
                <a:srgbClr val="D8FF00"/>
              </a:highlight>
              <a:latin typeface="Times New Roman" panose="02020603050405020304" pitchFamily="18" charset="0"/>
              <a:cs typeface="Times New Roman" panose="02020603050405020304" pitchFamily="18" charset="0"/>
              <a:sym typeface="Wingdings" panose="05000000000000000000" pitchFamily="2" charset="2"/>
            </a:endParaRPr>
          </a:p>
          <a:p>
            <a:pPr lvl="1" algn="just">
              <a:buFont typeface="Wingdings" panose="05000000000000000000" pitchFamily="2" charset="2"/>
              <a:buChar char="Ø"/>
            </a:pPr>
            <a:r>
              <a:rPr kumimoji="0" lang="fr-FR" sz="1600" i="0" u="none" strike="noStrike" kern="15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La </a:t>
            </a:r>
            <a:r>
              <a:rPr kumimoji="0" lang="fr-FR" sz="1600" b="1" i="0" u="none" strike="noStrike" kern="150" cap="none" spc="0" normalizeH="0" baseline="0" noProof="0" dirty="0">
                <a:ln>
                  <a:noFill/>
                </a:ln>
                <a:solidFill>
                  <a:prstClr val="black"/>
                </a:solidFill>
                <a:effectLst/>
                <a:highlight>
                  <a:srgbClr val="D4DCE2"/>
                </a:highlight>
                <a:uLnTx/>
                <a:uFillTx/>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l</a:t>
            </a:r>
            <a:r>
              <a:rPr kumimoji="0" lang="fr-FR" sz="1600" b="1" i="0" u="none" strike="noStrike" kern="150" cap="none" spc="0" normalizeH="0" baseline="0" noProof="0" dirty="0">
                <a:ln>
                  <a:noFill/>
                </a:ln>
                <a:solidFill>
                  <a:prstClr val="black"/>
                </a:solidFill>
                <a:effectLst/>
                <a:highlight>
                  <a:srgbClr val="CDD8D6"/>
                </a:highlight>
                <a:uLnTx/>
                <a:uFillTx/>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oi n</a:t>
            </a:r>
            <a:r>
              <a:rPr kumimoji="0" lang="fr-FR" sz="1600" b="1" i="0" u="none" strike="noStrike" kern="150" cap="none" spc="0" normalizeH="0" baseline="0" noProof="0" dirty="0">
                <a:ln>
                  <a:noFill/>
                </a:ln>
                <a:solidFill>
                  <a:prstClr val="black"/>
                </a:solidFill>
                <a:effectLst/>
                <a:highlight>
                  <a:srgbClr val="D4DCE2"/>
                </a:highlight>
                <a:uLnTx/>
                <a:uFillTx/>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 2025-188 du 27 février </a:t>
            </a:r>
            <a:r>
              <a:rPr kumimoji="0" lang="fr-FR" sz="1600" b="1" i="0" u="none" strike="noStrike" kern="150" cap="none" spc="0" normalizeH="0" baseline="0" noProof="0" dirty="0">
                <a:ln>
                  <a:noFill/>
                </a:ln>
                <a:solidFill>
                  <a:prstClr val="black"/>
                </a:solidFill>
                <a:effectLst/>
                <a:highlight>
                  <a:srgbClr val="D4DCE2"/>
                </a:highlight>
                <a:uLnTx/>
                <a:uFillTx/>
                <a:latin typeface="Times New Roman" panose="02020603050405020304" pitchFamily="18" charset="0"/>
                <a:ea typeface="+mn-ea"/>
                <a:cs typeface="Times New Roman" panose="02020603050405020304" pitchFamily="18" charset="0"/>
                <a:sym typeface="Wingdings" panose="05000000000000000000" pitchFamily="2" charset="2"/>
              </a:rPr>
              <a:t>2025</a:t>
            </a:r>
            <a:r>
              <a:rPr kumimoji="0" lang="fr-FR" sz="1600" b="1" i="0" u="none" strike="noStrike" kern="15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sym typeface="Wingdings" panose="05000000000000000000" pitchFamily="2" charset="2"/>
              </a:rPr>
              <a:t> </a:t>
            </a:r>
            <a:r>
              <a:rPr lang="fr-FR" sz="1600" dirty="0">
                <a:latin typeface="Times New Roman" panose="02020603050405020304" pitchFamily="18" charset="0"/>
                <a:cs typeface="Times New Roman" panose="02020603050405020304" pitchFamily="18" charset="0"/>
                <a:sym typeface="Wingdings" panose="05000000000000000000" pitchFamily="2" charset="2"/>
              </a:rPr>
              <a:t>prévoit l’obligation pour les ministres chargés de la prévention des risques et de la santé d’élaborer une </a:t>
            </a:r>
            <a:r>
              <a:rPr lang="fr-FR" sz="1600" b="1" dirty="0">
                <a:latin typeface="Times New Roman" panose="02020603050405020304" pitchFamily="18" charset="0"/>
                <a:cs typeface="Times New Roman" panose="02020603050405020304" pitchFamily="18" charset="0"/>
                <a:sym typeface="Wingdings" panose="05000000000000000000" pitchFamily="2" charset="2"/>
              </a:rPr>
              <a:t>carte des sites émettant des PFAS dans l’environnement de manière générale</a:t>
            </a:r>
            <a:r>
              <a:rPr lang="fr-FR" sz="1600" dirty="0">
                <a:latin typeface="Times New Roman" panose="02020603050405020304" pitchFamily="18" charset="0"/>
                <a:cs typeface="Times New Roman" panose="02020603050405020304" pitchFamily="18" charset="0"/>
                <a:sym typeface="Wingdings" panose="05000000000000000000" pitchFamily="2" charset="2"/>
              </a:rPr>
              <a:t>.</a:t>
            </a:r>
          </a:p>
        </p:txBody>
      </p:sp>
      <p:sp>
        <p:nvSpPr>
          <p:cNvPr id="2" name="ZoneTexte 1">
            <a:extLst>
              <a:ext uri="{FF2B5EF4-FFF2-40B4-BE49-F238E27FC236}">
                <a16:creationId xmlns:a16="http://schemas.microsoft.com/office/drawing/2014/main" id="{B72BE44C-3959-8128-4548-F47BDF7A6E11}"/>
              </a:ext>
            </a:extLst>
          </p:cNvPr>
          <p:cNvSpPr txBox="1"/>
          <p:nvPr/>
        </p:nvSpPr>
        <p:spPr>
          <a:xfrm>
            <a:off x="431295" y="375041"/>
            <a:ext cx="11262784" cy="553998"/>
          </a:xfrm>
          <a:prstGeom prst="rect">
            <a:avLst/>
          </a:prstGeom>
          <a:noFill/>
          <a:ln w="57150">
            <a:solidFill>
              <a:srgbClr val="D8FF00"/>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Vers la réglementation des PFAS dans d’autres milieux physiques ?</a:t>
            </a:r>
            <a:endParaRPr kumimoji="0" lang="fr-FR" sz="3000" b="1"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5" name="ZoneTexte 4">
            <a:extLst>
              <a:ext uri="{FF2B5EF4-FFF2-40B4-BE49-F238E27FC236}">
                <a16:creationId xmlns:a16="http://schemas.microsoft.com/office/drawing/2014/main" id="{B5BD17F0-CCBB-C90B-52F4-B09216F589B7}"/>
              </a:ext>
            </a:extLst>
          </p:cNvPr>
          <p:cNvSpPr txBox="1"/>
          <p:nvPr/>
        </p:nvSpPr>
        <p:spPr>
          <a:xfrm>
            <a:off x="7097435" y="3429000"/>
            <a:ext cx="2455501" cy="800219"/>
          </a:xfrm>
          <a:prstGeom prst="rect">
            <a:avLst/>
          </a:prstGeom>
          <a:noFill/>
          <a:ln w="38100">
            <a:solidFill>
              <a:srgbClr val="D8FF00"/>
            </a:solidFill>
            <a:prstDash val="lgDash"/>
            <a:extLst>
              <a:ext uri="{C807C97D-BFC1-408E-A445-0C87EB9F89A2}">
                <ask:lineSketchStyleProps xmlns:ask="http://schemas.microsoft.com/office/drawing/2018/sketchyshapes" sd="1453953587">
                  <a:custGeom>
                    <a:avLst/>
                    <a:gdLst>
                      <a:gd name="connsiteX0" fmla="*/ 0 w 2955851"/>
                      <a:gd name="connsiteY0" fmla="*/ 0 h 1015663"/>
                      <a:gd name="connsiteX1" fmla="*/ 650287 w 2955851"/>
                      <a:gd name="connsiteY1" fmla="*/ 0 h 1015663"/>
                      <a:gd name="connsiteX2" fmla="*/ 1241457 w 2955851"/>
                      <a:gd name="connsiteY2" fmla="*/ 0 h 1015663"/>
                      <a:gd name="connsiteX3" fmla="*/ 1862186 w 2955851"/>
                      <a:gd name="connsiteY3" fmla="*/ 0 h 1015663"/>
                      <a:gd name="connsiteX4" fmla="*/ 2955851 w 2955851"/>
                      <a:gd name="connsiteY4" fmla="*/ 0 h 1015663"/>
                      <a:gd name="connsiteX5" fmla="*/ 2955851 w 2955851"/>
                      <a:gd name="connsiteY5" fmla="*/ 497675 h 1015663"/>
                      <a:gd name="connsiteX6" fmla="*/ 2955851 w 2955851"/>
                      <a:gd name="connsiteY6" fmla="*/ 1015663 h 1015663"/>
                      <a:gd name="connsiteX7" fmla="*/ 2305564 w 2955851"/>
                      <a:gd name="connsiteY7" fmla="*/ 1015663 h 1015663"/>
                      <a:gd name="connsiteX8" fmla="*/ 1655277 w 2955851"/>
                      <a:gd name="connsiteY8" fmla="*/ 1015663 h 1015663"/>
                      <a:gd name="connsiteX9" fmla="*/ 1064106 w 2955851"/>
                      <a:gd name="connsiteY9" fmla="*/ 1015663 h 1015663"/>
                      <a:gd name="connsiteX10" fmla="*/ 561612 w 2955851"/>
                      <a:gd name="connsiteY10" fmla="*/ 1015663 h 1015663"/>
                      <a:gd name="connsiteX11" fmla="*/ 0 w 2955851"/>
                      <a:gd name="connsiteY11" fmla="*/ 1015663 h 1015663"/>
                      <a:gd name="connsiteX12" fmla="*/ 0 w 2955851"/>
                      <a:gd name="connsiteY12" fmla="*/ 517988 h 1015663"/>
                      <a:gd name="connsiteX13" fmla="*/ 0 w 2955851"/>
                      <a:gd name="connsiteY13" fmla="*/ 0 h 1015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55851" h="1015663" extrusionOk="0">
                        <a:moveTo>
                          <a:pt x="0" y="0"/>
                        </a:moveTo>
                        <a:cubicBezTo>
                          <a:pt x="230596" y="-25514"/>
                          <a:pt x="449903" y="16354"/>
                          <a:pt x="650287" y="0"/>
                        </a:cubicBezTo>
                        <a:cubicBezTo>
                          <a:pt x="850671" y="-16354"/>
                          <a:pt x="952230" y="65041"/>
                          <a:pt x="1241457" y="0"/>
                        </a:cubicBezTo>
                        <a:cubicBezTo>
                          <a:pt x="1530684" y="-65041"/>
                          <a:pt x="1705000" y="55206"/>
                          <a:pt x="1862186" y="0"/>
                        </a:cubicBezTo>
                        <a:cubicBezTo>
                          <a:pt x="2019372" y="-55206"/>
                          <a:pt x="2433530" y="60748"/>
                          <a:pt x="2955851" y="0"/>
                        </a:cubicBezTo>
                        <a:cubicBezTo>
                          <a:pt x="3010280" y="208744"/>
                          <a:pt x="2914710" y="398101"/>
                          <a:pt x="2955851" y="497675"/>
                        </a:cubicBezTo>
                        <a:cubicBezTo>
                          <a:pt x="2996992" y="597250"/>
                          <a:pt x="2928243" y="904120"/>
                          <a:pt x="2955851" y="1015663"/>
                        </a:cubicBezTo>
                        <a:cubicBezTo>
                          <a:pt x="2742072" y="1069396"/>
                          <a:pt x="2525450" y="956471"/>
                          <a:pt x="2305564" y="1015663"/>
                        </a:cubicBezTo>
                        <a:cubicBezTo>
                          <a:pt x="2085678" y="1074855"/>
                          <a:pt x="1878402" y="961119"/>
                          <a:pt x="1655277" y="1015663"/>
                        </a:cubicBezTo>
                        <a:cubicBezTo>
                          <a:pt x="1432152" y="1070207"/>
                          <a:pt x="1270111" y="1007456"/>
                          <a:pt x="1064106" y="1015663"/>
                        </a:cubicBezTo>
                        <a:cubicBezTo>
                          <a:pt x="858101" y="1023870"/>
                          <a:pt x="679746" y="992035"/>
                          <a:pt x="561612" y="1015663"/>
                        </a:cubicBezTo>
                        <a:cubicBezTo>
                          <a:pt x="443478" y="1039291"/>
                          <a:pt x="277022" y="957379"/>
                          <a:pt x="0" y="1015663"/>
                        </a:cubicBezTo>
                        <a:cubicBezTo>
                          <a:pt x="-55021" y="826264"/>
                          <a:pt x="22465" y="668005"/>
                          <a:pt x="0" y="517988"/>
                        </a:cubicBezTo>
                        <a:cubicBezTo>
                          <a:pt x="-22465" y="367972"/>
                          <a:pt x="10016" y="165999"/>
                          <a:pt x="0" y="0"/>
                        </a:cubicBezTo>
                        <a:close/>
                      </a:path>
                    </a:pathLst>
                  </a:custGeom>
                  <ask:type>
                    <ask:lineSketchNone/>
                  </ask:type>
                </ask:lineSketchStyleProps>
              </a:ext>
            </a:extLst>
          </a:ln>
        </p:spPr>
        <p:txBody>
          <a:bodyPr wrap="square" rtlCol="0">
            <a:spAutoFit/>
          </a:bodyPr>
          <a:lstStyle/>
          <a:p>
            <a:pPr algn="ctr"/>
            <a:r>
              <a:rPr lang="fr-FR" dirty="0">
                <a:latin typeface="+mj-lt"/>
              </a:rPr>
              <a:t>💡 </a:t>
            </a:r>
            <a:r>
              <a:rPr lang="fr-FR" sz="1400" dirty="0">
                <a:latin typeface="+mj-lt"/>
              </a:rPr>
              <a:t>Date de publication prévisionnelle de l’arrêté : </a:t>
            </a:r>
          </a:p>
          <a:p>
            <a:pPr algn="ctr"/>
            <a:r>
              <a:rPr lang="fr-FR" sz="1400" b="1" dirty="0">
                <a:effectLst>
                  <a:outerShdw blurRad="38100" dist="38100" dir="2700000" algn="tl">
                    <a:srgbClr val="000000">
                      <a:alpha val="43137"/>
                    </a:srgbClr>
                  </a:outerShdw>
                </a:effectLst>
                <a:latin typeface="+mj-lt"/>
              </a:rPr>
              <a:t>septembre 2025</a:t>
            </a:r>
          </a:p>
        </p:txBody>
      </p:sp>
      <p:sp>
        <p:nvSpPr>
          <p:cNvPr id="6" name="ZoneTexte 5">
            <a:extLst>
              <a:ext uri="{FF2B5EF4-FFF2-40B4-BE49-F238E27FC236}">
                <a16:creationId xmlns:a16="http://schemas.microsoft.com/office/drawing/2014/main" id="{E1C2DFEC-10A2-0D27-41E1-9BC33A695CB6}"/>
              </a:ext>
            </a:extLst>
          </p:cNvPr>
          <p:cNvSpPr txBox="1"/>
          <p:nvPr/>
        </p:nvSpPr>
        <p:spPr>
          <a:xfrm>
            <a:off x="829648" y="2828836"/>
            <a:ext cx="7363256" cy="600164"/>
          </a:xfrm>
          <a:prstGeom prst="rect">
            <a:avLst/>
          </a:prstGeom>
          <a:noFill/>
        </p:spPr>
        <p:txBody>
          <a:bodyPr wrap="square">
            <a:spAutoFit/>
          </a:bodyPr>
          <a:lstStyle/>
          <a:p>
            <a:pPr algn="just"/>
            <a:endParaRPr lang="fr-FR" sz="100" dirty="0">
              <a:latin typeface="Times New Roman" panose="02020603050405020304" pitchFamily="18" charset="0"/>
              <a:cs typeface="Times New Roman" panose="02020603050405020304" pitchFamily="18" charset="0"/>
              <a:sym typeface="Wingdings" panose="05000000000000000000" pitchFamily="2" charset="2"/>
            </a:endParaRPr>
          </a:p>
          <a:p>
            <a:pPr lvl="1" algn="just"/>
            <a:r>
              <a:rPr lang="fr-FR" sz="1600" b="0" i="0" dirty="0">
                <a:solidFill>
                  <a:srgbClr val="040C28"/>
                </a:solidFill>
                <a:effectLst/>
                <a:latin typeface="Google Sans"/>
              </a:rPr>
              <a:t>👉</a:t>
            </a:r>
            <a:r>
              <a:rPr lang="fr-FR" sz="16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Wingdings" panose="05000000000000000000" pitchFamily="2" charset="2"/>
              </a:rPr>
              <a:t>Un arrêté </a:t>
            </a:r>
            <a:r>
              <a:rPr lang="fr-FR" sz="1600" dirty="0">
                <a:latin typeface="Times New Roman" panose="02020603050405020304" pitchFamily="18" charset="0"/>
                <a:cs typeface="Times New Roman" panose="02020603050405020304" pitchFamily="18" charset="0"/>
                <a:sym typeface="Wingdings" panose="05000000000000000000" pitchFamily="2" charset="2"/>
              </a:rPr>
              <a:t>devra définir les actions de dépollution et seuils maximaux d’émission de PFAS sur l'ensemble des sites émetteurs.</a:t>
            </a:r>
          </a:p>
        </p:txBody>
      </p:sp>
      <p:sp>
        <p:nvSpPr>
          <p:cNvPr id="8" name="ZoneTexte 7">
            <a:extLst>
              <a:ext uri="{FF2B5EF4-FFF2-40B4-BE49-F238E27FC236}">
                <a16:creationId xmlns:a16="http://schemas.microsoft.com/office/drawing/2014/main" id="{18BBF7E4-1A72-8F58-0EDB-D3F13E0E6733}"/>
              </a:ext>
            </a:extLst>
          </p:cNvPr>
          <p:cNvSpPr txBox="1"/>
          <p:nvPr/>
        </p:nvSpPr>
        <p:spPr>
          <a:xfrm>
            <a:off x="477381" y="4623508"/>
            <a:ext cx="10984306" cy="1446550"/>
          </a:xfrm>
          <a:prstGeom prst="rect">
            <a:avLst/>
          </a:prstGeom>
          <a:noFill/>
          <a:ln w="9525">
            <a:noFill/>
          </a:ln>
        </p:spPr>
        <p:txBody>
          <a:bodyPr wrap="square">
            <a:spAutoFit/>
          </a:bodyPr>
          <a:lstStyle/>
          <a:p>
            <a:pPr marL="285750" indent="-285750" algn="just">
              <a:buFont typeface="Arial" panose="020B0604020202020204" pitchFamily="34" charset="0"/>
              <a:buChar char="•"/>
            </a:pPr>
            <a:r>
              <a:rPr lang="fr-FR" b="1" dirty="0">
                <a:highlight>
                  <a:srgbClr val="D8FF00"/>
                </a:highlight>
                <a:latin typeface="Times New Roman" panose="02020603050405020304" pitchFamily="18" charset="0"/>
                <a:cs typeface="Times New Roman" panose="02020603050405020304" pitchFamily="18" charset="0"/>
                <a:sym typeface="Wingdings" panose="05000000000000000000" pitchFamily="2" charset="2"/>
              </a:rPr>
              <a:t>En pratique</a:t>
            </a:r>
            <a:r>
              <a:rPr lang="fr-FR" dirty="0">
                <a:latin typeface="Times New Roman" panose="02020603050405020304" pitchFamily="18" charset="0"/>
                <a:cs typeface="Times New Roman" panose="02020603050405020304" pitchFamily="18" charset="0"/>
                <a:sym typeface="Wingdings" panose="05000000000000000000" pitchFamily="2" charset="2"/>
              </a:rPr>
              <a:t>,</a:t>
            </a:r>
            <a:r>
              <a:rPr lang="fr-FR"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sym typeface="Wingdings" panose="05000000000000000000" pitchFamily="2" charset="2"/>
              </a:rPr>
              <a:t> </a:t>
            </a:r>
            <a:r>
              <a:rPr lang="fr-FR" dirty="0">
                <a:latin typeface="Times New Roman" panose="02020603050405020304" pitchFamily="18" charset="0"/>
                <a:cs typeface="Times New Roman" panose="02020603050405020304" pitchFamily="18" charset="0"/>
                <a:sym typeface="Wingdings" panose="05000000000000000000" pitchFamily="2" charset="2"/>
              </a:rPr>
              <a:t>comment pallier </a:t>
            </a:r>
            <a:r>
              <a:rPr lang="fr-FR" b="1" dirty="0">
                <a:latin typeface="Times New Roman" panose="02020603050405020304" pitchFamily="18" charset="0"/>
                <a:cs typeface="Times New Roman" panose="02020603050405020304" pitchFamily="18" charset="0"/>
                <a:sym typeface="Wingdings" panose="05000000000000000000" pitchFamily="2" charset="2"/>
              </a:rPr>
              <a:t>l’absence de règlementation et de méthodologie spécifique aux rejets de PFAS dans </a:t>
            </a:r>
            <a:r>
              <a:rPr lang="fr-FR" b="1" u="sng" dirty="0">
                <a:latin typeface="Times New Roman" panose="02020603050405020304" pitchFamily="18" charset="0"/>
                <a:cs typeface="Times New Roman" panose="02020603050405020304" pitchFamily="18" charset="0"/>
                <a:sym typeface="Wingdings" panose="05000000000000000000" pitchFamily="2" charset="2"/>
              </a:rPr>
              <a:t>les sols</a:t>
            </a:r>
            <a:r>
              <a:rPr lang="fr-FR" b="1" dirty="0">
                <a:latin typeface="Times New Roman" panose="02020603050405020304" pitchFamily="18" charset="0"/>
                <a:cs typeface="Times New Roman" panose="02020603050405020304" pitchFamily="18" charset="0"/>
                <a:sym typeface="Wingdings" panose="05000000000000000000" pitchFamily="2" charset="2"/>
              </a:rPr>
              <a:t> et dans </a:t>
            </a:r>
            <a:r>
              <a:rPr lang="fr-FR" b="1" u="sng" dirty="0">
                <a:latin typeface="Times New Roman" panose="02020603050405020304" pitchFamily="18" charset="0"/>
                <a:cs typeface="Times New Roman" panose="02020603050405020304" pitchFamily="18" charset="0"/>
                <a:sym typeface="Wingdings" panose="05000000000000000000" pitchFamily="2" charset="2"/>
              </a:rPr>
              <a:t>l’air</a:t>
            </a:r>
            <a:r>
              <a:rPr lang="fr-FR" b="1" dirty="0">
                <a:latin typeface="Times New Roman" panose="02020603050405020304" pitchFamily="18" charset="0"/>
                <a:cs typeface="Times New Roman" panose="02020603050405020304" pitchFamily="18" charset="0"/>
                <a:sym typeface="Wingdings" panose="05000000000000000000" pitchFamily="2" charset="2"/>
              </a:rPr>
              <a:t> </a:t>
            </a:r>
            <a:r>
              <a:rPr lang="fr-FR" dirty="0">
                <a:latin typeface="Times New Roman" panose="02020603050405020304" pitchFamily="18" charset="0"/>
                <a:cs typeface="Times New Roman" panose="02020603050405020304" pitchFamily="18" charset="0"/>
                <a:sym typeface="Wingdings" panose="05000000000000000000" pitchFamily="2" charset="2"/>
              </a:rPr>
              <a:t>?</a:t>
            </a:r>
          </a:p>
          <a:p>
            <a:pPr algn="just"/>
            <a:endParaRPr lang="fr-FR" dirty="0">
              <a:latin typeface="Times New Roman" panose="02020603050405020304" pitchFamily="18" charset="0"/>
              <a:cs typeface="Times New Roman" panose="02020603050405020304" pitchFamily="18" charset="0"/>
              <a:sym typeface="Wingdings" panose="05000000000000000000" pitchFamily="2" charset="2"/>
            </a:endParaRPr>
          </a:p>
          <a:p>
            <a:pPr marL="742950" lvl="1" indent="-285750">
              <a:buFont typeface="Wingdings" panose="05000000000000000000" pitchFamily="2" charset="2"/>
              <a:buChar char="Ø"/>
            </a:pPr>
            <a:r>
              <a:rPr lang="fr-FR" sz="1600" dirty="0">
                <a:latin typeface="Times New Roman" panose="02020603050405020304" pitchFamily="18" charset="0"/>
                <a:cs typeface="Times New Roman" panose="02020603050405020304" pitchFamily="18" charset="0"/>
                <a:sym typeface="Wingdings" panose="05000000000000000000" pitchFamily="2" charset="2"/>
              </a:rPr>
              <a:t>Utilisation des méthodes sites et sols pollués ?</a:t>
            </a:r>
          </a:p>
          <a:p>
            <a:pPr marL="742950" lvl="1" indent="-285750">
              <a:buFont typeface="Wingdings" panose="05000000000000000000" pitchFamily="2" charset="2"/>
              <a:buChar char="Ø"/>
            </a:pPr>
            <a:r>
              <a:rPr lang="fr-FR" sz="1600" dirty="0">
                <a:latin typeface="Times New Roman" panose="02020603050405020304" pitchFamily="18" charset="0"/>
                <a:cs typeface="Times New Roman" panose="02020603050405020304" pitchFamily="18" charset="0"/>
                <a:sym typeface="Wingdings" panose="05000000000000000000" pitchFamily="2" charset="2"/>
              </a:rPr>
              <a:t>Application des seuils applicables à l’eau potable ?</a:t>
            </a:r>
            <a:endParaRPr lang="fr-FR" sz="1600" dirty="0"/>
          </a:p>
        </p:txBody>
      </p:sp>
    </p:spTree>
    <p:extLst>
      <p:ext uri="{BB962C8B-B14F-4D97-AF65-F5344CB8AC3E}">
        <p14:creationId xmlns:p14="http://schemas.microsoft.com/office/powerpoint/2010/main" val="31543644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BBDC1FF4-9444-B878-AD34-4A6962EFD30B}"/>
              </a:ext>
            </a:extLst>
          </p:cNvPr>
          <p:cNvSpPr>
            <a:spLocks noGrp="1"/>
          </p:cNvSpPr>
          <p:nvPr>
            <p:ph idx="1"/>
          </p:nvPr>
        </p:nvSpPr>
        <p:spPr>
          <a:xfrm>
            <a:off x="307544" y="1366869"/>
            <a:ext cx="11360988" cy="5382273"/>
          </a:xfrm>
        </p:spPr>
        <p:txBody>
          <a:bodyPr>
            <a:normAutofit lnSpcReduction="10000"/>
          </a:bodyPr>
          <a:lstStyle/>
          <a:p>
            <a:pPr algn="just"/>
            <a:r>
              <a:rPr lang="fr-FR" sz="2200" b="1" dirty="0">
                <a:highlight>
                  <a:srgbClr val="D8FF00"/>
                </a:highlight>
                <a:latin typeface="Times New Roman" panose="02020603050405020304" pitchFamily="18" charset="0"/>
                <a:cs typeface="Times New Roman" panose="02020603050405020304" pitchFamily="18" charset="0"/>
              </a:rPr>
              <a:t>Proposition de restriction universelle des PFAS</a:t>
            </a:r>
            <a:r>
              <a:rPr lang="fr-FR" sz="2200" dirty="0">
                <a:latin typeface="Times New Roman" panose="02020603050405020304" pitchFamily="18" charset="0"/>
                <a:cs typeface="Times New Roman" panose="02020603050405020304" pitchFamily="18" charset="0"/>
              </a:rPr>
              <a:t> portée par cinq Etats membres</a:t>
            </a:r>
          </a:p>
          <a:p>
            <a:pPr lvl="1" algn="just"/>
            <a:r>
              <a:rPr lang="fr-FR" sz="1900" dirty="0">
                <a:latin typeface="Times New Roman" panose="02020603050405020304" pitchFamily="18" charset="0"/>
                <a:cs typeface="Times New Roman" panose="02020603050405020304" pitchFamily="18" charset="0"/>
              </a:rPr>
              <a:t>Une proposition soumise à l’Agence européenne des produits chimiques (ECHA) en janvier 2023 par le Danemark, l’Allemagne, les Pays-Bas, la Norvège et la Suède.</a:t>
            </a:r>
          </a:p>
          <a:p>
            <a:pPr lvl="1" algn="just"/>
            <a:r>
              <a:rPr lang="fr-FR" sz="1900" b="1" dirty="0">
                <a:latin typeface="Times New Roman" panose="02020603050405020304" pitchFamily="18" charset="0"/>
                <a:cs typeface="Times New Roman" panose="02020603050405020304" pitchFamily="18" charset="0"/>
              </a:rPr>
              <a:t>Evaluation en cours par l’ECHA, portant sur plus de 10 000 substances dans 14 secteurs </a:t>
            </a:r>
            <a:r>
              <a:rPr lang="fr-FR" sz="1900" dirty="0">
                <a:latin typeface="Times New Roman" panose="02020603050405020304" pitchFamily="18" charset="0"/>
                <a:cs typeface="Times New Roman" panose="02020603050405020304" pitchFamily="18" charset="0"/>
              </a:rPr>
              <a:t>(notamment le textile, les ustensiles de cuisine, les emballages, la métallurgie, les cosmétiques, les technologies médicales, le transport).</a:t>
            </a:r>
          </a:p>
          <a:p>
            <a:pPr lvl="1" algn="just"/>
            <a:r>
              <a:rPr lang="fr-FR" sz="1900" dirty="0">
                <a:latin typeface="Times New Roman" panose="02020603050405020304" pitchFamily="18" charset="0"/>
                <a:cs typeface="Times New Roman" panose="02020603050405020304" pitchFamily="18" charset="0"/>
              </a:rPr>
              <a:t>Résultats attendus fin 2025 ou début 2026, transmission à la Commission européenne.</a:t>
            </a:r>
          </a:p>
          <a:p>
            <a:pPr marL="457200" lvl="1" indent="0" algn="just">
              <a:buNone/>
            </a:pPr>
            <a:endParaRPr lang="fr-FR" sz="2000" dirty="0">
              <a:latin typeface="Times New Roman" panose="02020603050405020304" pitchFamily="18" charset="0"/>
              <a:cs typeface="Times New Roman" panose="02020603050405020304" pitchFamily="18" charset="0"/>
            </a:endParaRPr>
          </a:p>
          <a:p>
            <a:pPr algn="just"/>
            <a:r>
              <a:rPr lang="fr-FR" sz="2200" b="1" dirty="0">
                <a:highlight>
                  <a:srgbClr val="D8FF00"/>
                </a:highlight>
                <a:latin typeface="Times New Roman" panose="02020603050405020304" pitchFamily="18" charset="0"/>
                <a:cs typeface="Times New Roman" panose="02020603050405020304" pitchFamily="18" charset="0"/>
              </a:rPr>
              <a:t>Plaidoyers d’ONG</a:t>
            </a:r>
            <a:r>
              <a:rPr lang="fr-FR" sz="2200" b="1" dirty="0">
                <a:latin typeface="Times New Roman" panose="02020603050405020304" pitchFamily="18" charset="0"/>
                <a:cs typeface="Times New Roman" panose="02020603050405020304" pitchFamily="18" charset="0"/>
              </a:rPr>
              <a:t> </a:t>
            </a:r>
            <a:r>
              <a:rPr lang="fr-FR" sz="2200" dirty="0">
                <a:latin typeface="Times New Roman" panose="02020603050405020304" pitchFamily="18" charset="0"/>
                <a:cs typeface="Times New Roman" panose="02020603050405020304" pitchFamily="18" charset="0"/>
              </a:rPr>
              <a:t>pour un encadrement des PFAS plus strict au niveau européen.</a:t>
            </a:r>
          </a:p>
          <a:p>
            <a:pPr lvl="1" algn="just"/>
            <a:r>
              <a:rPr lang="fr-FR" sz="1900" dirty="0">
                <a:latin typeface="Times New Roman" panose="02020603050405020304" pitchFamily="18" charset="0"/>
                <a:cs typeface="Times New Roman" panose="02020603050405020304" pitchFamily="18" charset="0"/>
                <a:hlinkClick r:id="rId2"/>
              </a:rPr>
              <a:t>22 janvier 2025 </a:t>
            </a:r>
            <a:r>
              <a:rPr lang="fr-FR" sz="1900" dirty="0">
                <a:latin typeface="Times New Roman" panose="02020603050405020304" pitchFamily="18" charset="0"/>
                <a:cs typeface="Times New Roman" panose="02020603050405020304" pitchFamily="18" charset="0"/>
              </a:rPr>
              <a:t>: lettre d’une centaine d’ONG à la Commission européenne pour l’adoption d’une « </a:t>
            </a:r>
            <a:r>
              <a:rPr lang="fr-FR" sz="1900" i="1" dirty="0">
                <a:latin typeface="Times New Roman" panose="02020603050405020304" pitchFamily="18" charset="0"/>
                <a:cs typeface="Times New Roman" panose="02020603050405020304" pitchFamily="18" charset="0"/>
              </a:rPr>
              <a:t>interdiction complète des PFAS afin de réduire la pollution à la source </a:t>
            </a:r>
            <a:r>
              <a:rPr lang="fr-FR" sz="1900" dirty="0">
                <a:latin typeface="Times New Roman" panose="02020603050405020304" pitchFamily="18" charset="0"/>
                <a:cs typeface="Times New Roman" panose="02020603050405020304" pitchFamily="18" charset="0"/>
              </a:rPr>
              <a:t>», appelant particulièrement au renforcement de la législation sur les produits pharmaceutiques « </a:t>
            </a:r>
            <a:r>
              <a:rPr lang="fr-FR" sz="1900" i="1" dirty="0">
                <a:latin typeface="Times New Roman" panose="02020603050405020304" pitchFamily="18" charset="0"/>
                <a:cs typeface="Times New Roman" panose="02020603050405020304" pitchFamily="18" charset="0"/>
              </a:rPr>
              <a:t>pour s'attaquer à toutes les sources de pollution par les PFAS </a:t>
            </a:r>
            <a:r>
              <a:rPr lang="fr-FR" sz="1900" dirty="0">
                <a:latin typeface="Times New Roman" panose="02020603050405020304" pitchFamily="18" charset="0"/>
                <a:cs typeface="Times New Roman" panose="02020603050405020304" pitchFamily="18" charset="0"/>
              </a:rPr>
              <a:t>».</a:t>
            </a:r>
          </a:p>
          <a:p>
            <a:pPr lvl="1" algn="just"/>
            <a:r>
              <a:rPr lang="fr-FR" sz="1900" dirty="0">
                <a:latin typeface="Times New Roman" panose="02020603050405020304" pitchFamily="18" charset="0"/>
                <a:cs typeface="Times New Roman" panose="02020603050405020304" pitchFamily="18" charset="0"/>
                <a:hlinkClick r:id="rId3"/>
              </a:rPr>
              <a:t>27 janvier au 2 février 2025 </a:t>
            </a:r>
            <a:r>
              <a:rPr lang="fr-FR" sz="1900" dirty="0">
                <a:latin typeface="Times New Roman" panose="02020603050405020304" pitchFamily="18" charset="0"/>
                <a:cs typeface="Times New Roman" panose="02020603050405020304" pitchFamily="18" charset="0"/>
              </a:rPr>
              <a:t>: semaine d’actions contre les PFAS coordonnée au sein de l’UE par des ONG (Générations Futures en France).</a:t>
            </a:r>
          </a:p>
          <a:p>
            <a:pPr lvl="1" algn="just"/>
            <a:r>
              <a:rPr lang="fr-FR" sz="1900" dirty="0">
                <a:latin typeface="Times New Roman" panose="02020603050405020304" pitchFamily="18" charset="0"/>
                <a:cs typeface="Times New Roman" panose="02020603050405020304" pitchFamily="18" charset="0"/>
                <a:hlinkClick r:id="rId4"/>
              </a:rPr>
              <a:t>6 février 2025</a:t>
            </a:r>
            <a:r>
              <a:rPr lang="fr-FR" sz="1900" dirty="0">
                <a:latin typeface="Times New Roman" panose="02020603050405020304" pitchFamily="18" charset="0"/>
                <a:cs typeface="Times New Roman" panose="02020603050405020304" pitchFamily="18" charset="0"/>
              </a:rPr>
              <a:t> : à la suite des révélations du </a:t>
            </a:r>
            <a:r>
              <a:rPr lang="fr-FR" sz="1900" i="1" dirty="0" err="1">
                <a:latin typeface="Times New Roman" panose="02020603050405020304" pitchFamily="18" charset="0"/>
                <a:cs typeface="Times New Roman" panose="02020603050405020304" pitchFamily="18" charset="0"/>
              </a:rPr>
              <a:t>Forever</a:t>
            </a:r>
            <a:r>
              <a:rPr lang="fr-FR" sz="1900" i="1" dirty="0">
                <a:latin typeface="Times New Roman" panose="02020603050405020304" pitchFamily="18" charset="0"/>
                <a:cs typeface="Times New Roman" panose="02020603050405020304" pitchFamily="18" charset="0"/>
              </a:rPr>
              <a:t> Lobbying Project </a:t>
            </a:r>
            <a:r>
              <a:rPr lang="fr-FR" sz="1900" dirty="0">
                <a:latin typeface="Times New Roman" panose="02020603050405020304" pitchFamily="18" charset="0"/>
                <a:cs typeface="Times New Roman" panose="02020603050405020304" pitchFamily="18" charset="0"/>
              </a:rPr>
              <a:t>sur le coût de la dépollution des PFAS en Europe, appel au gouvernement de 34 ONG dont Générations Futures à soutenir la proposition de restriction universelle des PFAS, en refusant son édulcoration.</a:t>
            </a:r>
          </a:p>
        </p:txBody>
      </p:sp>
      <p:sp>
        <p:nvSpPr>
          <p:cNvPr id="2" name="ZoneTexte 1">
            <a:extLst>
              <a:ext uri="{FF2B5EF4-FFF2-40B4-BE49-F238E27FC236}">
                <a16:creationId xmlns:a16="http://schemas.microsoft.com/office/drawing/2014/main" id="{B72BE44C-3959-8128-4548-F47BDF7A6E11}"/>
              </a:ext>
            </a:extLst>
          </p:cNvPr>
          <p:cNvSpPr txBox="1"/>
          <p:nvPr/>
        </p:nvSpPr>
        <p:spPr>
          <a:xfrm>
            <a:off x="307544" y="367886"/>
            <a:ext cx="10563656" cy="553998"/>
          </a:xfrm>
          <a:prstGeom prst="rect">
            <a:avLst/>
          </a:prstGeom>
          <a:noFill/>
          <a:ln w="57150">
            <a:solidFill>
              <a:srgbClr val="D8FF00"/>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Vers une nouvelle législation européenne spécifique aux PFAS ?</a:t>
            </a:r>
            <a:endParaRPr kumimoji="0" lang="fr-FR" sz="3000" b="1"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8878164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BBDC1FF4-9444-B878-AD34-4A6962EFD30B}"/>
              </a:ext>
            </a:extLst>
          </p:cNvPr>
          <p:cNvSpPr>
            <a:spLocks noGrp="1"/>
          </p:cNvSpPr>
          <p:nvPr>
            <p:ph idx="1"/>
          </p:nvPr>
        </p:nvSpPr>
        <p:spPr>
          <a:xfrm>
            <a:off x="371044" y="1557782"/>
            <a:ext cx="5572556" cy="5300217"/>
          </a:xfrm>
        </p:spPr>
        <p:txBody>
          <a:bodyPr>
            <a:normAutofit/>
          </a:bodyPr>
          <a:lstStyle/>
          <a:p>
            <a:pPr marL="0" indent="0" algn="ctr">
              <a:buNone/>
            </a:pPr>
            <a:r>
              <a:rPr lang="fr-FR" sz="2000" b="1" dirty="0">
                <a:effectLst>
                  <a:outerShdw blurRad="38100" dist="38100" dir="2700000" algn="tl">
                    <a:srgbClr val="000000">
                      <a:alpha val="43137"/>
                    </a:srgbClr>
                  </a:outerShdw>
                </a:effectLst>
                <a:highlight>
                  <a:srgbClr val="D8FF00"/>
                </a:highlight>
                <a:latin typeface="Times New Roman" panose="02020603050405020304" pitchFamily="18" charset="0"/>
                <a:cs typeface="Times New Roman" panose="02020603050405020304" pitchFamily="18" charset="0"/>
              </a:rPr>
              <a:t>Aux Etats-Unis</a:t>
            </a:r>
            <a:r>
              <a:rPr lang="fr-FR"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fr-FR" sz="2000" b="1" dirty="0">
                <a:latin typeface="Times New Roman" panose="02020603050405020304" pitchFamily="18" charset="0"/>
                <a:cs typeface="Times New Roman" panose="02020603050405020304" pitchFamily="18" charset="0"/>
              </a:rPr>
              <a:t>-  Les compensations financières versées par les producteurs de PFAS</a:t>
            </a:r>
            <a:endParaRPr lang="fr-FR" sz="800" b="1" dirty="0">
              <a:latin typeface="Times New Roman" panose="02020603050405020304" pitchFamily="18" charset="0"/>
              <a:cs typeface="Times New Roman" panose="02020603050405020304" pitchFamily="18" charset="0"/>
            </a:endParaRPr>
          </a:p>
          <a:p>
            <a:pPr marL="0" indent="0" algn="just">
              <a:buNone/>
            </a:pPr>
            <a:endParaRPr lang="fr-FR" sz="800" b="1" dirty="0">
              <a:latin typeface="Times New Roman" panose="02020603050405020304" pitchFamily="18" charset="0"/>
              <a:cs typeface="Times New Roman" panose="02020603050405020304" pitchFamily="18" charset="0"/>
            </a:endParaRPr>
          </a:p>
          <a:p>
            <a:pPr algn="just"/>
            <a:r>
              <a:rPr lang="fr-FR" sz="1800" dirty="0">
                <a:latin typeface="Times New Roman" panose="02020603050405020304" pitchFamily="18" charset="0"/>
                <a:cs typeface="Times New Roman" panose="02020603050405020304" pitchFamily="18" charset="0"/>
              </a:rPr>
              <a:t>Conclusion d’une transaction de </a:t>
            </a:r>
            <a:r>
              <a:rPr lang="fr-FR" sz="1800" b="1" dirty="0">
                <a:latin typeface="Times New Roman" panose="02020603050405020304" pitchFamily="18" charset="0"/>
                <a:cs typeface="Times New Roman" panose="02020603050405020304" pitchFamily="18" charset="0"/>
              </a:rPr>
              <a:t>393 millions de dollars </a:t>
            </a:r>
            <a:r>
              <a:rPr lang="fr-FR" sz="1800" dirty="0">
                <a:latin typeface="Times New Roman" panose="02020603050405020304" pitchFamily="18" charset="0"/>
                <a:cs typeface="Times New Roman" panose="02020603050405020304" pitchFamily="18" charset="0"/>
              </a:rPr>
              <a:t>entre </a:t>
            </a:r>
            <a:r>
              <a:rPr lang="fr-FR" sz="1800" b="1" dirty="0">
                <a:latin typeface="Times New Roman" panose="02020603050405020304" pitchFamily="18" charset="0"/>
                <a:cs typeface="Times New Roman" panose="02020603050405020304" pitchFamily="18" charset="0"/>
              </a:rPr>
              <a:t>Solvay</a:t>
            </a:r>
            <a:r>
              <a:rPr lang="fr-FR" sz="1800" dirty="0">
                <a:latin typeface="Times New Roman" panose="02020603050405020304" pitchFamily="18" charset="0"/>
                <a:cs typeface="Times New Roman" panose="02020603050405020304" pitchFamily="18" charset="0"/>
              </a:rPr>
              <a:t> et avec le parquet de New Jersey en juin 2023 ;</a:t>
            </a:r>
          </a:p>
          <a:p>
            <a:pPr algn="just"/>
            <a:r>
              <a:rPr lang="fr-FR" sz="1800" dirty="0">
                <a:latin typeface="Times New Roman" panose="02020603050405020304" pitchFamily="18" charset="0"/>
                <a:cs typeface="Times New Roman" panose="02020603050405020304" pitchFamily="18" charset="0"/>
              </a:rPr>
              <a:t>A la même période, </a:t>
            </a:r>
            <a:r>
              <a:rPr lang="fr-FR" sz="1800" b="1" dirty="0">
                <a:latin typeface="Times New Roman" panose="02020603050405020304" pitchFamily="18" charset="0"/>
                <a:cs typeface="Times New Roman" panose="02020603050405020304" pitchFamily="18" charset="0"/>
              </a:rPr>
              <a:t>3M</a:t>
            </a:r>
            <a:r>
              <a:rPr lang="fr-FR" sz="1800" dirty="0">
                <a:latin typeface="Times New Roman" panose="02020603050405020304" pitchFamily="18" charset="0"/>
                <a:cs typeface="Times New Roman" panose="02020603050405020304" pitchFamily="18" charset="0"/>
              </a:rPr>
              <a:t> a conclu un accord transactionnel compris </a:t>
            </a:r>
            <a:r>
              <a:rPr lang="fr-FR" sz="1800" b="1" dirty="0">
                <a:latin typeface="Times New Roman" panose="02020603050405020304" pitchFamily="18" charset="0"/>
                <a:cs typeface="Times New Roman" panose="02020603050405020304" pitchFamily="18" charset="0"/>
              </a:rPr>
              <a:t>entre 10,5 et 12,5 milliards de dollars </a:t>
            </a:r>
            <a:r>
              <a:rPr lang="fr-FR" sz="1800" dirty="0">
                <a:latin typeface="Times New Roman" panose="02020603050405020304" pitchFamily="18" charset="0"/>
                <a:cs typeface="Times New Roman" panose="02020603050405020304" pitchFamily="18" charset="0"/>
              </a:rPr>
              <a:t>pour mettre fin à des poursuites engagées par plusieurs réseaux publics de distribution d’eau potable pour leur contamination par les PFAS ;</a:t>
            </a:r>
          </a:p>
          <a:p>
            <a:pPr algn="just"/>
            <a:r>
              <a:rPr lang="fr-FR" sz="1800" dirty="0">
                <a:latin typeface="Times New Roman" panose="02020603050405020304" pitchFamily="18" charset="0"/>
                <a:cs typeface="Times New Roman" panose="02020603050405020304" pitchFamily="18" charset="0"/>
              </a:rPr>
              <a:t>En mai 2024, </a:t>
            </a:r>
            <a:r>
              <a:rPr lang="fr-FR" sz="1800" b="1" dirty="0">
                <a:latin typeface="Times New Roman" panose="02020603050405020304" pitchFamily="18" charset="0"/>
                <a:cs typeface="Times New Roman" panose="02020603050405020304" pitchFamily="18" charset="0"/>
              </a:rPr>
              <a:t>Arkema</a:t>
            </a:r>
            <a:r>
              <a:rPr lang="fr-FR" sz="1800" dirty="0">
                <a:latin typeface="Times New Roman" panose="02020603050405020304" pitchFamily="18" charset="0"/>
                <a:cs typeface="Times New Roman" panose="02020603050405020304" pitchFamily="18" charset="0"/>
              </a:rPr>
              <a:t> a accepté de verser près de </a:t>
            </a:r>
            <a:r>
              <a:rPr lang="fr-FR" sz="1800" b="1" dirty="0">
                <a:latin typeface="Times New Roman" panose="02020603050405020304" pitchFamily="18" charset="0"/>
                <a:cs typeface="Times New Roman" panose="02020603050405020304" pitchFamily="18" charset="0"/>
              </a:rPr>
              <a:t>109 millions de dollars </a:t>
            </a:r>
            <a:r>
              <a:rPr lang="fr-FR" sz="1800" dirty="0">
                <a:latin typeface="Times New Roman" panose="02020603050405020304" pitchFamily="18" charset="0"/>
                <a:cs typeface="Times New Roman" panose="02020603050405020304" pitchFamily="18" charset="0"/>
              </a:rPr>
              <a:t>au Département de protection de l’environnement du New Jersey pour réparer le dommage aux ressources naturelles, financer la dépollution des sites contaminés par les PFAS et mettre un terme aux poursuites.</a:t>
            </a:r>
          </a:p>
          <a:p>
            <a:pPr marL="457200" lvl="1" indent="0" algn="just">
              <a:buNone/>
            </a:pPr>
            <a:endParaRPr lang="fr-FR" sz="2000" dirty="0">
              <a:latin typeface="Times New Roman" panose="02020603050405020304" pitchFamily="18" charset="0"/>
              <a:cs typeface="Times New Roman" panose="02020603050405020304" pitchFamily="18" charset="0"/>
            </a:endParaRPr>
          </a:p>
        </p:txBody>
      </p:sp>
      <p:sp>
        <p:nvSpPr>
          <p:cNvPr id="2" name="ZoneTexte 1">
            <a:extLst>
              <a:ext uri="{FF2B5EF4-FFF2-40B4-BE49-F238E27FC236}">
                <a16:creationId xmlns:a16="http://schemas.microsoft.com/office/drawing/2014/main" id="{B72BE44C-3959-8128-4548-F47BDF7A6E11}"/>
              </a:ext>
            </a:extLst>
          </p:cNvPr>
          <p:cNvSpPr txBox="1"/>
          <p:nvPr/>
        </p:nvSpPr>
        <p:spPr>
          <a:xfrm>
            <a:off x="307544" y="532986"/>
            <a:ext cx="5572556" cy="461665"/>
          </a:xfrm>
          <a:prstGeom prst="rect">
            <a:avLst/>
          </a:prstGeom>
          <a:noFill/>
          <a:ln w="57150">
            <a:solidFill>
              <a:srgbClr val="D8FF00"/>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Vers une multiplication des contentieux ?</a:t>
            </a:r>
            <a:endParaRPr kumimoji="0" lang="fr-FR" sz="2400" b="1"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5" name="ZoneTexte 4">
            <a:extLst>
              <a:ext uri="{FF2B5EF4-FFF2-40B4-BE49-F238E27FC236}">
                <a16:creationId xmlns:a16="http://schemas.microsoft.com/office/drawing/2014/main" id="{48235F4F-65E0-F8B3-5FE1-1492BB2EEB96}"/>
              </a:ext>
            </a:extLst>
          </p:cNvPr>
          <p:cNvSpPr txBox="1"/>
          <p:nvPr/>
        </p:nvSpPr>
        <p:spPr>
          <a:xfrm>
            <a:off x="6375402" y="317086"/>
            <a:ext cx="5321300" cy="6924973"/>
          </a:xfrm>
          <a:prstGeom prst="rect">
            <a:avLst/>
          </a:prstGeom>
          <a:noFill/>
        </p:spPr>
        <p:txBody>
          <a:bodyPr wrap="square">
            <a:spAutoFit/>
          </a:bodyPr>
          <a:lstStyle/>
          <a:p>
            <a:pPr algn="ctr"/>
            <a:r>
              <a:rPr lang="fr-FR" sz="2000" b="1" dirty="0">
                <a:effectLst>
                  <a:outerShdw blurRad="38100" dist="38100" dir="2700000" algn="tl">
                    <a:srgbClr val="000000">
                      <a:alpha val="43137"/>
                    </a:srgbClr>
                  </a:outerShdw>
                </a:effectLst>
                <a:highlight>
                  <a:srgbClr val="D8FF00"/>
                </a:highlight>
                <a:latin typeface="Times New Roman" panose="02020603050405020304" pitchFamily="18" charset="0"/>
                <a:cs typeface="Times New Roman" panose="02020603050405020304" pitchFamily="18" charset="0"/>
              </a:rPr>
              <a:t>En France</a:t>
            </a:r>
            <a:r>
              <a:rPr lang="fr-FR" sz="20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fr-FR" sz="2000" b="1" dirty="0">
                <a:latin typeface="Times New Roman" panose="02020603050405020304" pitchFamily="18" charset="0"/>
                <a:cs typeface="Times New Roman" panose="02020603050405020304" pitchFamily="18" charset="0"/>
              </a:rPr>
              <a:t>-  Les actions en cours à Lyon</a:t>
            </a:r>
          </a:p>
          <a:p>
            <a:pPr algn="just"/>
            <a:endParaRPr lang="fr-FR" sz="2000" b="1" dirty="0">
              <a:latin typeface="Times New Roman" panose="02020603050405020304" pitchFamily="18" charset="0"/>
              <a:cs typeface="Times New Roman" panose="02020603050405020304" pitchFamily="18" charset="0"/>
            </a:endParaRPr>
          </a:p>
          <a:p>
            <a:pPr marL="342900" indent="-342900" algn="just">
              <a:buFont typeface="Arial" panose="020B0604020202020204" pitchFamily="34" charset="0"/>
              <a:buChar char="•"/>
            </a:pPr>
            <a:r>
              <a:rPr lang="fr-FR" sz="1600" b="1" dirty="0">
                <a:latin typeface="Times New Roman" panose="02020603050405020304" pitchFamily="18" charset="0"/>
                <a:cs typeface="Times New Roman" panose="02020603050405020304" pitchFamily="18" charset="0"/>
              </a:rPr>
              <a:t>Au pénal, depuis mai 2022</a:t>
            </a:r>
          </a:p>
          <a:p>
            <a:pPr marL="742950" lvl="1" indent="-285750" algn="just">
              <a:buFont typeface="Wingdings" panose="05000000000000000000" pitchFamily="2" charset="2"/>
              <a:buChar char="Ø"/>
            </a:pPr>
            <a:r>
              <a:rPr lang="fr-FR" sz="1600" dirty="0">
                <a:latin typeface="Times New Roman" panose="02020603050405020304" pitchFamily="18" charset="0"/>
                <a:cs typeface="Times New Roman" panose="02020603050405020304" pitchFamily="18" charset="0"/>
              </a:rPr>
              <a:t>Dépôt de </a:t>
            </a:r>
            <a:r>
              <a:rPr lang="fr-FR" sz="1600" b="1" dirty="0">
                <a:latin typeface="Times New Roman" panose="02020603050405020304" pitchFamily="18" charset="0"/>
                <a:cs typeface="Times New Roman" panose="02020603050405020304" pitchFamily="18" charset="0"/>
              </a:rPr>
              <a:t>deux référés pénaux environnementaux contre Arkema France</a:t>
            </a:r>
            <a:r>
              <a:rPr lang="fr-FR" sz="1600" dirty="0">
                <a:latin typeface="Times New Roman" panose="02020603050405020304" pitchFamily="18" charset="0"/>
                <a:cs typeface="Times New Roman" panose="02020603050405020304" pitchFamily="18" charset="0"/>
              </a:rPr>
              <a:t>, </a:t>
            </a:r>
            <a:r>
              <a:rPr lang="fr-FR" sz="1600" b="1" dirty="0">
                <a:latin typeface="Times New Roman" panose="02020603050405020304" pitchFamily="18" charset="0"/>
                <a:cs typeface="Times New Roman" panose="02020603050405020304" pitchFamily="18" charset="0"/>
              </a:rPr>
              <a:t>rejetés</a:t>
            </a:r>
            <a:r>
              <a:rPr lang="fr-FR" sz="1600" dirty="0">
                <a:latin typeface="Times New Roman" panose="02020603050405020304" pitchFamily="18" charset="0"/>
                <a:cs typeface="Times New Roman" panose="02020603050405020304" pitchFamily="18" charset="0"/>
              </a:rPr>
              <a:t> par le tribunal judiciaire de Lyon. </a:t>
            </a:r>
            <a:r>
              <a:rPr lang="fr-FR" sz="1600" b="1" dirty="0">
                <a:latin typeface="Times New Roman" panose="02020603050405020304" pitchFamily="18" charset="0"/>
                <a:cs typeface="Times New Roman" panose="02020603050405020304" pitchFamily="18" charset="0"/>
              </a:rPr>
              <a:t>L’appel</a:t>
            </a:r>
            <a:r>
              <a:rPr lang="fr-FR" sz="1600" dirty="0">
                <a:latin typeface="Times New Roman" panose="02020603050405020304" pitchFamily="18" charset="0"/>
                <a:cs typeface="Times New Roman" panose="02020603050405020304" pitchFamily="18" charset="0"/>
              </a:rPr>
              <a:t> des associations et riverains a été déclaré </a:t>
            </a:r>
            <a:r>
              <a:rPr lang="fr-FR" sz="1600" b="1" dirty="0">
                <a:latin typeface="Times New Roman" panose="02020603050405020304" pitchFamily="18" charset="0"/>
                <a:cs typeface="Times New Roman" panose="02020603050405020304" pitchFamily="18" charset="0"/>
              </a:rPr>
              <a:t>irrecevable</a:t>
            </a:r>
            <a:r>
              <a:rPr lang="fr-FR" sz="1600" dirty="0">
                <a:latin typeface="Times New Roman" panose="02020603050405020304" pitchFamily="18" charset="0"/>
                <a:cs typeface="Times New Roman" panose="02020603050405020304" pitchFamily="18" charset="0"/>
              </a:rPr>
              <a:t>, ce qui a été confirmé par la Cour de cassation dans un arrêt du 18 mars 2025.</a:t>
            </a:r>
          </a:p>
          <a:p>
            <a:pPr marL="742950" lvl="1" indent="-285750" algn="just">
              <a:buFont typeface="Wingdings" panose="05000000000000000000" pitchFamily="2" charset="2"/>
              <a:buChar char="Ø"/>
            </a:pPr>
            <a:r>
              <a:rPr lang="fr-FR" sz="1600" dirty="0">
                <a:latin typeface="Times New Roman" panose="02020603050405020304" pitchFamily="18" charset="0"/>
                <a:cs typeface="Times New Roman" panose="02020603050405020304" pitchFamily="18" charset="0"/>
              </a:rPr>
              <a:t>Dépôt d’une </a:t>
            </a:r>
            <a:r>
              <a:rPr lang="fr-FR" sz="1600" b="1" dirty="0">
                <a:latin typeface="Times New Roman" panose="02020603050405020304" pitchFamily="18" charset="0"/>
                <a:cs typeface="Times New Roman" panose="02020603050405020304" pitchFamily="18" charset="0"/>
              </a:rPr>
              <a:t>plainte contre X pour mise en danger d’autrui</a:t>
            </a:r>
            <a:r>
              <a:rPr lang="fr-FR" sz="1600" dirty="0">
                <a:latin typeface="Times New Roman" panose="02020603050405020304" pitchFamily="18" charset="0"/>
                <a:cs typeface="Times New Roman" panose="02020603050405020304" pitchFamily="18" charset="0"/>
              </a:rPr>
              <a:t>, pour laquelle une instruction a été ouverte en juillet 2023. 6 associations et 34 victimes se sont constituées parties civiles.</a:t>
            </a:r>
          </a:p>
          <a:p>
            <a:pPr lvl="1" algn="just"/>
            <a:endParaRPr lang="fr-FR" sz="1600" dirty="0">
              <a:latin typeface="Times New Roman" panose="02020603050405020304" pitchFamily="18" charset="0"/>
              <a:cs typeface="Times New Roman" panose="02020603050405020304" pitchFamily="18" charset="0"/>
            </a:endParaRPr>
          </a:p>
          <a:p>
            <a:pPr marL="285750" indent="-285750" algn="just">
              <a:buFont typeface="Arial" panose="020B0604020202020204" pitchFamily="34" charset="0"/>
              <a:buChar char="•"/>
            </a:pPr>
            <a:r>
              <a:rPr lang="fr-FR" sz="1600" b="1" dirty="0">
                <a:latin typeface="Times New Roman" panose="02020603050405020304" pitchFamily="18" charset="0"/>
                <a:cs typeface="Times New Roman" panose="02020603050405020304" pitchFamily="18" charset="0"/>
              </a:rPr>
              <a:t>Un référé-expertise </a:t>
            </a:r>
            <a:r>
              <a:rPr lang="fr-FR" sz="1600" dirty="0">
                <a:latin typeface="Times New Roman" panose="02020603050405020304" pitchFamily="18" charset="0"/>
                <a:cs typeface="Times New Roman" panose="02020603050405020304" pitchFamily="18" charset="0"/>
              </a:rPr>
              <a:t>a été introduit par la métropole de Lyon contre Arkema et </a:t>
            </a:r>
            <a:r>
              <a:rPr lang="fr-FR" sz="1600" dirty="0" err="1">
                <a:latin typeface="Times New Roman" panose="02020603050405020304" pitchFamily="18" charset="0"/>
                <a:cs typeface="Times New Roman" panose="02020603050405020304" pitchFamily="18" charset="0"/>
              </a:rPr>
              <a:t>Daïkin</a:t>
            </a:r>
            <a:r>
              <a:rPr lang="fr-FR" sz="1600" dirty="0">
                <a:latin typeface="Times New Roman" panose="02020603050405020304" pitchFamily="18" charset="0"/>
                <a:cs typeface="Times New Roman" panose="02020603050405020304" pitchFamily="18" charset="0"/>
              </a:rPr>
              <a:t> afin d’établir les responsabilités dans la contamination du puits de Ternay. L’expertise, qui a été accordée, est attendue pour 2026 ;</a:t>
            </a:r>
          </a:p>
          <a:p>
            <a:pPr marL="285750" indent="-285750" algn="just">
              <a:buFont typeface="Arial" panose="020B0604020202020204" pitchFamily="34" charset="0"/>
              <a:buChar char="•"/>
            </a:pPr>
            <a:endParaRPr lang="fr-FR" sz="1600" dirty="0">
              <a:latin typeface="Times New Roman" panose="02020603050405020304" pitchFamily="18" charset="0"/>
              <a:cs typeface="Times New Roman" panose="02020603050405020304" pitchFamily="18" charset="0"/>
            </a:endParaRPr>
          </a:p>
          <a:p>
            <a:pPr marL="285750" indent="-285750" algn="just">
              <a:buFont typeface="Arial" panose="020B0604020202020204" pitchFamily="34" charset="0"/>
              <a:buChar char="•"/>
            </a:pPr>
            <a:r>
              <a:rPr lang="fr-FR" sz="1600" dirty="0">
                <a:latin typeface="Times New Roman" panose="02020603050405020304" pitchFamily="18" charset="0"/>
                <a:cs typeface="Times New Roman" panose="02020603050405020304" pitchFamily="18" charset="0"/>
              </a:rPr>
              <a:t>Des </a:t>
            </a:r>
            <a:r>
              <a:rPr lang="fr-FR" sz="1600" b="1" dirty="0">
                <a:latin typeface="Times New Roman" panose="02020603050405020304" pitchFamily="18" charset="0"/>
                <a:cs typeface="Times New Roman" panose="02020603050405020304" pitchFamily="18" charset="0"/>
              </a:rPr>
              <a:t>recours administratifs </a:t>
            </a:r>
            <a:r>
              <a:rPr lang="fr-FR" sz="1600" dirty="0">
                <a:latin typeface="Times New Roman" panose="02020603050405020304" pitchFamily="18" charset="0"/>
                <a:cs typeface="Times New Roman" panose="02020603050405020304" pitchFamily="18" charset="0"/>
              </a:rPr>
              <a:t>contre les extensions des usines Arkema et Daikin sont en cours ;</a:t>
            </a:r>
          </a:p>
          <a:p>
            <a:pPr algn="just"/>
            <a:endParaRPr lang="fr-FR" sz="1600" dirty="0">
              <a:latin typeface="Times New Roman" panose="02020603050405020304" pitchFamily="18" charset="0"/>
              <a:cs typeface="Times New Roman" panose="02020603050405020304" pitchFamily="18" charset="0"/>
            </a:endParaRPr>
          </a:p>
          <a:p>
            <a:pPr marL="285750" indent="-285750" algn="just">
              <a:buFont typeface="Arial" panose="020B0604020202020204" pitchFamily="34" charset="0"/>
              <a:buChar char="•"/>
            </a:pPr>
            <a:r>
              <a:rPr lang="fr-FR" sz="1600" dirty="0">
                <a:latin typeface="Times New Roman" panose="02020603050405020304" pitchFamily="18" charset="0"/>
                <a:cs typeface="Times New Roman" panose="02020603050405020304" pitchFamily="18" charset="0"/>
              </a:rPr>
              <a:t>Constitution en cours d’une </a:t>
            </a:r>
            <a:r>
              <a:rPr lang="fr-FR" sz="1600" b="1" dirty="0">
                <a:highlight>
                  <a:srgbClr val="D8FF00"/>
                </a:highlight>
                <a:latin typeface="Times New Roman" panose="02020603050405020304" pitchFamily="18" charset="0"/>
                <a:cs typeface="Times New Roman" panose="02020603050405020304" pitchFamily="18" charset="0"/>
              </a:rPr>
              <a:t>action de groupe</a:t>
            </a:r>
            <a:r>
              <a:rPr lang="fr-FR" sz="1600" b="1" dirty="0">
                <a:latin typeface="Times New Roman" panose="02020603050405020304" pitchFamily="18" charset="0"/>
                <a:cs typeface="Times New Roman" panose="02020603050405020304" pitchFamily="18" charset="0"/>
              </a:rPr>
              <a:t> </a:t>
            </a:r>
            <a:r>
              <a:rPr lang="fr-FR" sz="1600" dirty="0">
                <a:latin typeface="Times New Roman" panose="02020603050405020304" pitchFamily="18" charset="0"/>
                <a:cs typeface="Times New Roman" panose="02020603050405020304" pitchFamily="18" charset="0"/>
              </a:rPr>
              <a:t>devant le juge civil contre la pollution aux PFAS sur le site d’Arkema de Pierre-Bénite.</a:t>
            </a:r>
          </a:p>
          <a:p>
            <a:pPr marL="342900" indent="-342900" algn="just">
              <a:buFont typeface="Arial" panose="020B0604020202020204" pitchFamily="34" charset="0"/>
              <a:buChar char="•"/>
            </a:pPr>
            <a:endParaRPr lang="fr-FR"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732839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86E825C-B080-0BCB-2B9E-3C8C476CAE8D}"/>
              </a:ext>
            </a:extLst>
          </p:cNvPr>
          <p:cNvSpPr>
            <a:spLocks noGrp="1"/>
          </p:cNvSpPr>
          <p:nvPr>
            <p:ph type="ctrTitle"/>
          </p:nvPr>
        </p:nvSpPr>
        <p:spPr>
          <a:xfrm>
            <a:off x="2292237" y="1075505"/>
            <a:ext cx="9695934" cy="2138365"/>
          </a:xfrm>
        </p:spPr>
        <p:txBody>
          <a:bodyPr>
            <a:normAutofit/>
          </a:bodyPr>
          <a:lstStyle/>
          <a:p>
            <a:r>
              <a:rPr lang="fr-FR" sz="4000" b="1"/>
              <a:t>Questions – Réponses </a:t>
            </a:r>
          </a:p>
        </p:txBody>
      </p:sp>
    </p:spTree>
    <p:extLst>
      <p:ext uri="{BB962C8B-B14F-4D97-AF65-F5344CB8AC3E}">
        <p14:creationId xmlns:p14="http://schemas.microsoft.com/office/powerpoint/2010/main" val="9333201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ous-titre 1">
            <a:extLst>
              <a:ext uri="{FF2B5EF4-FFF2-40B4-BE49-F238E27FC236}">
                <a16:creationId xmlns:a16="http://schemas.microsoft.com/office/drawing/2014/main" id="{7FA76987-50B9-4F98-FD8D-EF1BD4C9602A}"/>
              </a:ext>
            </a:extLst>
          </p:cNvPr>
          <p:cNvSpPr>
            <a:spLocks noGrp="1"/>
          </p:cNvSpPr>
          <p:nvPr>
            <p:ph type="subTitle" idx="1"/>
          </p:nvPr>
        </p:nvSpPr>
        <p:spPr>
          <a:xfrm>
            <a:off x="6975438" y="1784131"/>
            <a:ext cx="4372303" cy="3289738"/>
          </a:xfrm>
        </p:spPr>
        <p:txBody>
          <a:bodyPr/>
          <a:lstStyle/>
          <a:p>
            <a:r>
              <a:rPr lang="fr-FR" b="1" dirty="0">
                <a:latin typeface="+mj-lt"/>
              </a:rPr>
              <a:t>20 rue des Pyramides, 75001 Paris</a:t>
            </a:r>
          </a:p>
          <a:p>
            <a:r>
              <a:rPr lang="fr-FR" b="1" dirty="0">
                <a:latin typeface="+mj-lt"/>
              </a:rPr>
              <a:t>www.vingtrue.com</a:t>
            </a:r>
          </a:p>
        </p:txBody>
      </p:sp>
      <p:sp>
        <p:nvSpPr>
          <p:cNvPr id="9" name="ZoneTexte 8">
            <a:extLst>
              <a:ext uri="{FF2B5EF4-FFF2-40B4-BE49-F238E27FC236}">
                <a16:creationId xmlns:a16="http://schemas.microsoft.com/office/drawing/2014/main" id="{A1583DBA-FD99-620D-8837-BC4512F6A276}"/>
              </a:ext>
            </a:extLst>
          </p:cNvPr>
          <p:cNvSpPr txBox="1"/>
          <p:nvPr/>
        </p:nvSpPr>
        <p:spPr>
          <a:xfrm>
            <a:off x="4624045" y="734495"/>
            <a:ext cx="5344160" cy="1323439"/>
          </a:xfrm>
          <a:prstGeom prst="rect">
            <a:avLst/>
          </a:prstGeom>
          <a:noFill/>
        </p:spPr>
        <p:txBody>
          <a:bodyPr wrap="square" rtlCol="0">
            <a:spAutoFit/>
          </a:bodyPr>
          <a:lstStyle/>
          <a:p>
            <a:r>
              <a:rPr lang="fr-FR" sz="2000" b="1" dirty="0">
                <a:latin typeface="Times New Roman" panose="02020603050405020304" pitchFamily="18" charset="0"/>
                <a:cs typeface="Times New Roman" panose="02020603050405020304" pitchFamily="18" charset="0"/>
              </a:rPr>
              <a:t>Sarah BECKER</a:t>
            </a:r>
          </a:p>
          <a:p>
            <a:r>
              <a:rPr lang="fr-FR" sz="2000" b="1" dirty="0">
                <a:latin typeface="Times New Roman" panose="02020603050405020304" pitchFamily="18" charset="0"/>
                <a:cs typeface="Times New Roman" panose="02020603050405020304" pitchFamily="18" charset="0"/>
              </a:rPr>
              <a:t>Avocate associée – Droit de l’environnement</a:t>
            </a:r>
          </a:p>
          <a:p>
            <a:pPr defTabSz="914400">
              <a:buClr>
                <a:srgbClr val="22D48A"/>
              </a:buClr>
              <a:buSzPct val="100000"/>
            </a:pPr>
            <a:r>
              <a:rPr lang="fr-FR" sz="2000" b="1" dirty="0">
                <a:solidFill>
                  <a:schemeClr val="accent1"/>
                </a:solidFill>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sbecker@vingtrue.com</a:t>
            </a:r>
            <a:endParaRPr lang="fr-FR" sz="2000" b="1" dirty="0">
              <a:solidFill>
                <a:schemeClr val="accent1"/>
              </a:solidFill>
              <a:latin typeface="Times New Roman" panose="02020603050405020304" pitchFamily="18" charset="0"/>
              <a:cs typeface="Times New Roman" panose="02020603050405020304" pitchFamily="18" charset="0"/>
            </a:endParaRPr>
          </a:p>
          <a:p>
            <a:r>
              <a:rPr lang="fr-FR" sz="2000" b="1" dirty="0">
                <a:latin typeface="Times New Roman" panose="02020603050405020304" pitchFamily="18" charset="0"/>
                <a:cs typeface="Times New Roman" panose="02020603050405020304" pitchFamily="18" charset="0"/>
              </a:rPr>
              <a:t>06 13 40 24 85</a:t>
            </a:r>
          </a:p>
        </p:txBody>
      </p:sp>
      <p:pic>
        <p:nvPicPr>
          <p:cNvPr id="10" name="Espace réservé pour une image  40" descr="Une image contenant personne, habits, pose&#10;&#10;Description générée automatiquement">
            <a:extLst>
              <a:ext uri="{FF2B5EF4-FFF2-40B4-BE49-F238E27FC236}">
                <a16:creationId xmlns:a16="http://schemas.microsoft.com/office/drawing/2014/main" id="{662EDDA4-E7C4-0571-17C5-7F44E66D65D2}"/>
              </a:ext>
            </a:extLst>
          </p:cNvPr>
          <p:cNvPicPr>
            <a:picLocks noChangeAspect="1"/>
          </p:cNvPicPr>
          <p:nvPr/>
        </p:nvPicPr>
        <p:blipFill rotWithShape="1">
          <a:blip r:embed="rId3">
            <a:extLst>
              <a:ext uri="{28A0092B-C50C-407E-A947-70E740481C1C}">
                <a14:useLocalDpi xmlns:a14="http://schemas.microsoft.com/office/drawing/2010/main" val="0"/>
              </a:ext>
            </a:extLst>
          </a:blip>
          <a:srcRect l="2860" t="1282" r="-2860" b="19654"/>
          <a:stretch/>
        </p:blipFill>
        <p:spPr>
          <a:xfrm>
            <a:off x="2791315" y="638290"/>
            <a:ext cx="1497817" cy="1658061"/>
          </a:xfrm>
          <a:prstGeom prst="rect">
            <a:avLst/>
          </a:prstGeom>
        </p:spPr>
      </p:pic>
      <p:sp>
        <p:nvSpPr>
          <p:cNvPr id="11" name="ZoneTexte 10">
            <a:extLst>
              <a:ext uri="{FF2B5EF4-FFF2-40B4-BE49-F238E27FC236}">
                <a16:creationId xmlns:a16="http://schemas.microsoft.com/office/drawing/2014/main" id="{E5F35767-6077-5C93-8766-63713CA939A3}"/>
              </a:ext>
            </a:extLst>
          </p:cNvPr>
          <p:cNvSpPr txBox="1"/>
          <p:nvPr/>
        </p:nvSpPr>
        <p:spPr>
          <a:xfrm>
            <a:off x="2524760" y="5118538"/>
            <a:ext cx="7317740" cy="584775"/>
          </a:xfrm>
          <a:prstGeom prst="rect">
            <a:avLst/>
          </a:prstGeom>
          <a:noFill/>
        </p:spPr>
        <p:txBody>
          <a:bodyPr wrap="square" rtlCol="0">
            <a:spAutoFit/>
          </a:bodyPr>
          <a:lstStyle/>
          <a:p>
            <a:r>
              <a:rPr lang="fr-FR" sz="3200" b="1" dirty="0">
                <a:latin typeface="Times New Roman" panose="02020603050405020304" pitchFamily="18" charset="0"/>
                <a:cs typeface="Times New Roman" panose="02020603050405020304" pitchFamily="18" charset="0"/>
              </a:rPr>
              <a:t>MERCI POUR VOTRE ATTENTION !</a:t>
            </a:r>
          </a:p>
        </p:txBody>
      </p:sp>
    </p:spTree>
    <p:extLst>
      <p:ext uri="{BB962C8B-B14F-4D97-AF65-F5344CB8AC3E}">
        <p14:creationId xmlns:p14="http://schemas.microsoft.com/office/powerpoint/2010/main" val="37164691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FB420FF-B870-08BF-64E7-3B5DA5DFB460}"/>
              </a:ext>
            </a:extLst>
          </p:cNvPr>
          <p:cNvSpPr>
            <a:spLocks noGrp="1"/>
          </p:cNvSpPr>
          <p:nvPr>
            <p:ph type="ctrTitle"/>
          </p:nvPr>
        </p:nvSpPr>
        <p:spPr>
          <a:xfrm>
            <a:off x="1927738" y="1469818"/>
            <a:ext cx="9695934" cy="2138365"/>
          </a:xfrm>
        </p:spPr>
        <p:txBody>
          <a:bodyPr>
            <a:normAutofit/>
          </a:bodyPr>
          <a:lstStyle/>
          <a:p>
            <a:pPr marL="161925"/>
            <a:r>
              <a:rPr kumimoji="0" lang="fr-FR" sz="3200" b="1" i="0" u="none" strike="noStrike" kern="1200" cap="none" spc="0" normalizeH="0" baseline="0" noProof="0" dirty="0">
                <a:ln>
                  <a:noFill/>
                </a:ln>
                <a:solidFill>
                  <a:prstClr val="black"/>
                </a:solidFill>
                <a:effectLst/>
                <a:uLnTx/>
                <a:uFillTx/>
                <a:latin typeface="Times New Roman" panose="02020603050405020304"/>
                <a:ea typeface="+mn-ea"/>
                <a:cs typeface="+mn-cs"/>
              </a:rPr>
              <a:t>INTRODUCTION</a:t>
            </a:r>
            <a:endParaRPr lang="fr-FR" sz="2400" b="1" dirty="0">
              <a:solidFill>
                <a:prstClr val="black"/>
              </a:solidFill>
              <a:ea typeface="+mn-ea"/>
              <a:cs typeface="+mn-cs"/>
            </a:endParaRPr>
          </a:p>
        </p:txBody>
      </p:sp>
      <p:sp>
        <p:nvSpPr>
          <p:cNvPr id="6" name="Espace réservé du numéro de diapositive 4">
            <a:extLst>
              <a:ext uri="{FF2B5EF4-FFF2-40B4-BE49-F238E27FC236}">
                <a16:creationId xmlns:a16="http://schemas.microsoft.com/office/drawing/2014/main" id="{6A9DE046-58BD-C321-F3B2-0CDE477B0B06}"/>
              </a:ext>
            </a:extLst>
          </p:cNvPr>
          <p:cNvSpPr txBox="1">
            <a:spLocks/>
          </p:cNvSpPr>
          <p:nvPr/>
        </p:nvSpPr>
        <p:spPr>
          <a:xfrm>
            <a:off x="11493580" y="6305318"/>
            <a:ext cx="441254"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a:latin typeface="+mj-lt"/>
              </a:rPr>
              <a:t>3</a:t>
            </a:r>
            <a:endParaRPr lang="en-US">
              <a:latin typeface="+mj-lt"/>
            </a:endParaRPr>
          </a:p>
        </p:txBody>
      </p:sp>
    </p:spTree>
    <p:extLst>
      <p:ext uri="{BB962C8B-B14F-4D97-AF65-F5344CB8AC3E}">
        <p14:creationId xmlns:p14="http://schemas.microsoft.com/office/powerpoint/2010/main" val="28643803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9" name="ZoneTexte 18">
            <a:extLst>
              <a:ext uri="{FF2B5EF4-FFF2-40B4-BE49-F238E27FC236}">
                <a16:creationId xmlns:a16="http://schemas.microsoft.com/office/drawing/2014/main" id="{2E44041E-B5DA-858C-A17D-B4F59B5DD93B}"/>
              </a:ext>
            </a:extLst>
          </p:cNvPr>
          <p:cNvSpPr txBox="1"/>
          <p:nvPr/>
        </p:nvSpPr>
        <p:spPr>
          <a:xfrm>
            <a:off x="582366" y="184666"/>
            <a:ext cx="11027268" cy="58477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3200" b="1" i="0" u="none" strike="noStrike" kern="1200" cap="none" spc="0" normalizeH="0" baseline="0" noProof="0" dirty="0">
                <a:ln>
                  <a:noFill/>
                </a:ln>
                <a:solidFill>
                  <a:prstClr val="black"/>
                </a:solidFill>
                <a:effectLst/>
                <a:highlight>
                  <a:srgbClr val="D8FF00"/>
                </a:highlight>
                <a:uLnTx/>
                <a:uFillTx/>
                <a:latin typeface="Times New Roman" panose="02020603050405020304"/>
                <a:ea typeface="+mn-ea"/>
                <a:cs typeface="+mn-cs"/>
              </a:rPr>
              <a:t>Qu’est-ce qu’un PFAS ?</a:t>
            </a:r>
          </a:p>
        </p:txBody>
      </p:sp>
      <p:sp>
        <p:nvSpPr>
          <p:cNvPr id="2" name="ZoneTexte 1">
            <a:extLst>
              <a:ext uri="{FF2B5EF4-FFF2-40B4-BE49-F238E27FC236}">
                <a16:creationId xmlns:a16="http://schemas.microsoft.com/office/drawing/2014/main" id="{43EACF37-263E-1BB9-22B6-03D61CD6C90A}"/>
              </a:ext>
            </a:extLst>
          </p:cNvPr>
          <p:cNvSpPr txBox="1"/>
          <p:nvPr/>
        </p:nvSpPr>
        <p:spPr>
          <a:xfrm>
            <a:off x="582366" y="1032095"/>
            <a:ext cx="10911214" cy="5370701"/>
          </a:xfrm>
          <a:prstGeom prst="rect">
            <a:avLst/>
          </a:prstGeom>
          <a:noFill/>
        </p:spPr>
        <p:txBody>
          <a:bodyPr wrap="square" rtlCol="0">
            <a:spAutoFit/>
          </a:bodyPr>
          <a:lstStyle/>
          <a:p>
            <a:pPr marL="342900" marR="0" lvl="0" indent="-342900" algn="just" defTabSz="457200" rtl="0" eaLnBrk="1" fontAlgn="auto" latinLnBrk="0" hangingPunct="1">
              <a:lnSpc>
                <a:spcPct val="100000"/>
              </a:lnSpc>
              <a:spcBef>
                <a:spcPts val="0"/>
              </a:spcBef>
              <a:spcAft>
                <a:spcPts val="600"/>
              </a:spcAft>
              <a:buClrTx/>
              <a:buSzTx/>
              <a:buFont typeface="Symbol" panose="05050102010706020507" pitchFamily="18" charset="2"/>
              <a:buChar char=""/>
              <a:tabLst/>
              <a:defRPr/>
            </a:pPr>
            <a:r>
              <a:rPr kumimoji="0" lang="fr-FR" b="1" i="0" strike="noStrike" kern="1200" cap="none" spc="0" normalizeH="0" baseline="0" noProof="0" dirty="0">
                <a:ln>
                  <a:noFill/>
                </a:ln>
                <a:solidFill>
                  <a:srgbClr val="333333"/>
                </a:solidFill>
                <a:effectLst/>
                <a:uLnTx/>
                <a:uFillTx/>
                <a:latin typeface="Times New Roman" panose="02020603050405020304"/>
                <a:ea typeface="+mn-ea"/>
                <a:cs typeface="+mn-cs"/>
              </a:rPr>
              <a:t>La définition de l’OC</a:t>
            </a:r>
            <a:r>
              <a:rPr lang="fr-FR" b="1" dirty="0">
                <a:solidFill>
                  <a:srgbClr val="333333"/>
                </a:solidFill>
                <a:latin typeface="Times New Roman" panose="02020603050405020304"/>
              </a:rPr>
              <a:t>DE : </a:t>
            </a:r>
            <a:r>
              <a:rPr lang="fr-FR" dirty="0">
                <a:solidFill>
                  <a:srgbClr val="333333"/>
                </a:solidFill>
                <a:latin typeface="Times New Roman" panose="02020603050405020304"/>
              </a:rPr>
              <a:t>Les PFAS sont l</a:t>
            </a:r>
            <a:r>
              <a:rPr lang="fr-FR" sz="1600" dirty="0">
                <a:solidFill>
                  <a:prstClr val="black"/>
                </a:solidFill>
                <a:latin typeface="Times New Roman" panose="02020603050405020304"/>
              </a:rPr>
              <a:t>es molécules formées d’une </a:t>
            </a:r>
            <a:r>
              <a:rPr lang="fr-FR" sz="1600" b="1" dirty="0">
                <a:solidFill>
                  <a:prstClr val="black"/>
                </a:solidFill>
                <a:latin typeface="Times New Roman" panose="02020603050405020304"/>
              </a:rPr>
              <a:t>chaîne d’atomes de carbone </a:t>
            </a:r>
            <a:r>
              <a:rPr lang="fr-FR" sz="1600" dirty="0">
                <a:solidFill>
                  <a:prstClr val="black"/>
                </a:solidFill>
                <a:latin typeface="Times New Roman" panose="02020603050405020304"/>
              </a:rPr>
              <a:t>plus ou moins longue, linéaire, ramifiée ou cyclique, et </a:t>
            </a:r>
            <a:r>
              <a:rPr lang="fr-FR" sz="1600" b="1" dirty="0">
                <a:solidFill>
                  <a:prstClr val="black"/>
                </a:solidFill>
                <a:latin typeface="Times New Roman" panose="02020603050405020304"/>
              </a:rPr>
              <a:t>contenant au moins un groupement fluoré</a:t>
            </a:r>
            <a:r>
              <a:rPr lang="fr-FR" sz="1600" dirty="0">
                <a:solidFill>
                  <a:prstClr val="black"/>
                </a:solidFill>
                <a:latin typeface="Times New Roman" panose="02020603050405020304"/>
              </a:rPr>
              <a:t>, soit méthyl ou méthylène, saturé et complètement fluoré. À ce squelette </a:t>
            </a:r>
            <a:r>
              <a:rPr lang="fr-FR" sz="1600" dirty="0" err="1">
                <a:solidFill>
                  <a:prstClr val="black"/>
                </a:solidFill>
                <a:latin typeface="Times New Roman" panose="02020603050405020304"/>
              </a:rPr>
              <a:t>fluorocarboné</a:t>
            </a:r>
            <a:r>
              <a:rPr lang="fr-FR" sz="1600" dirty="0">
                <a:solidFill>
                  <a:prstClr val="black"/>
                </a:solidFill>
                <a:latin typeface="Times New Roman" panose="02020603050405020304"/>
              </a:rPr>
              <a:t> peuvent s'ajouter différents groupes fonctionnels, qui confèrent à ces molécules des propriétés physiques, chimiques et (éco)toxicologiques spécifiques.</a:t>
            </a:r>
          </a:p>
          <a:p>
            <a:pPr marL="800100" marR="0" lvl="1" indent="-342900" algn="just" defTabSz="457200" rtl="0" eaLnBrk="1" fontAlgn="auto" latinLnBrk="0" hangingPunct="1">
              <a:lnSpc>
                <a:spcPct val="100000"/>
              </a:lnSpc>
              <a:spcBef>
                <a:spcPts val="0"/>
              </a:spcBef>
              <a:spcAft>
                <a:spcPts val="600"/>
              </a:spcAft>
              <a:buClrTx/>
              <a:buSzTx/>
              <a:buFont typeface="Wingdings" panose="05000000000000000000" pitchFamily="2" charset="2"/>
              <a:buChar char="Ø"/>
              <a:tabLst/>
              <a:defRPr/>
            </a:pPr>
            <a:r>
              <a:rPr lang="fr-FR" sz="1600" dirty="0">
                <a:solidFill>
                  <a:prstClr val="black"/>
                </a:solidFill>
                <a:latin typeface="Times New Roman" panose="02020603050405020304"/>
              </a:rPr>
              <a:t>En 2018 : 4.730 substances</a:t>
            </a:r>
          </a:p>
          <a:p>
            <a:pPr marL="800100" marR="0" lvl="1" indent="-342900" algn="just" defTabSz="457200" rtl="0" eaLnBrk="1" fontAlgn="auto" latinLnBrk="0" hangingPunct="1">
              <a:lnSpc>
                <a:spcPct val="100000"/>
              </a:lnSpc>
              <a:spcBef>
                <a:spcPts val="0"/>
              </a:spcBef>
              <a:spcAft>
                <a:spcPts val="600"/>
              </a:spcAft>
              <a:buClrTx/>
              <a:buSzTx/>
              <a:buFont typeface="Wingdings" panose="05000000000000000000" pitchFamily="2" charset="2"/>
              <a:buChar char="Ø"/>
              <a:tabLst/>
              <a:defRPr/>
            </a:pPr>
            <a:r>
              <a:rPr lang="fr-FR" sz="1600" dirty="0">
                <a:solidFill>
                  <a:prstClr val="black"/>
                </a:solidFill>
                <a:latin typeface="Times New Roman" panose="02020603050405020304"/>
              </a:rPr>
              <a:t>Après des travaux complémentaires en 2021 : plus de 10.000 substances</a:t>
            </a:r>
          </a:p>
          <a:p>
            <a:pPr marL="800100" marR="0" lvl="1" indent="-342900" algn="just" defTabSz="457200" rtl="0" eaLnBrk="1" fontAlgn="auto" latinLnBrk="0" hangingPunct="1">
              <a:lnSpc>
                <a:spcPct val="100000"/>
              </a:lnSpc>
              <a:spcBef>
                <a:spcPts val="0"/>
              </a:spcBef>
              <a:spcAft>
                <a:spcPts val="600"/>
              </a:spcAft>
              <a:buClrTx/>
              <a:buSzTx/>
              <a:buFont typeface="Wingdings" panose="05000000000000000000" pitchFamily="2" charset="2"/>
              <a:buChar char="Ø"/>
              <a:tabLst/>
              <a:defRPr/>
            </a:pPr>
            <a:endParaRPr lang="fr-FR" sz="900" dirty="0"/>
          </a:p>
          <a:p>
            <a:pPr marL="342900" marR="0" lvl="0" indent="-342900" algn="just" defTabSz="457200" rtl="0" eaLnBrk="1" fontAlgn="auto" latinLnBrk="0" hangingPunct="1">
              <a:lnSpc>
                <a:spcPct val="100000"/>
              </a:lnSpc>
              <a:spcBef>
                <a:spcPts val="0"/>
              </a:spcBef>
              <a:spcAft>
                <a:spcPts val="600"/>
              </a:spcAft>
              <a:buClrTx/>
              <a:buSzTx/>
              <a:buFont typeface="Symbol" panose="05050102010706020507" pitchFamily="18" charset="2"/>
              <a:buChar char=""/>
              <a:tabLst/>
              <a:defRPr/>
            </a:pPr>
            <a:r>
              <a:rPr kumimoji="0" lang="fr-FR" sz="1800" b="1" i="0" u="none" strike="noStrike" kern="1200" cap="none" spc="0" normalizeH="0" baseline="0" noProof="0" dirty="0">
                <a:ln>
                  <a:noFill/>
                </a:ln>
                <a:solidFill>
                  <a:srgbClr val="333333"/>
                </a:solidFill>
                <a:effectLst/>
                <a:uLnTx/>
                <a:uFillTx/>
                <a:latin typeface="Times New Roman" panose="02020603050405020304"/>
                <a:ea typeface="+mn-ea"/>
                <a:cs typeface="+mn-cs"/>
              </a:rPr>
              <a:t>Une définition contestée</a:t>
            </a:r>
          </a:p>
          <a:p>
            <a:pPr marL="800100" lvl="1" indent="-342900" algn="just">
              <a:spcAft>
                <a:spcPts val="600"/>
              </a:spcAft>
              <a:buFont typeface="Wingdings" panose="05000000000000000000" pitchFamily="2" charset="2"/>
              <a:buChar char="Ø"/>
              <a:defRPr/>
            </a:pPr>
            <a:r>
              <a:rPr lang="fr-FR" sz="1600" dirty="0">
                <a:solidFill>
                  <a:srgbClr val="333333"/>
                </a:solidFill>
                <a:latin typeface="Times New Roman" panose="02020603050405020304"/>
              </a:rPr>
              <a:t>En juin 2024, création d’un groupe de travail « terminologie et classification » des PFAS par l’Union internationale de chimie pure et appliquée (UPIAC), dont le mandat implique de fournir une « </a:t>
            </a:r>
            <a:r>
              <a:rPr lang="fr-FR" sz="1600" i="1" dirty="0">
                <a:solidFill>
                  <a:srgbClr val="333333"/>
                </a:solidFill>
                <a:latin typeface="Times New Roman" panose="02020603050405020304"/>
              </a:rPr>
              <a:t>définition rigoureuse des substances</a:t>
            </a:r>
            <a:r>
              <a:rPr lang="fr-FR" sz="1600" dirty="0">
                <a:solidFill>
                  <a:srgbClr val="333333"/>
                </a:solidFill>
                <a:latin typeface="Times New Roman" panose="02020603050405020304"/>
              </a:rPr>
              <a:t> ».</a:t>
            </a:r>
          </a:p>
          <a:p>
            <a:pPr marL="800100" lvl="1" indent="-342900" algn="just">
              <a:spcAft>
                <a:spcPts val="600"/>
              </a:spcAft>
              <a:buFont typeface="Wingdings" panose="05000000000000000000" pitchFamily="2" charset="2"/>
              <a:buChar char="Ø"/>
              <a:defRPr/>
            </a:pPr>
            <a:r>
              <a:rPr kumimoji="0" lang="fr-FR" sz="1600" i="0" u="none" strike="noStrike" kern="1200" cap="none" spc="0" normalizeH="0" baseline="0" noProof="0" dirty="0">
                <a:ln>
                  <a:noFill/>
                </a:ln>
                <a:solidFill>
                  <a:srgbClr val="333333"/>
                </a:solidFill>
                <a:effectLst/>
                <a:uLnTx/>
                <a:uFillTx/>
                <a:latin typeface="Times New Roman" panose="02020603050405020304"/>
                <a:ea typeface="+mn-ea"/>
                <a:cs typeface="+mn-cs"/>
              </a:rPr>
              <a:t>En mars </a:t>
            </a:r>
            <a:r>
              <a:rPr lang="fr-FR" sz="1600" dirty="0">
                <a:solidFill>
                  <a:srgbClr val="333333"/>
                </a:solidFill>
                <a:latin typeface="Times New Roman" panose="02020603050405020304"/>
              </a:rPr>
              <a:t>2025, </a:t>
            </a:r>
            <a:r>
              <a:rPr kumimoji="0" lang="fr-FR" sz="1600" i="0" u="none" strike="noStrike" kern="1200" cap="none" spc="0" normalizeH="0" baseline="0" noProof="0" dirty="0">
                <a:ln>
                  <a:noFill/>
                </a:ln>
                <a:solidFill>
                  <a:srgbClr val="333333"/>
                </a:solidFill>
                <a:effectLst/>
                <a:uLnTx/>
                <a:uFillTx/>
                <a:latin typeface="Times New Roman" panose="02020603050405020304"/>
                <a:ea typeface="+mn-ea"/>
                <a:cs typeface="+mn-cs"/>
              </a:rPr>
              <a:t>deux scientifiques italiens avancent que la structure moléculaire seule ne devrait pas permettre d’identifier un PFAS comme tel ; proposition de prendre en compte d’autres critères comme les mécanismes d’action, les propriétés physico-chimiques, profils de toxicité, implications économiques.</a:t>
            </a:r>
          </a:p>
          <a:p>
            <a:pPr lvl="3" algn="just">
              <a:spcAft>
                <a:spcPts val="600"/>
              </a:spcAft>
              <a:defRPr/>
            </a:pPr>
            <a:r>
              <a:rPr lang="fr-FR" sz="1400" b="0" i="0" dirty="0">
                <a:solidFill>
                  <a:srgbClr val="040C28"/>
                </a:solidFill>
                <a:effectLst/>
                <a:latin typeface="Google Sans"/>
              </a:rPr>
              <a:t>👉 </a:t>
            </a:r>
            <a:r>
              <a:rPr kumimoji="0" lang="fr-FR" sz="1400" i="0" u="none" strike="noStrike" kern="1200" cap="none" spc="0" normalizeH="0" baseline="0" noProof="0" dirty="0">
                <a:ln>
                  <a:noFill/>
                </a:ln>
                <a:solidFill>
                  <a:srgbClr val="333333"/>
                </a:solidFill>
                <a:effectLst/>
                <a:uLnTx/>
                <a:uFillTx/>
                <a:latin typeface="Times New Roman" panose="02020603050405020304"/>
                <a:ea typeface="+mn-ea"/>
                <a:cs typeface="+mn-cs"/>
              </a:rPr>
              <a:t>Selon eux, </a:t>
            </a:r>
            <a:r>
              <a:rPr lang="fr-FR" sz="1400" dirty="0">
                <a:solidFill>
                  <a:srgbClr val="333333"/>
                </a:solidFill>
                <a:latin typeface="Times New Roman" panose="02020603050405020304"/>
              </a:rPr>
              <a:t>il serait nécessaire de « </a:t>
            </a:r>
            <a:r>
              <a:rPr lang="fr-FR" sz="1400" i="1" dirty="0">
                <a:solidFill>
                  <a:srgbClr val="333333"/>
                </a:solidFill>
                <a:latin typeface="Times New Roman" panose="02020603050405020304"/>
              </a:rPr>
              <a:t>trouver un équilibre entre la rigueur scientifique, les considérations économiques et les perspectives sociales pour une réglementation efficace des PFAS </a:t>
            </a:r>
            <a:r>
              <a:rPr lang="fr-FR" sz="1400" dirty="0">
                <a:solidFill>
                  <a:srgbClr val="333333"/>
                </a:solidFill>
                <a:latin typeface="Times New Roman" panose="02020603050405020304"/>
              </a:rPr>
              <a:t>».</a:t>
            </a:r>
            <a:endParaRPr kumimoji="0" lang="fr-FR" sz="1400" i="0" u="none" strike="noStrike" kern="1200" cap="none" spc="0" normalizeH="0" baseline="0" noProof="0" dirty="0">
              <a:ln>
                <a:noFill/>
              </a:ln>
              <a:solidFill>
                <a:srgbClr val="333333"/>
              </a:solidFill>
              <a:effectLst/>
              <a:uLnTx/>
              <a:uFillTx/>
              <a:latin typeface="Times New Roman" panose="02020603050405020304"/>
              <a:ea typeface="+mn-ea"/>
              <a:cs typeface="+mn-cs"/>
            </a:endParaRPr>
          </a:p>
          <a:p>
            <a:pPr marL="800100" lvl="1" indent="-342900" algn="just">
              <a:spcAft>
                <a:spcPts val="600"/>
              </a:spcAft>
              <a:buFont typeface="Wingdings" panose="05000000000000000000" pitchFamily="2" charset="2"/>
              <a:buChar char="Ø"/>
              <a:defRPr/>
            </a:pPr>
            <a:r>
              <a:rPr lang="fr-FR" sz="1600" dirty="0">
                <a:solidFill>
                  <a:srgbClr val="333333"/>
                </a:solidFill>
                <a:latin typeface="Times New Roman" panose="02020603050405020304"/>
              </a:rPr>
              <a:t>Le 10 juin 2025, une lettre est cosignée par 20 scientifiques : «</a:t>
            </a:r>
            <a:r>
              <a:rPr lang="fr-FR" sz="1600" b="1" i="1" dirty="0">
                <a:solidFill>
                  <a:srgbClr val="333333"/>
                </a:solidFill>
                <a:latin typeface="Times New Roman" panose="02020603050405020304"/>
              </a:rPr>
              <a:t> rien n’indique que la définition de l’OCDE soit erronée ou problématique </a:t>
            </a:r>
            <a:r>
              <a:rPr lang="fr-FR" sz="1600" dirty="0">
                <a:solidFill>
                  <a:srgbClr val="333333"/>
                </a:solidFill>
                <a:latin typeface="Times New Roman" panose="02020603050405020304"/>
              </a:rPr>
              <a:t>», alerte sur les « </a:t>
            </a:r>
            <a:r>
              <a:rPr lang="fr-FR" sz="1600" i="1" dirty="0">
                <a:solidFill>
                  <a:srgbClr val="333333"/>
                </a:solidFill>
                <a:latin typeface="Times New Roman" panose="02020603050405020304"/>
              </a:rPr>
              <a:t>motivations politiques et/ou économiques plutôt que scientifiques </a:t>
            </a:r>
            <a:r>
              <a:rPr lang="fr-FR" sz="1600" dirty="0">
                <a:solidFill>
                  <a:srgbClr val="333333"/>
                </a:solidFill>
                <a:latin typeface="Times New Roman" panose="02020603050405020304"/>
              </a:rPr>
              <a:t>».</a:t>
            </a:r>
          </a:p>
          <a:p>
            <a:pPr marL="800100" lvl="1" indent="-342900" algn="just">
              <a:spcAft>
                <a:spcPts val="600"/>
              </a:spcAft>
              <a:buFont typeface="Wingdings" panose="05000000000000000000" pitchFamily="2" charset="2"/>
              <a:buChar char="Ø"/>
              <a:defRPr/>
            </a:pPr>
            <a:endParaRPr kumimoji="0" lang="fr-FR" sz="1000" i="0" u="none" strike="noStrike" kern="1200" cap="none" spc="0" normalizeH="0" baseline="0" noProof="0" dirty="0">
              <a:ln>
                <a:noFill/>
              </a:ln>
              <a:solidFill>
                <a:srgbClr val="333333"/>
              </a:solidFill>
              <a:effectLst/>
              <a:uLnTx/>
              <a:uFillTx/>
              <a:latin typeface="Times New Roman" panose="02020603050405020304"/>
              <a:ea typeface="+mn-ea"/>
              <a:cs typeface="+mn-cs"/>
            </a:endParaRPr>
          </a:p>
          <a:p>
            <a:pPr marL="342900" marR="0" lvl="0" indent="-342900" algn="just" defTabSz="457200" rtl="0" eaLnBrk="1" fontAlgn="auto" latinLnBrk="0" hangingPunct="1">
              <a:lnSpc>
                <a:spcPct val="100000"/>
              </a:lnSpc>
              <a:spcBef>
                <a:spcPts val="0"/>
              </a:spcBef>
              <a:spcAft>
                <a:spcPts val="600"/>
              </a:spcAft>
              <a:buClrTx/>
              <a:buSzTx/>
              <a:buFont typeface="Symbol" panose="05050102010706020507" pitchFamily="18" charset="2"/>
              <a:buChar char=""/>
              <a:tabLst/>
              <a:defRPr/>
            </a:pPr>
            <a:r>
              <a:rPr lang="fr-FR" b="1" dirty="0">
                <a:solidFill>
                  <a:srgbClr val="333333"/>
                </a:solidFill>
                <a:latin typeface="Times New Roman" panose="02020603050405020304"/>
              </a:rPr>
              <a:t>Une définition aux contours flous susceptible de mener à l’exclusion et/ou l’ajout de substances ?</a:t>
            </a:r>
          </a:p>
        </p:txBody>
      </p:sp>
      <p:sp>
        <p:nvSpPr>
          <p:cNvPr id="7" name="Espace réservé du numéro de diapositive 4">
            <a:extLst>
              <a:ext uri="{FF2B5EF4-FFF2-40B4-BE49-F238E27FC236}">
                <a16:creationId xmlns:a16="http://schemas.microsoft.com/office/drawing/2014/main" id="{D53A8611-E8D3-5AB7-047C-81C272B6A320}"/>
              </a:ext>
            </a:extLst>
          </p:cNvPr>
          <p:cNvSpPr txBox="1">
            <a:spLocks/>
          </p:cNvSpPr>
          <p:nvPr/>
        </p:nvSpPr>
        <p:spPr>
          <a:xfrm>
            <a:off x="11493580" y="6305318"/>
            <a:ext cx="441254"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Times New Roman" panose="02020603050405020304"/>
                <a:ea typeface="+mn-ea"/>
                <a:cs typeface="+mn-cs"/>
              </a:rPr>
              <a:t>4</a:t>
            </a:r>
            <a:endParaRPr kumimoji="0" lang="en-US" sz="1800" b="0" i="0" u="none" strike="noStrike" kern="1200" cap="none" spc="0" normalizeH="0" baseline="0" noProof="0">
              <a:ln>
                <a:noFill/>
              </a:ln>
              <a:solidFill>
                <a:prstClr val="black"/>
              </a:solidFill>
              <a:effectLst/>
              <a:uLnTx/>
              <a:uFillTx/>
              <a:latin typeface="Times New Roman" panose="02020603050405020304"/>
              <a:ea typeface="+mn-ea"/>
              <a:cs typeface="+mn-cs"/>
            </a:endParaRPr>
          </a:p>
        </p:txBody>
      </p:sp>
      <p:sp>
        <p:nvSpPr>
          <p:cNvPr id="4" name="Rectangle 1">
            <a:extLst>
              <a:ext uri="{FF2B5EF4-FFF2-40B4-BE49-F238E27FC236}">
                <a16:creationId xmlns:a16="http://schemas.microsoft.com/office/drawing/2014/main" id="{5338B639-6D37-F3DE-F96E-845754CFA26F}"/>
              </a:ext>
            </a:extLst>
          </p:cNvPr>
          <p:cNvSpPr>
            <a:spLocks noChangeArrowheads="1"/>
          </p:cNvSpPr>
          <p:nvPr/>
        </p:nvSpPr>
        <p:spPr bwMode="auto">
          <a:xfrm>
            <a:off x="0" y="-184666"/>
            <a:ext cx="2648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0755867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9" name="ZoneTexte 18">
            <a:extLst>
              <a:ext uri="{FF2B5EF4-FFF2-40B4-BE49-F238E27FC236}">
                <a16:creationId xmlns:a16="http://schemas.microsoft.com/office/drawing/2014/main" id="{2E44041E-B5DA-858C-A17D-B4F59B5DD93B}"/>
              </a:ext>
            </a:extLst>
          </p:cNvPr>
          <p:cNvSpPr txBox="1"/>
          <p:nvPr/>
        </p:nvSpPr>
        <p:spPr>
          <a:xfrm>
            <a:off x="582366" y="260294"/>
            <a:ext cx="11027268" cy="58477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fr-FR" sz="3200" b="1" dirty="0">
                <a:solidFill>
                  <a:prstClr val="black"/>
                </a:solidFill>
                <a:highlight>
                  <a:srgbClr val="D8FF00"/>
                </a:highlight>
                <a:latin typeface="Times New Roman" panose="02020603050405020304"/>
              </a:rPr>
              <a:t>Des substances dites « éternelles »</a:t>
            </a:r>
            <a:endParaRPr kumimoji="0" lang="fr-FR" sz="3200" b="1" i="0" u="none" strike="noStrike" kern="1200" cap="none" spc="0" normalizeH="0" baseline="0" noProof="0" dirty="0">
              <a:ln>
                <a:noFill/>
              </a:ln>
              <a:solidFill>
                <a:prstClr val="black"/>
              </a:solidFill>
              <a:effectLst/>
              <a:highlight>
                <a:srgbClr val="D8FF00"/>
              </a:highlight>
              <a:uLnTx/>
              <a:uFillTx/>
              <a:latin typeface="Times New Roman" panose="02020603050405020304"/>
              <a:ea typeface="+mn-ea"/>
              <a:cs typeface="+mn-cs"/>
            </a:endParaRPr>
          </a:p>
        </p:txBody>
      </p:sp>
      <p:sp>
        <p:nvSpPr>
          <p:cNvPr id="2" name="ZoneTexte 1">
            <a:extLst>
              <a:ext uri="{FF2B5EF4-FFF2-40B4-BE49-F238E27FC236}">
                <a16:creationId xmlns:a16="http://schemas.microsoft.com/office/drawing/2014/main" id="{43EACF37-263E-1BB9-22B6-03D61CD6C90A}"/>
              </a:ext>
            </a:extLst>
          </p:cNvPr>
          <p:cNvSpPr txBox="1"/>
          <p:nvPr/>
        </p:nvSpPr>
        <p:spPr>
          <a:xfrm>
            <a:off x="582366" y="1174536"/>
            <a:ext cx="10911214" cy="4801314"/>
          </a:xfrm>
          <a:prstGeom prst="rect">
            <a:avLst/>
          </a:prstGeom>
          <a:noFill/>
        </p:spPr>
        <p:txBody>
          <a:bodyPr wrap="square" rtlCol="0">
            <a:spAutoFit/>
          </a:bodyPr>
          <a:lstStyle/>
          <a:p>
            <a:pPr marL="342900" marR="0" lvl="0" indent="-342900" algn="just" defTabSz="457200" rtl="0" eaLnBrk="1" fontAlgn="auto" latinLnBrk="0" hangingPunct="1">
              <a:lnSpc>
                <a:spcPct val="100000"/>
              </a:lnSpc>
              <a:spcBef>
                <a:spcPts val="0"/>
              </a:spcBef>
              <a:spcAft>
                <a:spcPts val="600"/>
              </a:spcAft>
              <a:buClrTx/>
              <a:buSzTx/>
              <a:buFont typeface="Symbol" panose="05050102010706020507" pitchFamily="18" charset="2"/>
              <a:buChar char=""/>
              <a:tabLst/>
              <a:defRPr/>
            </a:pPr>
            <a:r>
              <a:rPr kumimoji="0" lang="fr-FR" b="1" i="0" strike="noStrike" kern="1200" cap="none" spc="0" normalizeH="0" baseline="0" noProof="0" dirty="0">
                <a:ln>
                  <a:noFill/>
                </a:ln>
                <a:solidFill>
                  <a:srgbClr val="333333"/>
                </a:solidFill>
                <a:uLnTx/>
                <a:uFillTx/>
                <a:latin typeface="Times New Roman" panose="02020603050405020304"/>
                <a:ea typeface="+mn-ea"/>
                <a:cs typeface="+mn-cs"/>
              </a:rPr>
              <a:t>La chaîne fluor-carbone des PFAS</a:t>
            </a:r>
          </a:p>
          <a:p>
            <a:pPr marL="342900" marR="0" lvl="0" indent="-342900" algn="just" defTabSz="457200" rtl="0" eaLnBrk="1" fontAlgn="auto" latinLnBrk="0" hangingPunct="1">
              <a:lnSpc>
                <a:spcPct val="100000"/>
              </a:lnSpc>
              <a:spcBef>
                <a:spcPts val="0"/>
              </a:spcBef>
              <a:spcAft>
                <a:spcPts val="600"/>
              </a:spcAft>
              <a:buClrTx/>
              <a:buSzTx/>
              <a:buFont typeface="Symbol" panose="05050102010706020507" pitchFamily="18" charset="2"/>
              <a:buChar char=""/>
              <a:tabLst/>
              <a:defRPr/>
            </a:pPr>
            <a:endParaRPr kumimoji="0" lang="fr-FR" sz="200" b="0" i="0" u="none" strike="noStrike" kern="1200" cap="none" spc="0" normalizeH="0" baseline="0" noProof="0" dirty="0">
              <a:ln>
                <a:noFill/>
              </a:ln>
              <a:solidFill>
                <a:prstClr val="black"/>
              </a:solidFill>
              <a:effectLst/>
              <a:uLnTx/>
              <a:uFillTx/>
              <a:latin typeface="Times New Roman" panose="02020603050405020304"/>
              <a:ea typeface="+mn-ea"/>
              <a:cs typeface="+mn-cs"/>
            </a:endParaRPr>
          </a:p>
          <a:p>
            <a:pPr marL="800100" lvl="1" indent="-342900" algn="just">
              <a:spcAft>
                <a:spcPts val="600"/>
              </a:spcAft>
              <a:buFont typeface="Wingdings" panose="05000000000000000000" pitchFamily="2" charset="2"/>
              <a:buChar char="Ø"/>
              <a:defRPr/>
            </a:pPr>
            <a:r>
              <a:rPr lang="fr-FR" sz="1600" dirty="0">
                <a:solidFill>
                  <a:prstClr val="black"/>
                </a:solidFill>
                <a:latin typeface="Times New Roman" panose="02020603050405020304"/>
              </a:rPr>
              <a:t>Une source de </a:t>
            </a:r>
            <a:r>
              <a:rPr lang="fr-FR" sz="1600" b="1" dirty="0">
                <a:solidFill>
                  <a:prstClr val="black"/>
                </a:solidFill>
                <a:latin typeface="Times New Roman" panose="02020603050405020304"/>
              </a:rPr>
              <a:t>propriétés utiles et recherchées </a:t>
            </a:r>
            <a:r>
              <a:rPr lang="fr-FR" sz="1600" dirty="0">
                <a:solidFill>
                  <a:prstClr val="black"/>
                </a:solidFill>
                <a:latin typeface="Times New Roman" panose="02020603050405020304"/>
              </a:rPr>
              <a:t>: antiadhésives, déperlantes, ignifuges, résistantes aux températures extrêmes…</a:t>
            </a:r>
          </a:p>
          <a:p>
            <a:pPr marL="1257300" lvl="2" indent="-342900" algn="just">
              <a:spcAft>
                <a:spcPts val="600"/>
              </a:spcAft>
              <a:buFont typeface="Wingdings" panose="05000000000000000000" pitchFamily="2" charset="2"/>
              <a:buChar char="§"/>
              <a:defRPr/>
            </a:pPr>
            <a:r>
              <a:rPr lang="fr-FR" sz="1600" dirty="0">
                <a:solidFill>
                  <a:prstClr val="black"/>
                </a:solidFill>
                <a:latin typeface="Times New Roman" panose="02020603050405020304"/>
              </a:rPr>
              <a:t>Les PFAS sont donc présents dans de nombreux </a:t>
            </a:r>
            <a:r>
              <a:rPr lang="fr-FR" sz="1600" b="1" dirty="0">
                <a:solidFill>
                  <a:prstClr val="black"/>
                </a:solidFill>
                <a:latin typeface="Times New Roman" panose="02020603050405020304"/>
              </a:rPr>
              <a:t>produits</a:t>
            </a:r>
            <a:r>
              <a:rPr lang="fr-FR" sz="1600" dirty="0">
                <a:solidFill>
                  <a:prstClr val="black"/>
                </a:solidFill>
                <a:latin typeface="Times New Roman" panose="02020603050405020304"/>
              </a:rPr>
              <a:t> : textiles, cosmétiques, emballages alimentaires, mousses anti-incendie, équipements industriels, dispositifs médicaux, produits phytosanitaires, etc.</a:t>
            </a:r>
          </a:p>
          <a:p>
            <a:pPr marL="1257300" lvl="2" indent="-342900" algn="just">
              <a:spcAft>
                <a:spcPts val="600"/>
              </a:spcAft>
              <a:buFont typeface="Wingdings" panose="05000000000000000000" pitchFamily="2" charset="2"/>
              <a:buChar char="§"/>
              <a:defRPr/>
            </a:pPr>
            <a:r>
              <a:rPr lang="fr-FR" sz="1600" dirty="0">
                <a:solidFill>
                  <a:prstClr val="black"/>
                </a:solidFill>
                <a:latin typeface="Times New Roman" panose="02020603050405020304"/>
              </a:rPr>
              <a:t>Ce qui multiplie les </a:t>
            </a:r>
            <a:r>
              <a:rPr lang="fr-FR" sz="1600" b="1" dirty="0">
                <a:solidFill>
                  <a:prstClr val="black"/>
                </a:solidFill>
                <a:latin typeface="Times New Roman" panose="02020603050405020304"/>
              </a:rPr>
              <a:t>sources</a:t>
            </a:r>
            <a:r>
              <a:rPr lang="fr-FR" sz="1600" dirty="0">
                <a:solidFill>
                  <a:prstClr val="black"/>
                </a:solidFill>
                <a:latin typeface="Times New Roman" panose="02020603050405020304"/>
              </a:rPr>
              <a:t> </a:t>
            </a:r>
            <a:r>
              <a:rPr lang="fr-FR" sz="1600" b="1" dirty="0">
                <a:solidFill>
                  <a:prstClr val="black"/>
                </a:solidFill>
                <a:latin typeface="Times New Roman" panose="02020603050405020304"/>
              </a:rPr>
              <a:t>de PFAS dans les milieux </a:t>
            </a:r>
            <a:r>
              <a:rPr lang="fr-FR" sz="1600" dirty="0">
                <a:solidFill>
                  <a:prstClr val="black"/>
                </a:solidFill>
                <a:latin typeface="Times New Roman" panose="02020603050405020304"/>
              </a:rPr>
              <a:t>: sites industriels en activité, rejets dans les eaux usées domestiques, aéroports, sites militaires, sites de formation ou d’entraînement des pompiers, etc.</a:t>
            </a:r>
          </a:p>
          <a:p>
            <a:pPr marL="1257300" lvl="2" indent="-342900" algn="just">
              <a:spcAft>
                <a:spcPts val="600"/>
              </a:spcAft>
              <a:buFont typeface="Wingdings" panose="05000000000000000000" pitchFamily="2" charset="2"/>
              <a:buChar char="Ø"/>
              <a:defRPr/>
            </a:pPr>
            <a:endParaRPr lang="fr-FR" sz="1600" dirty="0">
              <a:solidFill>
                <a:prstClr val="black"/>
              </a:solidFill>
              <a:latin typeface="Times New Roman" panose="02020603050405020304"/>
            </a:endParaRPr>
          </a:p>
          <a:p>
            <a:pPr marL="800100" lvl="1" indent="-342900" algn="just">
              <a:spcAft>
                <a:spcPts val="600"/>
              </a:spcAft>
              <a:buFont typeface="Wingdings" panose="05000000000000000000" pitchFamily="2" charset="2"/>
              <a:buChar char="Ø"/>
              <a:defRPr/>
            </a:pPr>
            <a:r>
              <a:rPr lang="fr-FR" sz="1600" b="1" dirty="0">
                <a:solidFill>
                  <a:prstClr val="black"/>
                </a:solidFill>
                <a:latin typeface="Times New Roman" panose="02020603050405020304"/>
              </a:rPr>
              <a:t>Or, </a:t>
            </a:r>
            <a:r>
              <a:rPr lang="fr-FR" sz="1600" dirty="0">
                <a:solidFill>
                  <a:prstClr val="black"/>
                </a:solidFill>
                <a:latin typeface="Times New Roman" panose="02020603050405020304"/>
              </a:rPr>
              <a:t>la chaîne fluor-carbone est également responsable de leur </a:t>
            </a:r>
            <a:r>
              <a:rPr lang="fr-FR" sz="1600" b="1" dirty="0">
                <a:solidFill>
                  <a:prstClr val="black"/>
                </a:solidFill>
                <a:latin typeface="Times New Roman" panose="02020603050405020304"/>
              </a:rPr>
              <a:t>extrême persistance dans l’environnement </a:t>
            </a:r>
            <a:r>
              <a:rPr lang="fr-FR" sz="1600" dirty="0">
                <a:solidFill>
                  <a:prstClr val="black"/>
                </a:solidFill>
                <a:latin typeface="Times New Roman" panose="02020603050405020304"/>
              </a:rPr>
              <a:t>– d’où le surnom de « polluants éternels ».</a:t>
            </a:r>
          </a:p>
          <a:p>
            <a:pPr marL="1257300" lvl="2" indent="-342900" algn="just">
              <a:spcAft>
                <a:spcPts val="600"/>
              </a:spcAft>
              <a:buFont typeface="Wingdings" panose="05000000000000000000" pitchFamily="2" charset="2"/>
              <a:buChar char="§"/>
              <a:defRPr/>
            </a:pPr>
            <a:r>
              <a:rPr lang="fr-FR" sz="1600" dirty="0">
                <a:solidFill>
                  <a:prstClr val="black"/>
                </a:solidFill>
                <a:latin typeface="Times New Roman" panose="02020603050405020304"/>
              </a:rPr>
              <a:t>La pollution de </a:t>
            </a:r>
            <a:r>
              <a:rPr lang="fr-FR" sz="1600" b="1" u="sng" dirty="0">
                <a:solidFill>
                  <a:prstClr val="black"/>
                </a:solidFill>
                <a:latin typeface="Times New Roman" panose="02020603050405020304"/>
              </a:rPr>
              <a:t>tous</a:t>
            </a:r>
            <a:r>
              <a:rPr lang="fr-FR" sz="1600" b="1" dirty="0">
                <a:solidFill>
                  <a:prstClr val="black"/>
                </a:solidFill>
                <a:latin typeface="Times New Roman" panose="02020603050405020304"/>
              </a:rPr>
              <a:t> les milieux </a:t>
            </a:r>
            <a:r>
              <a:rPr lang="fr-FR" sz="1600" dirty="0">
                <a:solidFill>
                  <a:prstClr val="black"/>
                </a:solidFill>
                <a:latin typeface="Times New Roman" panose="02020603050405020304"/>
              </a:rPr>
              <a:t>: accumulation dans les sols, l’air, les eaux, les organismes vivants et se retrouvent dans la chaîne alimentaire.</a:t>
            </a:r>
          </a:p>
          <a:p>
            <a:pPr marL="1257300" lvl="2" indent="-342900" algn="just">
              <a:spcAft>
                <a:spcPts val="600"/>
              </a:spcAft>
              <a:buFont typeface="Wingdings" panose="05000000000000000000" pitchFamily="2" charset="2"/>
              <a:buChar char="§"/>
              <a:defRPr/>
            </a:pPr>
            <a:r>
              <a:rPr lang="fr-FR" sz="1600" dirty="0">
                <a:solidFill>
                  <a:prstClr val="black"/>
                </a:solidFill>
                <a:latin typeface="Times New Roman" panose="02020603050405020304"/>
              </a:rPr>
              <a:t>Les</a:t>
            </a:r>
            <a:r>
              <a:rPr lang="fr-FR" sz="1600" b="1" dirty="0">
                <a:solidFill>
                  <a:prstClr val="black"/>
                </a:solidFill>
                <a:latin typeface="Times New Roman" panose="02020603050405020304"/>
              </a:rPr>
              <a:t> risques connus pour la santé humaine </a:t>
            </a:r>
            <a:r>
              <a:rPr lang="fr-FR" sz="1600" dirty="0">
                <a:solidFill>
                  <a:prstClr val="black"/>
                </a:solidFill>
                <a:latin typeface="Times New Roman" panose="02020603050405020304"/>
              </a:rPr>
              <a:t>de certains PFAS : augmentation du taux de cholestérol, cancers, effets sur la fertilité et le développement du fœtus, sur le foie, sur les reins, etc.</a:t>
            </a:r>
          </a:p>
          <a:p>
            <a:pPr marL="800100" marR="0" lvl="1" indent="-342900" algn="just" defTabSz="457200" rtl="0" eaLnBrk="1" fontAlgn="auto" latinLnBrk="0" hangingPunct="1">
              <a:lnSpc>
                <a:spcPct val="100000"/>
              </a:lnSpc>
              <a:spcBef>
                <a:spcPts val="0"/>
              </a:spcBef>
              <a:spcAft>
                <a:spcPts val="600"/>
              </a:spcAft>
              <a:buClrTx/>
              <a:buSzTx/>
              <a:buFont typeface="Wingdings" panose="05000000000000000000" pitchFamily="2" charset="2"/>
              <a:buChar char="Ø"/>
              <a:tabLst/>
              <a:defRPr/>
            </a:pPr>
            <a:endParaRPr lang="fr-FR" sz="1400" dirty="0">
              <a:solidFill>
                <a:prstClr val="black"/>
              </a:solidFill>
              <a:latin typeface="Times New Roman" panose="02020603050405020304"/>
            </a:endParaRPr>
          </a:p>
          <a:p>
            <a:pPr marR="0" lvl="1" algn="just" defTabSz="457200" rtl="0" eaLnBrk="1" fontAlgn="auto" latinLnBrk="0" hangingPunct="1">
              <a:lnSpc>
                <a:spcPct val="100000"/>
              </a:lnSpc>
              <a:spcBef>
                <a:spcPts val="0"/>
              </a:spcBef>
              <a:spcAft>
                <a:spcPts val="600"/>
              </a:spcAft>
              <a:buClrTx/>
              <a:buSzTx/>
              <a:tabLst/>
              <a:defRPr/>
            </a:pPr>
            <a:endParaRPr lang="fr-FR" sz="1400" dirty="0">
              <a:solidFill>
                <a:prstClr val="black"/>
              </a:solidFill>
              <a:latin typeface="Times New Roman" panose="02020603050405020304"/>
            </a:endParaRPr>
          </a:p>
        </p:txBody>
      </p:sp>
      <p:sp>
        <p:nvSpPr>
          <p:cNvPr id="7" name="Espace réservé du numéro de diapositive 4">
            <a:extLst>
              <a:ext uri="{FF2B5EF4-FFF2-40B4-BE49-F238E27FC236}">
                <a16:creationId xmlns:a16="http://schemas.microsoft.com/office/drawing/2014/main" id="{D53A8611-E8D3-5AB7-047C-81C272B6A320}"/>
              </a:ext>
            </a:extLst>
          </p:cNvPr>
          <p:cNvSpPr txBox="1">
            <a:spLocks/>
          </p:cNvSpPr>
          <p:nvPr/>
        </p:nvSpPr>
        <p:spPr>
          <a:xfrm>
            <a:off x="11493580" y="6305318"/>
            <a:ext cx="441254"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Times New Roman" panose="02020603050405020304"/>
                <a:ea typeface="+mn-ea"/>
                <a:cs typeface="+mn-cs"/>
              </a:rPr>
              <a:t>4</a:t>
            </a:r>
            <a:endParaRPr kumimoji="0" lang="en-US" sz="1800" b="0" i="0" u="none" strike="noStrike" kern="1200" cap="none" spc="0" normalizeH="0" baseline="0" noProof="0">
              <a:ln>
                <a:noFill/>
              </a:ln>
              <a:solidFill>
                <a:prstClr val="black"/>
              </a:solidFill>
              <a:effectLst/>
              <a:uLnTx/>
              <a:uFillTx/>
              <a:latin typeface="Times New Roman" panose="02020603050405020304"/>
              <a:ea typeface="+mn-ea"/>
              <a:cs typeface="+mn-cs"/>
            </a:endParaRPr>
          </a:p>
        </p:txBody>
      </p:sp>
      <p:sp>
        <p:nvSpPr>
          <p:cNvPr id="4" name="Rectangle 1">
            <a:extLst>
              <a:ext uri="{FF2B5EF4-FFF2-40B4-BE49-F238E27FC236}">
                <a16:creationId xmlns:a16="http://schemas.microsoft.com/office/drawing/2014/main" id="{5338B639-6D37-F3DE-F96E-845754CFA26F}"/>
              </a:ext>
            </a:extLst>
          </p:cNvPr>
          <p:cNvSpPr>
            <a:spLocks noChangeArrowheads="1"/>
          </p:cNvSpPr>
          <p:nvPr/>
        </p:nvSpPr>
        <p:spPr bwMode="auto">
          <a:xfrm>
            <a:off x="0" y="-184666"/>
            <a:ext cx="2648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4266005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9" name="ZoneTexte 18">
            <a:extLst>
              <a:ext uri="{FF2B5EF4-FFF2-40B4-BE49-F238E27FC236}">
                <a16:creationId xmlns:a16="http://schemas.microsoft.com/office/drawing/2014/main" id="{2E44041E-B5DA-858C-A17D-B4F59B5DD93B}"/>
              </a:ext>
            </a:extLst>
          </p:cNvPr>
          <p:cNvSpPr txBox="1"/>
          <p:nvPr/>
        </p:nvSpPr>
        <p:spPr>
          <a:xfrm>
            <a:off x="582366" y="24399"/>
            <a:ext cx="11027268" cy="58477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3200" b="1" i="0" u="none" strike="noStrike" kern="1200" cap="none" spc="0" normalizeH="0" baseline="0" noProof="0" dirty="0">
                <a:ln>
                  <a:noFill/>
                </a:ln>
                <a:solidFill>
                  <a:prstClr val="black"/>
                </a:solidFill>
                <a:effectLst/>
                <a:highlight>
                  <a:srgbClr val="D8FF00"/>
                </a:highlight>
                <a:uLnTx/>
                <a:uFillTx/>
                <a:latin typeface="Times New Roman" panose="02020603050405020304"/>
                <a:ea typeface="+mn-ea"/>
                <a:cs typeface="+mn-cs"/>
              </a:rPr>
              <a:t>Des substances sous surveillance</a:t>
            </a:r>
          </a:p>
        </p:txBody>
      </p:sp>
      <p:sp>
        <p:nvSpPr>
          <p:cNvPr id="7" name="Espace réservé du numéro de diapositive 4">
            <a:extLst>
              <a:ext uri="{FF2B5EF4-FFF2-40B4-BE49-F238E27FC236}">
                <a16:creationId xmlns:a16="http://schemas.microsoft.com/office/drawing/2014/main" id="{D53A8611-E8D3-5AB7-047C-81C272B6A320}"/>
              </a:ext>
            </a:extLst>
          </p:cNvPr>
          <p:cNvSpPr txBox="1">
            <a:spLocks/>
          </p:cNvSpPr>
          <p:nvPr/>
        </p:nvSpPr>
        <p:spPr>
          <a:xfrm>
            <a:off x="11493580" y="6305318"/>
            <a:ext cx="441254"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Times New Roman" panose="02020603050405020304"/>
                <a:ea typeface="+mn-ea"/>
                <a:cs typeface="+mn-cs"/>
              </a:rPr>
              <a:t>4</a:t>
            </a:r>
            <a:endParaRPr kumimoji="0" lang="en-US" sz="1800" b="0" i="0" u="none" strike="noStrike" kern="1200" cap="none" spc="0" normalizeH="0" baseline="0" noProof="0">
              <a:ln>
                <a:noFill/>
              </a:ln>
              <a:solidFill>
                <a:prstClr val="black"/>
              </a:solidFill>
              <a:effectLst/>
              <a:uLnTx/>
              <a:uFillTx/>
              <a:latin typeface="Times New Roman" panose="02020603050405020304"/>
              <a:ea typeface="+mn-ea"/>
              <a:cs typeface="+mn-cs"/>
            </a:endParaRPr>
          </a:p>
        </p:txBody>
      </p:sp>
      <p:sp>
        <p:nvSpPr>
          <p:cNvPr id="4" name="Rectangle 1">
            <a:extLst>
              <a:ext uri="{FF2B5EF4-FFF2-40B4-BE49-F238E27FC236}">
                <a16:creationId xmlns:a16="http://schemas.microsoft.com/office/drawing/2014/main" id="{5338B639-6D37-F3DE-F96E-845754CFA26F}"/>
              </a:ext>
            </a:extLst>
          </p:cNvPr>
          <p:cNvSpPr>
            <a:spLocks noChangeArrowheads="1"/>
          </p:cNvSpPr>
          <p:nvPr/>
        </p:nvSpPr>
        <p:spPr bwMode="auto">
          <a:xfrm>
            <a:off x="0" y="-184666"/>
            <a:ext cx="2648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9" name="ZoneTexte 8">
            <a:extLst>
              <a:ext uri="{FF2B5EF4-FFF2-40B4-BE49-F238E27FC236}">
                <a16:creationId xmlns:a16="http://schemas.microsoft.com/office/drawing/2014/main" id="{CBC4BB66-28AA-E182-E237-23F765D62F21}"/>
              </a:ext>
            </a:extLst>
          </p:cNvPr>
          <p:cNvSpPr txBox="1"/>
          <p:nvPr/>
        </p:nvSpPr>
        <p:spPr>
          <a:xfrm>
            <a:off x="66125" y="652631"/>
            <a:ext cx="2837450" cy="5609228"/>
          </a:xfrm>
          <a:prstGeom prst="rect">
            <a:avLst/>
          </a:prstGeom>
          <a:noFill/>
          <a:ln w="28575">
            <a:solidFill>
              <a:srgbClr val="D8FF00"/>
            </a:solidFill>
          </a:ln>
        </p:spPr>
        <p:txBody>
          <a:bodyPr wrap="square" rtlCol="0">
            <a:spAutoFit/>
          </a:bodyPr>
          <a:lstStyle/>
          <a:p>
            <a:pPr marR="0" lvl="1" algn="just" defTabSz="457200" rtl="0" eaLnBrk="1" fontAlgn="auto" latinLnBrk="0" hangingPunct="1">
              <a:lnSpc>
                <a:spcPct val="100000"/>
              </a:lnSpc>
              <a:spcBef>
                <a:spcPts val="0"/>
              </a:spcBef>
              <a:spcAft>
                <a:spcPts val="600"/>
              </a:spcAft>
              <a:buClrTx/>
              <a:buSzTx/>
              <a:tabLst/>
              <a:defRPr/>
            </a:pPr>
            <a:endParaRPr lang="fr-FR" sz="800" dirty="0">
              <a:solidFill>
                <a:prstClr val="black"/>
              </a:solidFill>
              <a:latin typeface="Times New Roman" panose="02020603050405020304"/>
            </a:endParaRPr>
          </a:p>
          <a:p>
            <a:pPr marR="0" lvl="0" algn="ctr" defTabSz="457200" rtl="0" eaLnBrk="1" fontAlgn="auto" latinLnBrk="0" hangingPunct="1">
              <a:lnSpc>
                <a:spcPct val="100000"/>
              </a:lnSpc>
              <a:spcBef>
                <a:spcPts val="0"/>
              </a:spcBef>
              <a:spcAft>
                <a:spcPts val="600"/>
              </a:spcAft>
              <a:buClrTx/>
              <a:buSzTx/>
              <a:tabLst/>
              <a:defRPr/>
            </a:pPr>
            <a:r>
              <a:rPr kumimoji="0" lang="fr-FR" sz="2000" i="0" strike="noStrike" kern="1200" cap="none" spc="0" normalizeH="0" baseline="0" noProof="0" dirty="0">
                <a:ln>
                  <a:noFill/>
                </a:ln>
                <a:solidFill>
                  <a:srgbClr val="333333"/>
                </a:solidFill>
                <a:effectLst/>
                <a:highlight>
                  <a:srgbClr val="D8FF00"/>
                </a:highlight>
                <a:uLnTx/>
                <a:uFillTx/>
                <a:latin typeface="Times New Roman" panose="02020603050405020304"/>
                <a:ea typeface="+mn-ea"/>
                <a:cs typeface="+mn-cs"/>
              </a:rPr>
              <a:t>Les PFAS, reconnus comme « </a:t>
            </a:r>
            <a:r>
              <a:rPr kumimoji="0" lang="fr-FR" sz="2000" b="1" i="1" strike="noStrike" kern="1200" cap="none" spc="0" normalizeH="0" baseline="0" noProof="0" dirty="0">
                <a:ln>
                  <a:noFill/>
                </a:ln>
                <a:solidFill>
                  <a:srgbClr val="333333"/>
                </a:solidFill>
                <a:effectLst/>
                <a:highlight>
                  <a:srgbClr val="D8FF00"/>
                </a:highlight>
                <a:uLnTx/>
                <a:uFillTx/>
                <a:latin typeface="Times New Roman" panose="02020603050405020304"/>
                <a:ea typeface="+mn-ea"/>
                <a:cs typeface="+mn-cs"/>
              </a:rPr>
              <a:t>une priorité pour l’action de l’inspection des ICPE </a:t>
            </a:r>
            <a:r>
              <a:rPr kumimoji="0" lang="fr-FR" sz="2000" i="0" strike="noStrike" kern="1200" cap="none" spc="0" normalizeH="0" baseline="0" noProof="0" dirty="0">
                <a:ln>
                  <a:noFill/>
                </a:ln>
                <a:solidFill>
                  <a:srgbClr val="333333"/>
                </a:solidFill>
                <a:effectLst/>
                <a:highlight>
                  <a:srgbClr val="D8FF00"/>
                </a:highlight>
                <a:uLnTx/>
                <a:uFillTx/>
                <a:latin typeface="Times New Roman" panose="02020603050405020304"/>
                <a:ea typeface="+mn-ea"/>
                <a:cs typeface="+mn-cs"/>
              </a:rPr>
              <a:t>». </a:t>
            </a:r>
            <a:endParaRPr lang="fr-FR" sz="2000" dirty="0">
              <a:solidFill>
                <a:srgbClr val="333333"/>
              </a:solidFill>
              <a:highlight>
                <a:srgbClr val="D8FF00"/>
              </a:highlight>
              <a:latin typeface="Times New Roman" panose="02020603050405020304"/>
            </a:endParaRPr>
          </a:p>
          <a:p>
            <a:pPr marR="0" lvl="0" algn="just" defTabSz="457200" rtl="0" eaLnBrk="1" fontAlgn="auto" latinLnBrk="0" hangingPunct="1">
              <a:lnSpc>
                <a:spcPct val="100000"/>
              </a:lnSpc>
              <a:spcBef>
                <a:spcPts val="0"/>
              </a:spcBef>
              <a:spcAft>
                <a:spcPts val="600"/>
              </a:spcAft>
              <a:buClrTx/>
              <a:buSzTx/>
              <a:tabLst/>
              <a:defRPr/>
            </a:pPr>
            <a:endParaRPr lang="fr-FR" sz="1050" b="1" u="sng" dirty="0">
              <a:solidFill>
                <a:srgbClr val="333333"/>
              </a:solidFill>
              <a:latin typeface="Times New Roman" panose="02020603050405020304"/>
            </a:endParaRPr>
          </a:p>
          <a:p>
            <a:pPr marL="285750" lvl="0" indent="-285750" algn="just">
              <a:spcAft>
                <a:spcPts val="600"/>
              </a:spcAft>
              <a:buFont typeface="Wingdings" panose="05000000000000000000" pitchFamily="2" charset="2"/>
              <a:buChar char="è"/>
              <a:defRPr/>
            </a:pPr>
            <a:r>
              <a:rPr lang="fr-FR" sz="1600" dirty="0">
                <a:solidFill>
                  <a:srgbClr val="333333"/>
                </a:solidFill>
                <a:latin typeface="Times New Roman" panose="02020603050405020304"/>
              </a:rPr>
              <a:t>D’après le</a:t>
            </a:r>
            <a:r>
              <a:rPr lang="fr-FR" sz="1600" kern="150" dirty="0">
                <a:effectLst/>
                <a:latin typeface="Times New Roman" panose="02020603050405020304" pitchFamily="18" charset="0"/>
                <a:ea typeface="Calibri" panose="020F0502020204030204" pitchFamily="34" charset="0"/>
                <a:cs typeface="Times New Roman" panose="02020603050405020304" pitchFamily="18" charset="0"/>
              </a:rPr>
              <a:t> </a:t>
            </a:r>
            <a:r>
              <a:rPr lang="fr-FR" sz="1600" b="1" kern="150" dirty="0">
                <a:highlight>
                  <a:srgbClr val="D4DCE2"/>
                </a:highlight>
                <a:latin typeface="Times New Roman" panose="02020603050405020304" pitchFamily="18" charset="0"/>
                <a:cs typeface="Times New Roman" panose="02020603050405020304" pitchFamily="18" charset="0"/>
              </a:rPr>
              <a:t>Bilan de l’inspection des installations classées pour 2024</a:t>
            </a:r>
            <a:r>
              <a:rPr lang="fr-FR" sz="1600" b="1" kern="150" dirty="0">
                <a:latin typeface="Times New Roman" panose="02020603050405020304" pitchFamily="18" charset="0"/>
                <a:cs typeface="Times New Roman" panose="02020603050405020304" pitchFamily="18" charset="0"/>
              </a:rPr>
              <a:t> </a:t>
            </a:r>
            <a:r>
              <a:rPr lang="fr-FR" sz="1600" dirty="0">
                <a:solidFill>
                  <a:srgbClr val="333333"/>
                </a:solidFill>
                <a:latin typeface="Times New Roman" panose="02020603050405020304"/>
              </a:rPr>
              <a:t>du 16 mai 2025,</a:t>
            </a:r>
            <a:r>
              <a:rPr lang="fr-FR" sz="1600" b="1" dirty="0">
                <a:solidFill>
                  <a:srgbClr val="333333"/>
                </a:solidFill>
                <a:latin typeface="Times New Roman" panose="02020603050405020304"/>
              </a:rPr>
              <a:t> </a:t>
            </a:r>
            <a:r>
              <a:rPr lang="fr-FR" sz="1600" dirty="0">
                <a:solidFill>
                  <a:srgbClr val="333333"/>
                </a:solidFill>
                <a:latin typeface="Times New Roman" panose="02020603050405020304"/>
              </a:rPr>
              <a:t>près </a:t>
            </a:r>
            <a:r>
              <a:rPr lang="fr-FR" sz="1600" b="1" u="sng" dirty="0">
                <a:solidFill>
                  <a:srgbClr val="333333"/>
                </a:solidFill>
                <a:latin typeface="Times New Roman" panose="02020603050405020304"/>
              </a:rPr>
              <a:t>d’un établissement sur deux</a:t>
            </a:r>
            <a:r>
              <a:rPr lang="fr-FR" sz="1600" dirty="0">
                <a:solidFill>
                  <a:srgbClr val="333333"/>
                </a:solidFill>
                <a:latin typeface="Times New Roman" panose="02020603050405020304"/>
              </a:rPr>
              <a:t> a retrouvé la présence d’</a:t>
            </a:r>
            <a:r>
              <a:rPr lang="fr-FR" sz="1600" b="1" dirty="0">
                <a:solidFill>
                  <a:srgbClr val="333333"/>
                </a:solidFill>
                <a:latin typeface="Times New Roman" panose="02020603050405020304"/>
              </a:rPr>
              <a:t>au moins un PFAS dans ses rejets d’eaux usées </a:t>
            </a:r>
            <a:r>
              <a:rPr lang="fr-FR" sz="1600" dirty="0">
                <a:solidFill>
                  <a:srgbClr val="333333"/>
                </a:solidFill>
                <a:latin typeface="Times New Roman" panose="02020603050405020304"/>
              </a:rPr>
              <a:t>(campagne menée sur 3.500 sites).</a:t>
            </a:r>
          </a:p>
          <a:p>
            <a:pPr marL="285750" marR="0" lvl="0" indent="-285750" algn="just" defTabSz="457200" rtl="0" eaLnBrk="1" fontAlgn="auto" latinLnBrk="0" hangingPunct="1">
              <a:lnSpc>
                <a:spcPct val="100000"/>
              </a:lnSpc>
              <a:spcBef>
                <a:spcPts val="0"/>
              </a:spcBef>
              <a:spcAft>
                <a:spcPts val="600"/>
              </a:spcAft>
              <a:buClrTx/>
              <a:buSzTx/>
              <a:buFont typeface="Wingdings" panose="05000000000000000000" pitchFamily="2" charset="2"/>
              <a:buChar char="è"/>
              <a:tabLst/>
              <a:defRPr/>
            </a:pPr>
            <a:r>
              <a:rPr lang="fr-FR" sz="1600" b="1" dirty="0">
                <a:solidFill>
                  <a:srgbClr val="333333"/>
                </a:solidFill>
                <a:highlight>
                  <a:srgbClr val="D8FF00"/>
                </a:highlight>
                <a:latin typeface="Times New Roman" panose="02020603050405020304"/>
              </a:rPr>
              <a:t>NB</a:t>
            </a:r>
            <a:r>
              <a:rPr lang="fr-FR" sz="1600" dirty="0">
                <a:solidFill>
                  <a:srgbClr val="333333"/>
                </a:solidFill>
                <a:latin typeface="Times New Roman" panose="02020603050405020304"/>
              </a:rPr>
              <a:t>. Les PFAS mesurés ne sont pas nécessairement liés au processus industriel, mais peuvent être présents dans l’eau d’alimentation du site.</a:t>
            </a:r>
          </a:p>
        </p:txBody>
      </p:sp>
      <p:sp>
        <p:nvSpPr>
          <p:cNvPr id="3" name="ZoneTexte 2">
            <a:extLst>
              <a:ext uri="{FF2B5EF4-FFF2-40B4-BE49-F238E27FC236}">
                <a16:creationId xmlns:a16="http://schemas.microsoft.com/office/drawing/2014/main" id="{4421C1FB-4A5A-5772-3072-A8F5B77CBA31}"/>
              </a:ext>
            </a:extLst>
          </p:cNvPr>
          <p:cNvSpPr txBox="1"/>
          <p:nvPr/>
        </p:nvSpPr>
        <p:spPr>
          <a:xfrm>
            <a:off x="4412707" y="733423"/>
            <a:ext cx="7779293" cy="5447645"/>
          </a:xfrm>
          <a:prstGeom prst="rect">
            <a:avLst/>
          </a:prstGeom>
          <a:noFill/>
          <a:ln w="28575">
            <a:solidFill>
              <a:srgbClr val="D8FF00"/>
            </a:solidFill>
          </a:ln>
        </p:spPr>
        <p:txBody>
          <a:bodyPr wrap="square" rtlCol="0">
            <a:spAutoFit/>
          </a:bodyPr>
          <a:lstStyle/>
          <a:p>
            <a:pPr marR="0" lvl="1" algn="just" defTabSz="457200" rtl="0" eaLnBrk="1" fontAlgn="auto" latinLnBrk="0" hangingPunct="1">
              <a:lnSpc>
                <a:spcPct val="100000"/>
              </a:lnSpc>
              <a:spcBef>
                <a:spcPts val="0"/>
              </a:spcBef>
              <a:spcAft>
                <a:spcPts val="600"/>
              </a:spcAft>
              <a:buClrTx/>
              <a:buSzTx/>
              <a:tabLst/>
              <a:defRPr/>
            </a:pPr>
            <a:endParaRPr lang="fr-FR" sz="800" dirty="0">
              <a:solidFill>
                <a:prstClr val="black"/>
              </a:solidFill>
              <a:latin typeface="Times New Roman" panose="02020603050405020304"/>
            </a:endParaRPr>
          </a:p>
          <a:p>
            <a:pPr marR="0" lvl="0" algn="ctr" defTabSz="457200" rtl="0" eaLnBrk="1" fontAlgn="auto" latinLnBrk="0" hangingPunct="1">
              <a:lnSpc>
                <a:spcPct val="100000"/>
              </a:lnSpc>
              <a:spcBef>
                <a:spcPts val="0"/>
              </a:spcBef>
              <a:spcAft>
                <a:spcPts val="600"/>
              </a:spcAft>
              <a:buClrTx/>
              <a:buSzTx/>
              <a:tabLst/>
              <a:defRPr/>
            </a:pPr>
            <a:r>
              <a:rPr lang="fr-FR" dirty="0">
                <a:solidFill>
                  <a:srgbClr val="333333"/>
                </a:solidFill>
                <a:latin typeface="Times New Roman" panose="02020603050405020304"/>
              </a:rPr>
              <a:t>Le </a:t>
            </a:r>
            <a:r>
              <a:rPr lang="fr-FR" sz="1800" b="1" kern="150" dirty="0">
                <a:effectLst/>
                <a:highlight>
                  <a:srgbClr val="D4DCE2"/>
                </a:highlight>
                <a:latin typeface="Times New Roman" panose="02020603050405020304" pitchFamily="18" charset="0"/>
                <a:ea typeface="Calibri" panose="020F0502020204030204" pitchFamily="34" charset="0"/>
                <a:cs typeface="Times New Roman" panose="02020603050405020304" pitchFamily="18" charset="0"/>
              </a:rPr>
              <a:t>p</a:t>
            </a:r>
            <a:r>
              <a:rPr lang="fr-FR" b="1" kern="150" dirty="0">
                <a:highlight>
                  <a:srgbClr val="D4DCE2"/>
                </a:highlight>
                <a:latin typeface="Times New Roman" panose="02020603050405020304" pitchFamily="18" charset="0"/>
                <a:cs typeface="Times New Roman" panose="02020603050405020304" pitchFamily="18" charset="0"/>
              </a:rPr>
              <a:t>lan d’action interministériel d’avril 2024</a:t>
            </a:r>
            <a:r>
              <a:rPr lang="fr-FR" b="1" kern="150" dirty="0">
                <a:latin typeface="Times New Roman" panose="02020603050405020304" pitchFamily="18" charset="0"/>
                <a:cs typeface="Times New Roman" panose="02020603050405020304" pitchFamily="18" charset="0"/>
              </a:rPr>
              <a:t> </a:t>
            </a:r>
            <a:r>
              <a:rPr lang="fr-FR" dirty="0">
                <a:solidFill>
                  <a:srgbClr val="333333"/>
                </a:solidFill>
                <a:latin typeface="Times New Roman" panose="02020603050405020304"/>
              </a:rPr>
              <a:t>vise à </a:t>
            </a:r>
            <a:r>
              <a:rPr lang="fr-FR" b="1" dirty="0">
                <a:solidFill>
                  <a:srgbClr val="333333"/>
                </a:solidFill>
                <a:latin typeface="Times New Roman" panose="02020603050405020304"/>
              </a:rPr>
              <a:t>renforcer la protection de la santé humaine et de la biodiversité </a:t>
            </a:r>
            <a:r>
              <a:rPr lang="fr-FR" dirty="0">
                <a:solidFill>
                  <a:srgbClr val="333333"/>
                </a:solidFill>
                <a:latin typeface="Times New Roman" panose="02020603050405020304"/>
              </a:rPr>
              <a:t>face aux risques posés par les PFAS. Il est piloté par le ministère en charge de l’écologie et le ministère en charge de la santé.</a:t>
            </a:r>
          </a:p>
          <a:p>
            <a:pPr marR="0" lvl="0" algn="ctr" defTabSz="457200" rtl="0" eaLnBrk="1" fontAlgn="auto" latinLnBrk="0" hangingPunct="1">
              <a:lnSpc>
                <a:spcPct val="100000"/>
              </a:lnSpc>
              <a:spcBef>
                <a:spcPts val="0"/>
              </a:spcBef>
              <a:spcAft>
                <a:spcPts val="600"/>
              </a:spcAft>
              <a:buClrTx/>
              <a:buSzTx/>
              <a:tabLst/>
              <a:defRPr/>
            </a:pPr>
            <a:endParaRPr lang="fr-FR" sz="1000" dirty="0">
              <a:solidFill>
                <a:srgbClr val="333333"/>
              </a:solidFill>
              <a:latin typeface="Times New Roman" panose="02020603050405020304"/>
            </a:endParaRPr>
          </a:p>
          <a:p>
            <a:pPr marR="0" lvl="0" algn="ctr" defTabSz="457200" rtl="0" eaLnBrk="1" fontAlgn="auto" latinLnBrk="0" hangingPunct="1">
              <a:lnSpc>
                <a:spcPct val="100000"/>
              </a:lnSpc>
              <a:spcBef>
                <a:spcPts val="0"/>
              </a:spcBef>
              <a:spcAft>
                <a:spcPts val="600"/>
              </a:spcAft>
              <a:buClrTx/>
              <a:buSzTx/>
              <a:tabLst/>
              <a:defRPr/>
            </a:pPr>
            <a:r>
              <a:rPr lang="fr-FR" b="1" dirty="0">
                <a:solidFill>
                  <a:srgbClr val="333333"/>
                </a:solidFill>
                <a:highlight>
                  <a:srgbClr val="D8FF00"/>
                </a:highlight>
                <a:latin typeface="Times New Roman" panose="02020603050405020304"/>
                <a:sym typeface="Wingdings" panose="05000000000000000000" pitchFamily="2" charset="2"/>
              </a:rPr>
              <a:t> </a:t>
            </a:r>
            <a:r>
              <a:rPr lang="fr-FR" b="1" dirty="0">
                <a:solidFill>
                  <a:srgbClr val="333333"/>
                </a:solidFill>
                <a:highlight>
                  <a:srgbClr val="D8FF00"/>
                </a:highlight>
                <a:latin typeface="Times New Roman" panose="02020603050405020304"/>
              </a:rPr>
              <a:t>5 axes d’actions</a:t>
            </a:r>
          </a:p>
          <a:p>
            <a:pPr marL="342900" indent="-342900">
              <a:buAutoNum type="arabicPeriod"/>
            </a:pPr>
            <a:r>
              <a:rPr lang="fr-FR" b="1" dirty="0">
                <a:solidFill>
                  <a:srgbClr val="333333"/>
                </a:solidFill>
                <a:latin typeface="Times New Roman" panose="02020603050405020304"/>
              </a:rPr>
              <a:t>Acquisition de connaissances </a:t>
            </a:r>
            <a:r>
              <a:rPr lang="fr-FR" dirty="0">
                <a:solidFill>
                  <a:srgbClr val="333333"/>
                </a:solidFill>
                <a:latin typeface="Times New Roman" panose="02020603050405020304"/>
              </a:rPr>
              <a:t>: </a:t>
            </a:r>
            <a:r>
              <a:rPr lang="fr-FR" sz="1600" dirty="0">
                <a:solidFill>
                  <a:srgbClr val="333333"/>
                </a:solidFill>
                <a:latin typeface="Times New Roman" panose="02020603050405020304"/>
              </a:rPr>
              <a:t>développement de méthodes de mesure des émissions de PFAS, de leur présence dans l'environnement et de leur imprégnation chez les humains et autres organismes vivants ;</a:t>
            </a:r>
          </a:p>
          <a:p>
            <a:pPr marL="342900" indent="-342900">
              <a:buAutoNum type="arabicPeriod"/>
            </a:pPr>
            <a:r>
              <a:rPr lang="fr-FR" b="1" dirty="0">
                <a:solidFill>
                  <a:srgbClr val="333333"/>
                </a:solidFill>
                <a:latin typeface="Times New Roman" panose="02020603050405020304"/>
              </a:rPr>
              <a:t>Surveillance renforcée </a:t>
            </a:r>
            <a:r>
              <a:rPr lang="fr-FR" dirty="0">
                <a:solidFill>
                  <a:srgbClr val="333333"/>
                </a:solidFill>
                <a:latin typeface="Times New Roman" panose="02020603050405020304"/>
              </a:rPr>
              <a:t>: </a:t>
            </a:r>
            <a:r>
              <a:rPr lang="fr-FR" sz="1600" dirty="0">
                <a:solidFill>
                  <a:srgbClr val="333333"/>
                </a:solidFill>
                <a:latin typeface="Times New Roman" panose="02020603050405020304"/>
              </a:rPr>
              <a:t>amélioration des dispositifs de surveillance des émissions et des milieux, des denrées alimentaires et produits de consommations, mobilisation des données pour orienter les actions ;</a:t>
            </a:r>
          </a:p>
          <a:p>
            <a:pPr marL="342900" indent="-342900">
              <a:buAutoNum type="arabicPeriod"/>
            </a:pPr>
            <a:r>
              <a:rPr lang="fr-FR" b="1" dirty="0">
                <a:solidFill>
                  <a:srgbClr val="333333"/>
                </a:solidFill>
                <a:latin typeface="Times New Roman" panose="02020603050405020304"/>
              </a:rPr>
              <a:t>Réduction des risques </a:t>
            </a:r>
            <a:r>
              <a:rPr lang="fr-FR" dirty="0">
                <a:solidFill>
                  <a:srgbClr val="333333"/>
                </a:solidFill>
                <a:latin typeface="Times New Roman" panose="02020603050405020304"/>
              </a:rPr>
              <a:t>: </a:t>
            </a:r>
            <a:r>
              <a:rPr lang="fr-FR" sz="1600" dirty="0">
                <a:solidFill>
                  <a:srgbClr val="333333"/>
                </a:solidFill>
                <a:latin typeface="Times New Roman" panose="02020603050405020304"/>
              </a:rPr>
              <a:t>mise en œuvre de mesures pour diminuer l'exposition aux PFAS, notamment en identifiant et en limitant la présence des PFAS dans les produits  et les sources de contamination ;</a:t>
            </a:r>
            <a:r>
              <a:rPr lang="fr-FR" sz="1600" b="1" dirty="0">
                <a:solidFill>
                  <a:srgbClr val="333333"/>
                </a:solidFill>
                <a:latin typeface="Times New Roman" panose="02020603050405020304"/>
              </a:rPr>
              <a:t> </a:t>
            </a:r>
            <a:endParaRPr lang="fr-FR" sz="1600" dirty="0">
              <a:solidFill>
                <a:srgbClr val="333333"/>
              </a:solidFill>
              <a:latin typeface="Times New Roman" panose="02020603050405020304"/>
            </a:endParaRPr>
          </a:p>
          <a:p>
            <a:pPr marL="342900" indent="-342900">
              <a:buAutoNum type="arabicPeriod"/>
            </a:pPr>
            <a:r>
              <a:rPr lang="fr-FR" b="1" dirty="0">
                <a:solidFill>
                  <a:srgbClr val="333333"/>
                </a:solidFill>
                <a:latin typeface="Times New Roman" panose="02020603050405020304"/>
              </a:rPr>
              <a:t>Innovation et recherche </a:t>
            </a:r>
            <a:r>
              <a:rPr lang="fr-FR" dirty="0">
                <a:solidFill>
                  <a:srgbClr val="333333"/>
                </a:solidFill>
                <a:latin typeface="Times New Roman" panose="02020603050405020304"/>
              </a:rPr>
              <a:t>: </a:t>
            </a:r>
            <a:r>
              <a:rPr lang="fr-FR" sz="1600" dirty="0">
                <a:solidFill>
                  <a:srgbClr val="333333"/>
                </a:solidFill>
                <a:latin typeface="Times New Roman" panose="02020603050405020304"/>
              </a:rPr>
              <a:t>soutien à la recherche et à l'innovation en collaboration avec les acteurs économiques pour développer des alternatives aux PFAS ;</a:t>
            </a:r>
          </a:p>
          <a:p>
            <a:pPr marL="342900" indent="-342900">
              <a:buAutoNum type="arabicPeriod"/>
            </a:pPr>
            <a:r>
              <a:rPr lang="fr-FR" b="1" dirty="0">
                <a:solidFill>
                  <a:srgbClr val="333333"/>
                </a:solidFill>
                <a:latin typeface="Times New Roman" panose="02020603050405020304"/>
              </a:rPr>
              <a:t>Information et sensibilisation </a:t>
            </a:r>
            <a:r>
              <a:rPr lang="fr-FR" dirty="0">
                <a:solidFill>
                  <a:srgbClr val="333333"/>
                </a:solidFill>
                <a:latin typeface="Times New Roman" panose="02020603050405020304"/>
              </a:rPr>
              <a:t>: </a:t>
            </a:r>
            <a:r>
              <a:rPr lang="fr-FR" sz="1600" dirty="0">
                <a:solidFill>
                  <a:srgbClr val="333333"/>
                </a:solidFill>
                <a:latin typeface="Times New Roman" panose="02020603050405020304"/>
              </a:rPr>
              <a:t>renforcement de l'information du public et des parties prenantes.</a:t>
            </a:r>
            <a:endParaRPr lang="fr-FR" dirty="0">
              <a:solidFill>
                <a:srgbClr val="333333"/>
              </a:solidFill>
              <a:latin typeface="Times New Roman" panose="02020603050405020304"/>
            </a:endParaRPr>
          </a:p>
          <a:p>
            <a:pPr marL="342900" indent="-342900">
              <a:buAutoNum type="arabicPeriod"/>
            </a:pPr>
            <a:endParaRPr lang="fr-FR" sz="1000" b="1" dirty="0">
              <a:solidFill>
                <a:prstClr val="black"/>
              </a:solidFill>
              <a:latin typeface="Times New Roman" panose="02020603050405020304"/>
            </a:endParaRPr>
          </a:p>
          <a:p>
            <a:pPr marL="342900" indent="-342900">
              <a:buAutoNum type="arabicPeriod"/>
            </a:pPr>
            <a:endParaRPr lang="fr-FR" sz="1000" b="1" dirty="0">
              <a:solidFill>
                <a:prstClr val="black"/>
              </a:solidFill>
              <a:latin typeface="Times New Roman" panose="02020603050405020304"/>
            </a:endParaRPr>
          </a:p>
        </p:txBody>
      </p:sp>
      <p:pic>
        <p:nvPicPr>
          <p:cNvPr id="5" name="Image 4">
            <a:extLst>
              <a:ext uri="{FF2B5EF4-FFF2-40B4-BE49-F238E27FC236}">
                <a16:creationId xmlns:a16="http://schemas.microsoft.com/office/drawing/2014/main" id="{65BC133A-CF41-2C69-1D22-E85758D3D186}"/>
              </a:ext>
            </a:extLst>
          </p:cNvPr>
          <p:cNvPicPr>
            <a:picLocks noChangeAspect="1"/>
          </p:cNvPicPr>
          <p:nvPr/>
        </p:nvPicPr>
        <p:blipFill>
          <a:blip r:embed="rId3"/>
          <a:stretch>
            <a:fillRect/>
          </a:stretch>
        </p:blipFill>
        <p:spPr>
          <a:xfrm>
            <a:off x="2903575" y="2461792"/>
            <a:ext cx="1491211" cy="1990905"/>
          </a:xfrm>
          <a:prstGeom prst="rect">
            <a:avLst/>
          </a:prstGeom>
        </p:spPr>
      </p:pic>
    </p:spTree>
    <p:extLst>
      <p:ext uri="{BB962C8B-B14F-4D97-AF65-F5344CB8AC3E}">
        <p14:creationId xmlns:p14="http://schemas.microsoft.com/office/powerpoint/2010/main" val="6734286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9" name="ZoneTexte 18">
            <a:extLst>
              <a:ext uri="{FF2B5EF4-FFF2-40B4-BE49-F238E27FC236}">
                <a16:creationId xmlns:a16="http://schemas.microsoft.com/office/drawing/2014/main" id="{2E44041E-B5DA-858C-A17D-B4F59B5DD93B}"/>
              </a:ext>
            </a:extLst>
          </p:cNvPr>
          <p:cNvSpPr txBox="1"/>
          <p:nvPr/>
        </p:nvSpPr>
        <p:spPr>
          <a:xfrm>
            <a:off x="633166" y="224599"/>
            <a:ext cx="11027268" cy="58477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3200" b="1" i="0" u="none" strike="noStrike" kern="1200" cap="none" spc="0" normalizeH="0" baseline="0" noProof="0" dirty="0">
                <a:ln>
                  <a:noFill/>
                </a:ln>
                <a:solidFill>
                  <a:prstClr val="black"/>
                </a:solidFill>
                <a:effectLst/>
                <a:highlight>
                  <a:srgbClr val="D8FF00"/>
                </a:highlight>
                <a:uLnTx/>
                <a:uFillTx/>
                <a:latin typeface="Times New Roman" panose="02020603050405020304"/>
                <a:ea typeface="+mn-ea"/>
                <a:cs typeface="+mn-cs"/>
              </a:rPr>
              <a:t>Le cadre réglementaire</a:t>
            </a:r>
          </a:p>
        </p:txBody>
      </p:sp>
      <p:sp>
        <p:nvSpPr>
          <p:cNvPr id="7" name="Espace réservé du numéro de diapositive 4">
            <a:extLst>
              <a:ext uri="{FF2B5EF4-FFF2-40B4-BE49-F238E27FC236}">
                <a16:creationId xmlns:a16="http://schemas.microsoft.com/office/drawing/2014/main" id="{D53A8611-E8D3-5AB7-047C-81C272B6A320}"/>
              </a:ext>
            </a:extLst>
          </p:cNvPr>
          <p:cNvSpPr txBox="1">
            <a:spLocks/>
          </p:cNvSpPr>
          <p:nvPr/>
        </p:nvSpPr>
        <p:spPr>
          <a:xfrm>
            <a:off x="11493580" y="6305318"/>
            <a:ext cx="441254"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Times New Roman" panose="02020603050405020304"/>
                <a:ea typeface="+mn-ea"/>
                <a:cs typeface="+mn-cs"/>
              </a:rPr>
              <a:t>4</a:t>
            </a:r>
            <a:endParaRPr kumimoji="0" lang="en-US" sz="1800" b="0" i="0" u="none" strike="noStrike" kern="1200" cap="none" spc="0" normalizeH="0" baseline="0" noProof="0">
              <a:ln>
                <a:noFill/>
              </a:ln>
              <a:solidFill>
                <a:prstClr val="black"/>
              </a:solidFill>
              <a:effectLst/>
              <a:uLnTx/>
              <a:uFillTx/>
              <a:latin typeface="Times New Roman" panose="02020603050405020304"/>
              <a:ea typeface="+mn-ea"/>
              <a:cs typeface="+mn-cs"/>
            </a:endParaRPr>
          </a:p>
        </p:txBody>
      </p:sp>
      <p:sp>
        <p:nvSpPr>
          <p:cNvPr id="4" name="Rectangle 1">
            <a:extLst>
              <a:ext uri="{FF2B5EF4-FFF2-40B4-BE49-F238E27FC236}">
                <a16:creationId xmlns:a16="http://schemas.microsoft.com/office/drawing/2014/main" id="{5338B639-6D37-F3DE-F96E-845754CFA26F}"/>
              </a:ext>
            </a:extLst>
          </p:cNvPr>
          <p:cNvSpPr>
            <a:spLocks noChangeArrowheads="1"/>
          </p:cNvSpPr>
          <p:nvPr/>
        </p:nvSpPr>
        <p:spPr bwMode="auto">
          <a:xfrm>
            <a:off x="0" y="-184666"/>
            <a:ext cx="2648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9" name="ZoneTexte 8">
            <a:extLst>
              <a:ext uri="{FF2B5EF4-FFF2-40B4-BE49-F238E27FC236}">
                <a16:creationId xmlns:a16="http://schemas.microsoft.com/office/drawing/2014/main" id="{CBC4BB66-28AA-E182-E237-23F765D62F21}"/>
              </a:ext>
            </a:extLst>
          </p:cNvPr>
          <p:cNvSpPr txBox="1"/>
          <p:nvPr/>
        </p:nvSpPr>
        <p:spPr>
          <a:xfrm>
            <a:off x="2247900" y="3907701"/>
            <a:ext cx="8534400" cy="1231106"/>
          </a:xfrm>
          <a:prstGeom prst="rect">
            <a:avLst/>
          </a:prstGeom>
          <a:noFill/>
          <a:ln w="28575">
            <a:noFill/>
          </a:ln>
        </p:spPr>
        <p:txBody>
          <a:bodyPr wrap="square" rtlCol="0">
            <a:spAutoFit/>
          </a:bodyPr>
          <a:lstStyle/>
          <a:p>
            <a:pPr marL="285750" marR="0" lvl="0" indent="-285750" algn="just"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fr-FR" sz="1600" dirty="0">
                <a:solidFill>
                  <a:prstClr val="black"/>
                </a:solidFill>
                <a:latin typeface="Times New Roman" panose="02020603050405020304"/>
              </a:rPr>
              <a:t>Des </a:t>
            </a:r>
            <a:r>
              <a:rPr lang="fr-FR" sz="1600" b="1" dirty="0">
                <a:solidFill>
                  <a:prstClr val="black"/>
                </a:solidFill>
                <a:latin typeface="Times New Roman" panose="02020603050405020304"/>
              </a:rPr>
              <a:t>arrêtés</a:t>
            </a:r>
            <a:r>
              <a:rPr lang="fr-FR" sz="1600" dirty="0">
                <a:solidFill>
                  <a:prstClr val="black"/>
                </a:solidFill>
                <a:latin typeface="Times New Roman" panose="02020603050405020304"/>
              </a:rPr>
              <a:t> relatifs aux rejets aqueux industriels, à la surveillance des PFAS dans certains PFAS, aux limites de qualité des eaux</a:t>
            </a:r>
          </a:p>
          <a:p>
            <a:pPr marL="285750" marR="0" lvl="0" indent="-285750" algn="just"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fr-FR" sz="1600" dirty="0">
                <a:solidFill>
                  <a:prstClr val="black"/>
                </a:solidFill>
                <a:latin typeface="Times New Roman" panose="02020603050405020304"/>
              </a:rPr>
              <a:t>Des</a:t>
            </a:r>
            <a:r>
              <a:rPr lang="fr-FR" sz="1600" b="1" dirty="0">
                <a:solidFill>
                  <a:prstClr val="black"/>
                </a:solidFill>
                <a:latin typeface="Times New Roman" panose="02020603050405020304"/>
              </a:rPr>
              <a:t> instructions ministérielles</a:t>
            </a:r>
            <a:r>
              <a:rPr lang="fr-FR" sz="1600" dirty="0">
                <a:solidFill>
                  <a:prstClr val="black"/>
                </a:solidFill>
                <a:latin typeface="Times New Roman" panose="02020603050405020304"/>
              </a:rPr>
              <a:t>, notamment sur l’eau potable</a:t>
            </a:r>
            <a:endParaRPr lang="fr-FR" sz="1600" b="1" dirty="0">
              <a:solidFill>
                <a:prstClr val="black"/>
              </a:solidFill>
              <a:latin typeface="Times New Roman" panose="02020603050405020304"/>
            </a:endParaRPr>
          </a:p>
          <a:p>
            <a:pPr marL="285750" marR="0" lvl="0" indent="-285750" algn="just"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fr-FR" sz="1600" b="1" kern="150" dirty="0">
                <a:latin typeface="Times New Roman" panose="02020603050405020304" pitchFamily="18" charset="0"/>
                <a:cs typeface="Times New Roman" panose="02020603050405020304" pitchFamily="18" charset="0"/>
                <a:sym typeface="Wingdings" panose="05000000000000000000" pitchFamily="2" charset="2"/>
              </a:rPr>
              <a:t>L</a:t>
            </a:r>
            <a:r>
              <a:rPr lang="fr-FR" sz="1600" b="1" kern="150" dirty="0">
                <a:latin typeface="Times New Roman" panose="02020603050405020304" pitchFamily="18" charset="0"/>
                <a:cs typeface="Times New Roman" panose="02020603050405020304" pitchFamily="18" charset="0"/>
              </a:rPr>
              <a:t>oi  n° 2025-188 du 27 février 2025 visant à protéger la population des risques liés aux PFAS</a:t>
            </a:r>
          </a:p>
        </p:txBody>
      </p:sp>
      <p:pic>
        <p:nvPicPr>
          <p:cNvPr id="1030" name="Picture 6" descr="🇫🇷 Drapeau : France Emoji: Signification &amp; Utilisation">
            <a:extLst>
              <a:ext uri="{FF2B5EF4-FFF2-40B4-BE49-F238E27FC236}">
                <a16:creationId xmlns:a16="http://schemas.microsoft.com/office/drawing/2014/main" id="{18AC7F45-861A-C8B5-2933-B10A2A383A3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1466" y="4045691"/>
            <a:ext cx="893570" cy="89357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 Union européenne Emoji | Drapeauxdespays.fr">
            <a:extLst>
              <a:ext uri="{FF2B5EF4-FFF2-40B4-BE49-F238E27FC236}">
                <a16:creationId xmlns:a16="http://schemas.microsoft.com/office/drawing/2014/main" id="{F81A9787-48E9-174C-20EF-4DC92DC942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5586" y="1913812"/>
            <a:ext cx="889450" cy="889450"/>
          </a:xfrm>
          <a:prstGeom prst="rect">
            <a:avLst/>
          </a:prstGeom>
          <a:noFill/>
          <a:extLst>
            <a:ext uri="{909E8E84-426E-40DD-AFC4-6F175D3DCCD1}">
              <a14:hiddenFill xmlns:a14="http://schemas.microsoft.com/office/drawing/2010/main">
                <a:solidFill>
                  <a:srgbClr val="FFFFFF"/>
                </a:solidFill>
              </a14:hiddenFill>
            </a:ext>
          </a:extLst>
        </p:spPr>
      </p:pic>
      <p:sp>
        <p:nvSpPr>
          <p:cNvPr id="5" name="ZoneTexte 4">
            <a:extLst>
              <a:ext uri="{FF2B5EF4-FFF2-40B4-BE49-F238E27FC236}">
                <a16:creationId xmlns:a16="http://schemas.microsoft.com/office/drawing/2014/main" id="{3207AE22-1C17-F6C7-A578-FF683A379A74}"/>
              </a:ext>
            </a:extLst>
          </p:cNvPr>
          <p:cNvSpPr txBox="1"/>
          <p:nvPr/>
        </p:nvSpPr>
        <p:spPr>
          <a:xfrm>
            <a:off x="2698749" y="5756698"/>
            <a:ext cx="6794501" cy="523220"/>
          </a:xfrm>
          <a:prstGeom prst="rect">
            <a:avLst/>
          </a:prstGeom>
          <a:noFill/>
          <a:ln w="38100">
            <a:solidFill>
              <a:srgbClr val="D8FF00"/>
            </a:solidFill>
          </a:ln>
        </p:spPr>
        <p:txBody>
          <a:bodyPr wrap="square">
            <a:spAutoFit/>
          </a:bodyPr>
          <a:lstStyle/>
          <a:p>
            <a:pPr marR="0" lvl="1" defTabSz="457200" rtl="0" eaLnBrk="1" fontAlgn="auto" latinLnBrk="0" hangingPunct="1">
              <a:lnSpc>
                <a:spcPct val="100000"/>
              </a:lnSpc>
              <a:spcBef>
                <a:spcPts val="0"/>
              </a:spcBef>
              <a:spcAft>
                <a:spcPts val="600"/>
              </a:spcAft>
              <a:buClrTx/>
              <a:buSzTx/>
              <a:tabLst/>
              <a:defRPr/>
            </a:pPr>
            <a:r>
              <a:rPr lang="fr-FR" sz="2800" b="1" dirty="0">
                <a:solidFill>
                  <a:prstClr val="black"/>
                </a:solidFill>
                <a:effectLst>
                  <a:outerShdw blurRad="38100" dist="38100" dir="2700000" algn="tl">
                    <a:srgbClr val="000000">
                      <a:alpha val="43137"/>
                    </a:srgbClr>
                  </a:outerShdw>
                </a:effectLst>
                <a:latin typeface="Times New Roman" panose="02020603050405020304"/>
                <a:sym typeface="Wingdings" panose="05000000000000000000" pitchFamily="2" charset="2"/>
              </a:rPr>
              <a:t> Quels impacts pour les industriels ?</a:t>
            </a:r>
            <a:endParaRPr lang="fr-FR" sz="2000" b="1" dirty="0">
              <a:solidFill>
                <a:prstClr val="black"/>
              </a:solidFill>
              <a:effectLst>
                <a:outerShdw blurRad="38100" dist="38100" dir="2700000" algn="tl">
                  <a:srgbClr val="000000">
                    <a:alpha val="43137"/>
                  </a:srgbClr>
                </a:outerShdw>
              </a:effectLst>
              <a:latin typeface="Times New Roman" panose="02020603050405020304"/>
            </a:endParaRPr>
          </a:p>
        </p:txBody>
      </p:sp>
      <p:sp>
        <p:nvSpPr>
          <p:cNvPr id="6" name="ZoneTexte 5">
            <a:extLst>
              <a:ext uri="{FF2B5EF4-FFF2-40B4-BE49-F238E27FC236}">
                <a16:creationId xmlns:a16="http://schemas.microsoft.com/office/drawing/2014/main" id="{AC9990C5-10BD-AAFF-DD2D-995A5FD178AD}"/>
              </a:ext>
            </a:extLst>
          </p:cNvPr>
          <p:cNvSpPr txBox="1"/>
          <p:nvPr/>
        </p:nvSpPr>
        <p:spPr>
          <a:xfrm>
            <a:off x="2247901" y="1376869"/>
            <a:ext cx="8534400" cy="1969770"/>
          </a:xfrm>
          <a:prstGeom prst="rect">
            <a:avLst/>
          </a:prstGeom>
          <a:noFill/>
          <a:ln w="28575">
            <a:noFill/>
          </a:ln>
        </p:spPr>
        <p:txBody>
          <a:bodyPr wrap="square" rtlCol="0">
            <a:spAutoFit/>
          </a:bodyPr>
          <a:lstStyle/>
          <a:p>
            <a:pPr marL="285750" marR="0" lvl="0" indent="-285750" algn="just"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fr-FR" sz="1600" dirty="0">
                <a:solidFill>
                  <a:srgbClr val="333333"/>
                </a:solidFill>
                <a:latin typeface="Times New Roman" panose="02020603050405020304"/>
              </a:rPr>
              <a:t>Règlement (CE) n° 1907/2006 du 18 décembre 2006 concernant l'enregistrement, l'évaluation et l'autorisation des substances chimiques, ainsi que les restrictions applicables à ces substances (dit « </a:t>
            </a:r>
            <a:r>
              <a:rPr lang="fr-FR" sz="1600" b="1" dirty="0">
                <a:solidFill>
                  <a:srgbClr val="333333"/>
                </a:solidFill>
                <a:latin typeface="Times New Roman" panose="02020603050405020304"/>
              </a:rPr>
              <a:t>Règlement REACH </a:t>
            </a:r>
            <a:r>
              <a:rPr lang="fr-FR" sz="1600" dirty="0">
                <a:solidFill>
                  <a:srgbClr val="333333"/>
                </a:solidFill>
                <a:latin typeface="Times New Roman" panose="02020603050405020304"/>
              </a:rPr>
              <a:t>»)</a:t>
            </a:r>
          </a:p>
          <a:p>
            <a:pPr marL="285750" marR="0" lvl="0" indent="-285750" algn="just"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fr-FR" sz="1600" dirty="0">
                <a:solidFill>
                  <a:srgbClr val="333333"/>
                </a:solidFill>
                <a:latin typeface="Times New Roman" panose="02020603050405020304"/>
              </a:rPr>
              <a:t>Règlement (UE) 2019/1021 du Parlement européen et du Conseil du 20 juin 2019 concernant les polluants organiques persistants (dit « </a:t>
            </a:r>
            <a:r>
              <a:rPr lang="fr-FR" sz="1600" b="1" dirty="0">
                <a:solidFill>
                  <a:srgbClr val="333333"/>
                </a:solidFill>
                <a:latin typeface="Times New Roman" panose="02020603050405020304"/>
              </a:rPr>
              <a:t>Règlement POP </a:t>
            </a:r>
            <a:r>
              <a:rPr lang="fr-FR" sz="1600" dirty="0">
                <a:solidFill>
                  <a:srgbClr val="333333"/>
                </a:solidFill>
                <a:latin typeface="Times New Roman" panose="02020603050405020304"/>
              </a:rPr>
              <a:t>»)</a:t>
            </a:r>
          </a:p>
          <a:p>
            <a:pPr marL="285750" marR="0" lvl="0" indent="-285750" algn="just"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fr-FR" sz="1600" dirty="0">
                <a:solidFill>
                  <a:srgbClr val="333333"/>
                </a:solidFill>
                <a:latin typeface="Times New Roman" panose="02020603050405020304"/>
              </a:rPr>
              <a:t>Directive (UE) 2020/2184 du Parlement européen et du Conseil du 16 décembre 2020 relative à la qualité des eaux destinées à la consommation humaine (dit « </a:t>
            </a:r>
            <a:r>
              <a:rPr lang="fr-FR" sz="1600" b="1" dirty="0">
                <a:solidFill>
                  <a:srgbClr val="333333"/>
                </a:solidFill>
                <a:latin typeface="Times New Roman" panose="02020603050405020304"/>
              </a:rPr>
              <a:t>Directive EDCH </a:t>
            </a:r>
            <a:r>
              <a:rPr lang="fr-FR" sz="1600" dirty="0">
                <a:solidFill>
                  <a:srgbClr val="333333"/>
                </a:solidFill>
                <a:latin typeface="Times New Roman" panose="02020603050405020304"/>
              </a:rPr>
              <a:t>»)</a:t>
            </a:r>
            <a:endParaRPr lang="fr-FR" sz="900" b="1" dirty="0">
              <a:solidFill>
                <a:prstClr val="black"/>
              </a:solidFill>
              <a:latin typeface="Times New Roman" panose="02020603050405020304"/>
            </a:endParaRPr>
          </a:p>
        </p:txBody>
      </p:sp>
    </p:spTree>
    <p:extLst>
      <p:ext uri="{BB962C8B-B14F-4D97-AF65-F5344CB8AC3E}">
        <p14:creationId xmlns:p14="http://schemas.microsoft.com/office/powerpoint/2010/main" val="31523443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C79C9510-2661-EF4A-78DD-156A9C141A5E}"/>
              </a:ext>
            </a:extLst>
          </p:cNvPr>
          <p:cNvSpPr txBox="1">
            <a:spLocks/>
          </p:cNvSpPr>
          <p:nvPr/>
        </p:nvSpPr>
        <p:spPr>
          <a:xfrm>
            <a:off x="1898396" y="2085655"/>
            <a:ext cx="8603624" cy="2435180"/>
          </a:xfrm>
          <a:prstGeom prst="rect">
            <a:avLst/>
          </a:prstGeom>
        </p:spPr>
        <p:txBody>
          <a:bodyPr vert="horz" lIns="91440" tIns="45720" rIns="91440" bIns="45720" rtlCol="0" anchor="b">
            <a:normAutofit fontScale="97500"/>
          </a:bodyPr>
          <a:lstStyle>
            <a:lvl1pPr algn="l" defTabSz="914400" rtl="0" eaLnBrk="1" latinLnBrk="0" hangingPunct="1">
              <a:lnSpc>
                <a:spcPct val="90000"/>
              </a:lnSpc>
              <a:spcBef>
                <a:spcPct val="0"/>
              </a:spcBef>
              <a:buNone/>
              <a:defRPr sz="6000" b="0" kern="1200">
                <a:solidFill>
                  <a:srgbClr val="222222"/>
                </a:solidFill>
                <a:latin typeface="+mj-lt"/>
                <a:ea typeface="+mj-ea"/>
                <a:cs typeface="+mj-cs"/>
              </a:defRPr>
            </a:lvl1pPr>
          </a:lstStyle>
          <a:p>
            <a:pPr marL="447675" indent="-285750" defTabSz="457200">
              <a:lnSpc>
                <a:spcPct val="100000"/>
              </a:lnSpc>
              <a:spcBef>
                <a:spcPts val="0"/>
              </a:spcBef>
              <a:defRPr/>
            </a:pPr>
            <a:r>
              <a:rPr lang="fr-FR" sz="3600" b="1" dirty="0">
                <a:solidFill>
                  <a:prstClr val="black"/>
                </a:solidFill>
                <a:latin typeface="Times New Roman" panose="02020603050405020304"/>
                <a:ea typeface="+mn-ea"/>
                <a:cs typeface="+mn-cs"/>
              </a:rPr>
              <a:t> I. </a:t>
            </a:r>
            <a:r>
              <a:rPr lang="fr-FR" sz="4000" b="1" dirty="0">
                <a:solidFill>
                  <a:prstClr val="black"/>
                </a:solidFill>
                <a:latin typeface="+mj-lt"/>
                <a:ea typeface="+mn-ea"/>
                <a:cs typeface="+mn-cs"/>
              </a:rPr>
              <a:t>La règlementation des produits contenant des PFAS</a:t>
            </a:r>
            <a:endParaRPr lang="fr-FR" sz="3800" b="1" dirty="0">
              <a:solidFill>
                <a:prstClr val="black"/>
              </a:solidFill>
              <a:latin typeface="Times New Roman" panose="02020603050405020304"/>
              <a:ea typeface="+mn-ea"/>
              <a:cs typeface="+mn-cs"/>
            </a:endParaRPr>
          </a:p>
          <a:p>
            <a:pPr marL="447675" indent="-285750" defTabSz="457200">
              <a:lnSpc>
                <a:spcPct val="100000"/>
              </a:lnSpc>
              <a:spcBef>
                <a:spcPts val="0"/>
              </a:spcBef>
              <a:defRPr/>
            </a:pPr>
            <a:r>
              <a:rPr lang="fr-FR" sz="2400" dirty="0">
                <a:solidFill>
                  <a:prstClr val="black"/>
                </a:solidFill>
                <a:latin typeface="Times New Roman" panose="02020603050405020304"/>
                <a:ea typeface="+mn-ea"/>
                <a:cs typeface="+mn-cs"/>
              </a:rPr>
              <a:t>	</a:t>
            </a:r>
            <a:endParaRPr lang="fr-FR" sz="2700" dirty="0">
              <a:solidFill>
                <a:prstClr val="black"/>
              </a:solidFill>
              <a:latin typeface="Times New Roman" panose="02020603050405020304"/>
              <a:ea typeface="+mn-ea"/>
              <a:cs typeface="+mn-cs"/>
            </a:endParaRPr>
          </a:p>
          <a:p>
            <a:pPr marL="447675" indent="-285750" defTabSz="457200">
              <a:lnSpc>
                <a:spcPct val="100000"/>
              </a:lnSpc>
              <a:spcBef>
                <a:spcPts val="0"/>
              </a:spcBef>
              <a:defRPr/>
            </a:pPr>
            <a:br>
              <a:rPr lang="fr-FR" sz="2400" b="1" dirty="0">
                <a:solidFill>
                  <a:prstClr val="black"/>
                </a:solidFill>
                <a:latin typeface="Times New Roman" panose="02020603050405020304"/>
                <a:ea typeface="+mn-ea"/>
                <a:cs typeface="+mn-cs"/>
              </a:rPr>
            </a:br>
            <a:endParaRPr lang="fr-FR" sz="2400" b="1" dirty="0"/>
          </a:p>
        </p:txBody>
      </p:sp>
    </p:spTree>
    <p:extLst>
      <p:ext uri="{BB962C8B-B14F-4D97-AF65-F5344CB8AC3E}">
        <p14:creationId xmlns:p14="http://schemas.microsoft.com/office/powerpoint/2010/main" val="33662854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9" name="ZoneTexte 18">
            <a:extLst>
              <a:ext uri="{FF2B5EF4-FFF2-40B4-BE49-F238E27FC236}">
                <a16:creationId xmlns:a16="http://schemas.microsoft.com/office/drawing/2014/main" id="{2E44041E-B5DA-858C-A17D-B4F59B5DD93B}"/>
              </a:ext>
            </a:extLst>
          </p:cNvPr>
          <p:cNvSpPr txBox="1"/>
          <p:nvPr/>
        </p:nvSpPr>
        <p:spPr>
          <a:xfrm>
            <a:off x="582366" y="315981"/>
            <a:ext cx="11027268" cy="58477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3200" b="1" i="0" u="none" strike="noStrike" kern="1200" cap="none" spc="0" normalizeH="0" baseline="0" noProof="0" dirty="0">
                <a:ln>
                  <a:noFill/>
                </a:ln>
                <a:solidFill>
                  <a:prstClr val="black"/>
                </a:solidFill>
                <a:effectLst/>
                <a:highlight>
                  <a:srgbClr val="D8FF00"/>
                </a:highlight>
                <a:uLnTx/>
                <a:uFillTx/>
                <a:latin typeface="Times New Roman" panose="02020603050405020304"/>
                <a:ea typeface="+mn-ea"/>
                <a:cs typeface="+mn-cs"/>
              </a:rPr>
              <a:t>I. </a:t>
            </a:r>
            <a:r>
              <a:rPr kumimoji="0" lang="fr-FR" sz="3200" b="1" i="0" u="none" strike="noStrike" kern="1200" cap="none" spc="0" normalizeH="0" baseline="0" noProof="0" dirty="0">
                <a:ln>
                  <a:noFill/>
                </a:ln>
                <a:solidFill>
                  <a:prstClr val="black"/>
                </a:solidFill>
                <a:effectLst/>
                <a:uLnTx/>
                <a:uFillTx/>
                <a:latin typeface="Times New Roman" panose="02020603050405020304"/>
                <a:ea typeface="+mn-ea"/>
                <a:cs typeface="+mn-cs"/>
              </a:rPr>
              <a:t>La règlementation des produits contenant des PFAS</a:t>
            </a:r>
          </a:p>
        </p:txBody>
      </p:sp>
      <p:sp>
        <p:nvSpPr>
          <p:cNvPr id="2" name="ZoneTexte 1">
            <a:extLst>
              <a:ext uri="{FF2B5EF4-FFF2-40B4-BE49-F238E27FC236}">
                <a16:creationId xmlns:a16="http://schemas.microsoft.com/office/drawing/2014/main" id="{43EACF37-263E-1BB9-22B6-03D61CD6C90A}"/>
              </a:ext>
            </a:extLst>
          </p:cNvPr>
          <p:cNvSpPr txBox="1"/>
          <p:nvPr/>
        </p:nvSpPr>
        <p:spPr>
          <a:xfrm>
            <a:off x="3398988" y="5229228"/>
            <a:ext cx="7566683" cy="1384995"/>
          </a:xfrm>
          <a:prstGeom prst="rect">
            <a:avLst/>
          </a:prstGeom>
          <a:noFill/>
        </p:spPr>
        <p:txBody>
          <a:bodyPr wrap="square" rtlCol="0">
            <a:spAutoFit/>
          </a:bodyPr>
          <a:lstStyle/>
          <a:p>
            <a:pPr marR="0" lvl="0" algn="just" defTabSz="457200" rtl="0" eaLnBrk="1" fontAlgn="auto" latinLnBrk="0" hangingPunct="1">
              <a:lnSpc>
                <a:spcPct val="100000"/>
              </a:lnSpc>
              <a:spcBef>
                <a:spcPts val="0"/>
              </a:spcBef>
              <a:spcAft>
                <a:spcPts val="600"/>
              </a:spcAft>
              <a:buClrTx/>
              <a:buSzTx/>
              <a:tabLst/>
              <a:defRPr/>
            </a:pPr>
            <a:r>
              <a:rPr kumimoji="0" lang="fr-FR" sz="2000" b="1" i="0" strike="noStrike" kern="1200" cap="none" spc="0" normalizeH="0" baseline="0" noProof="0" dirty="0">
                <a:ln>
                  <a:noFill/>
                </a:ln>
                <a:solidFill>
                  <a:srgbClr val="333333"/>
                </a:solidFill>
                <a:effectLst/>
                <a:highlight>
                  <a:srgbClr val="D8FF00"/>
                </a:highlight>
                <a:uLnTx/>
                <a:uFillTx/>
                <a:latin typeface="Times New Roman" panose="02020603050405020304"/>
                <a:ea typeface="+mn-ea"/>
                <a:cs typeface="+mn-cs"/>
              </a:rPr>
              <a:t>A. </a:t>
            </a:r>
            <a:r>
              <a:rPr kumimoji="0" lang="fr-FR" sz="2000" b="1" i="0" strike="noStrike" kern="1200" cap="none" spc="0" normalizeH="0" baseline="0" noProof="0" dirty="0">
                <a:ln>
                  <a:noFill/>
                </a:ln>
                <a:solidFill>
                  <a:srgbClr val="333333"/>
                </a:solidFill>
                <a:effectLst/>
                <a:uLnTx/>
                <a:uFillTx/>
                <a:latin typeface="Times New Roman" panose="02020603050405020304"/>
                <a:ea typeface="+mn-ea"/>
                <a:cs typeface="+mn-cs"/>
              </a:rPr>
              <a:t>Une interdiction globale relative à la fabrication, l’importation, l’exportation et la mise sur le marché de tous les PFAS</a:t>
            </a:r>
            <a:endParaRPr kumimoji="0" lang="fr-FR" sz="2000" b="1" i="0" strike="noStrike" kern="1200" cap="none" spc="0" normalizeH="0" baseline="0" noProof="0" dirty="0">
              <a:ln>
                <a:noFill/>
              </a:ln>
              <a:solidFill>
                <a:srgbClr val="333333"/>
              </a:solidFill>
              <a:effectLst/>
              <a:highlight>
                <a:srgbClr val="D8FF00"/>
              </a:highlight>
              <a:uLnTx/>
              <a:uFillTx/>
              <a:latin typeface="Times New Roman" panose="02020603050405020304"/>
              <a:ea typeface="+mn-ea"/>
              <a:cs typeface="+mn-cs"/>
            </a:endParaRPr>
          </a:p>
          <a:p>
            <a:pPr marR="0" lvl="0" algn="just" defTabSz="457200" rtl="0" eaLnBrk="1" fontAlgn="auto" latinLnBrk="0" hangingPunct="1">
              <a:lnSpc>
                <a:spcPct val="100000"/>
              </a:lnSpc>
              <a:spcBef>
                <a:spcPts val="0"/>
              </a:spcBef>
              <a:spcAft>
                <a:spcPts val="600"/>
              </a:spcAft>
              <a:buClrTx/>
              <a:buSzTx/>
              <a:tabLst/>
              <a:defRPr/>
            </a:pPr>
            <a:r>
              <a:rPr lang="fr-FR" sz="2000" b="1" dirty="0">
                <a:solidFill>
                  <a:srgbClr val="333333"/>
                </a:solidFill>
                <a:highlight>
                  <a:srgbClr val="D8FF00"/>
                </a:highlight>
                <a:latin typeface="Times New Roman" panose="02020603050405020304"/>
              </a:rPr>
              <a:t>B. </a:t>
            </a:r>
            <a:r>
              <a:rPr lang="fr-FR" sz="2000" b="1" dirty="0">
                <a:solidFill>
                  <a:srgbClr val="333333"/>
                </a:solidFill>
                <a:latin typeface="Times New Roman" panose="02020603050405020304"/>
              </a:rPr>
              <a:t>Des exceptions et l’absence de sanctions spécifiques</a:t>
            </a:r>
            <a:endParaRPr lang="fr-FR" dirty="0">
              <a:solidFill>
                <a:prstClr val="black"/>
              </a:solidFill>
              <a:latin typeface="Times New Roman" panose="02020603050405020304"/>
            </a:endParaRPr>
          </a:p>
          <a:p>
            <a:pPr marR="0" lvl="1" algn="just" defTabSz="457200" rtl="0" eaLnBrk="1" fontAlgn="auto" latinLnBrk="0" hangingPunct="1">
              <a:lnSpc>
                <a:spcPct val="100000"/>
              </a:lnSpc>
              <a:spcBef>
                <a:spcPts val="0"/>
              </a:spcBef>
              <a:spcAft>
                <a:spcPts val="600"/>
              </a:spcAft>
              <a:buClrTx/>
              <a:buSzTx/>
              <a:tabLst/>
              <a:defRPr/>
            </a:pPr>
            <a:endParaRPr lang="fr-FR" sz="1400" dirty="0">
              <a:solidFill>
                <a:prstClr val="black"/>
              </a:solidFill>
              <a:latin typeface="Times New Roman" panose="02020603050405020304"/>
            </a:endParaRPr>
          </a:p>
        </p:txBody>
      </p:sp>
      <p:sp>
        <p:nvSpPr>
          <p:cNvPr id="7" name="Espace réservé du numéro de diapositive 4">
            <a:extLst>
              <a:ext uri="{FF2B5EF4-FFF2-40B4-BE49-F238E27FC236}">
                <a16:creationId xmlns:a16="http://schemas.microsoft.com/office/drawing/2014/main" id="{D53A8611-E8D3-5AB7-047C-81C272B6A320}"/>
              </a:ext>
            </a:extLst>
          </p:cNvPr>
          <p:cNvSpPr txBox="1">
            <a:spLocks/>
          </p:cNvSpPr>
          <p:nvPr/>
        </p:nvSpPr>
        <p:spPr>
          <a:xfrm>
            <a:off x="11493580" y="6305318"/>
            <a:ext cx="441254"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Times New Roman" panose="02020603050405020304"/>
                <a:ea typeface="+mn-ea"/>
                <a:cs typeface="+mn-cs"/>
              </a:rPr>
              <a:t>4</a:t>
            </a:r>
            <a:endParaRPr kumimoji="0" lang="en-US" sz="1800" b="0" i="0" u="none" strike="noStrike" kern="1200" cap="none" spc="0" normalizeH="0" baseline="0" noProof="0">
              <a:ln>
                <a:noFill/>
              </a:ln>
              <a:solidFill>
                <a:prstClr val="black"/>
              </a:solidFill>
              <a:effectLst/>
              <a:uLnTx/>
              <a:uFillTx/>
              <a:latin typeface="Times New Roman" panose="02020603050405020304"/>
              <a:ea typeface="+mn-ea"/>
              <a:cs typeface="+mn-cs"/>
            </a:endParaRPr>
          </a:p>
        </p:txBody>
      </p:sp>
      <p:sp>
        <p:nvSpPr>
          <p:cNvPr id="4" name="Rectangle 1">
            <a:extLst>
              <a:ext uri="{FF2B5EF4-FFF2-40B4-BE49-F238E27FC236}">
                <a16:creationId xmlns:a16="http://schemas.microsoft.com/office/drawing/2014/main" id="{5338B639-6D37-F3DE-F96E-845754CFA26F}"/>
              </a:ext>
            </a:extLst>
          </p:cNvPr>
          <p:cNvSpPr>
            <a:spLocks noChangeArrowheads="1"/>
          </p:cNvSpPr>
          <p:nvPr/>
        </p:nvSpPr>
        <p:spPr bwMode="auto">
          <a:xfrm>
            <a:off x="0" y="-184666"/>
            <a:ext cx="26481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5" name="ZoneTexte 4">
            <a:extLst>
              <a:ext uri="{FF2B5EF4-FFF2-40B4-BE49-F238E27FC236}">
                <a16:creationId xmlns:a16="http://schemas.microsoft.com/office/drawing/2014/main" id="{CBC4BB66-28AA-E182-E237-23F765D62F21}"/>
              </a:ext>
            </a:extLst>
          </p:cNvPr>
          <p:cNvSpPr txBox="1"/>
          <p:nvPr/>
        </p:nvSpPr>
        <p:spPr>
          <a:xfrm>
            <a:off x="781050" y="1314310"/>
            <a:ext cx="10528958" cy="3600986"/>
          </a:xfrm>
          <a:prstGeom prst="rect">
            <a:avLst/>
          </a:prstGeom>
          <a:noFill/>
          <a:ln w="28575">
            <a:solidFill>
              <a:srgbClr val="D8FF00"/>
            </a:solidFill>
          </a:ln>
        </p:spPr>
        <p:txBody>
          <a:bodyPr wrap="square" rtlCol="0">
            <a:spAutoFit/>
          </a:bodyPr>
          <a:lstStyle/>
          <a:p>
            <a:pPr marR="0" lvl="0" algn="ctr" defTabSz="457200" rtl="0" eaLnBrk="1" fontAlgn="auto" latinLnBrk="0" hangingPunct="1">
              <a:lnSpc>
                <a:spcPct val="100000"/>
              </a:lnSpc>
              <a:spcBef>
                <a:spcPts val="0"/>
              </a:spcBef>
              <a:spcAft>
                <a:spcPts val="600"/>
              </a:spcAft>
              <a:buClrTx/>
              <a:buSzTx/>
              <a:tabLst/>
              <a:defRPr/>
            </a:pPr>
            <a:endParaRPr kumimoji="0" lang="fr-FR" sz="100" b="1" i="0" strike="noStrike" kern="1200" cap="none" spc="0" normalizeH="0" baseline="0" noProof="0" dirty="0">
              <a:ln>
                <a:noFill/>
              </a:ln>
              <a:solidFill>
                <a:srgbClr val="333333"/>
              </a:solidFill>
              <a:effectLst/>
              <a:highlight>
                <a:srgbClr val="D8FF00"/>
              </a:highlight>
              <a:uLnTx/>
              <a:uFillTx/>
              <a:latin typeface="Times New Roman" panose="02020603050405020304"/>
              <a:ea typeface="+mn-ea"/>
              <a:cs typeface="+mn-cs"/>
            </a:endParaRPr>
          </a:p>
          <a:p>
            <a:pPr marR="0" lvl="0" algn="ctr" defTabSz="457200" rtl="0" eaLnBrk="1" fontAlgn="auto" latinLnBrk="0" hangingPunct="1">
              <a:lnSpc>
                <a:spcPct val="100000"/>
              </a:lnSpc>
              <a:spcBef>
                <a:spcPts val="0"/>
              </a:spcBef>
              <a:spcAft>
                <a:spcPts val="600"/>
              </a:spcAft>
              <a:buClrTx/>
              <a:buSzTx/>
              <a:tabLst/>
              <a:defRPr/>
            </a:pPr>
            <a:r>
              <a:rPr kumimoji="0" lang="fr-FR" sz="1800" b="1" strike="noStrike" kern="1200" cap="none" spc="0" normalizeH="0" baseline="0" noProof="0" dirty="0">
                <a:ln>
                  <a:noFill/>
                </a:ln>
                <a:solidFill>
                  <a:srgbClr val="333333"/>
                </a:solidFill>
                <a:effectLst/>
                <a:highlight>
                  <a:srgbClr val="D8FF00"/>
                </a:highlight>
                <a:uLnTx/>
                <a:uFillTx/>
                <a:latin typeface="Times New Roman" panose="02020603050405020304"/>
                <a:ea typeface="+mn-ea"/>
                <a:cs typeface="+mn-cs"/>
              </a:rPr>
              <a:t>Jusqu’à présent</a:t>
            </a:r>
          </a:p>
          <a:p>
            <a:pPr marR="0" lvl="0" algn="ctr" defTabSz="457200" rtl="0" eaLnBrk="1" fontAlgn="auto" latinLnBrk="0" hangingPunct="1">
              <a:lnSpc>
                <a:spcPct val="100000"/>
              </a:lnSpc>
              <a:spcBef>
                <a:spcPts val="0"/>
              </a:spcBef>
              <a:spcAft>
                <a:spcPts val="600"/>
              </a:spcAft>
              <a:buClrTx/>
              <a:buSzTx/>
              <a:tabLst/>
              <a:defRPr/>
            </a:pPr>
            <a:endParaRPr kumimoji="0" lang="fr-FR" sz="400" b="1" strike="noStrike" kern="1200" cap="none" spc="0" normalizeH="0" baseline="0" noProof="0" dirty="0">
              <a:ln>
                <a:noFill/>
              </a:ln>
              <a:solidFill>
                <a:srgbClr val="333333"/>
              </a:solidFill>
              <a:effectLst/>
              <a:highlight>
                <a:srgbClr val="D8FF00"/>
              </a:highlight>
              <a:uLnTx/>
              <a:uFillTx/>
              <a:latin typeface="Times New Roman" panose="02020603050405020304"/>
              <a:ea typeface="+mn-ea"/>
              <a:cs typeface="+mn-cs"/>
            </a:endParaRPr>
          </a:p>
          <a:p>
            <a:pPr algn="just"/>
            <a:r>
              <a:rPr lang="fr-FR" sz="1400" dirty="0">
                <a:latin typeface="Times New Roman" panose="02020603050405020304" pitchFamily="18" charset="0"/>
                <a:cs typeface="Times New Roman" panose="02020603050405020304" pitchFamily="18" charset="0"/>
              </a:rPr>
              <a:t>            Des restrictions relatives à la </a:t>
            </a:r>
            <a:r>
              <a:rPr lang="fr-FR" sz="1400" b="1" u="sng" dirty="0">
                <a:latin typeface="Times New Roman" panose="02020603050405020304" pitchFamily="18" charset="0"/>
                <a:cs typeface="Times New Roman" panose="02020603050405020304" pitchFamily="18" charset="0"/>
              </a:rPr>
              <a:t>fabrication, la mise sur le marché et l’utilisation </a:t>
            </a:r>
            <a:r>
              <a:rPr lang="fr-FR" sz="1400" dirty="0">
                <a:latin typeface="Times New Roman" panose="02020603050405020304" pitchFamily="18" charset="0"/>
                <a:cs typeface="Times New Roman" panose="02020603050405020304" pitchFamily="18" charset="0"/>
              </a:rPr>
              <a:t>de certains PFAS.</a:t>
            </a:r>
          </a:p>
          <a:p>
            <a:pPr algn="just"/>
            <a:endParaRPr lang="fr-FR" sz="1400" dirty="0">
              <a:latin typeface="Times New Roman" panose="02020603050405020304" pitchFamily="18" charset="0"/>
              <a:cs typeface="Times New Roman" panose="02020603050405020304" pitchFamily="18" charset="0"/>
            </a:endParaRPr>
          </a:p>
          <a:p>
            <a:pPr marL="742950" lvl="1" indent="-285750" algn="just">
              <a:buFont typeface="Arial" panose="020B0604020202020204" pitchFamily="34" charset="0"/>
              <a:buChar char="•"/>
            </a:pPr>
            <a:r>
              <a:rPr lang="fr-FR" sz="1400" b="1" kern="150" dirty="0">
                <a:highlight>
                  <a:srgbClr val="D4DCE2"/>
                </a:highlight>
                <a:latin typeface="Times New Roman" panose="02020603050405020304" pitchFamily="18" charset="0"/>
                <a:cs typeface="Times New Roman" panose="02020603050405020304" pitchFamily="18" charset="0"/>
              </a:rPr>
              <a:t>Règlement REACH</a:t>
            </a:r>
            <a:r>
              <a:rPr lang="fr-FR" sz="1400" b="1" kern="150" dirty="0">
                <a:latin typeface="Times New Roman" panose="02020603050405020304" pitchFamily="18" charset="0"/>
                <a:cs typeface="Times New Roman" panose="02020603050405020304" pitchFamily="18" charset="0"/>
              </a:rPr>
              <a:t> </a:t>
            </a:r>
            <a:r>
              <a:rPr lang="fr-FR" sz="1400" kern="150" dirty="0">
                <a:latin typeface="Times New Roman" panose="02020603050405020304" pitchFamily="18" charset="0"/>
                <a:cs typeface="Times New Roman" panose="02020603050405020304" pitchFamily="18" charset="0"/>
              </a:rPr>
              <a:t>(n° 1907/2006) du 18 décembre 2006 concernant l'enregistrement, l'évaluation et l'autorisation des substances chimiques, ainsi que les restrictions applicables à ces substances :</a:t>
            </a:r>
          </a:p>
          <a:p>
            <a:pPr marL="1200150" lvl="2" indent="-285750" algn="just">
              <a:buFont typeface="Arial" panose="020B0604020202020204" pitchFamily="34" charset="0"/>
              <a:buChar char="•"/>
            </a:pPr>
            <a:r>
              <a:rPr lang="fr-FR" sz="1200" dirty="0">
                <a:latin typeface="Times New Roman" panose="02020603050405020304" pitchFamily="18" charset="0"/>
                <a:cs typeface="Times New Roman" panose="02020603050405020304" pitchFamily="18" charset="0"/>
              </a:rPr>
              <a:t>Sont enregistrés au titre du règlement et visées par des restrictions : PFOA, PFOS, </a:t>
            </a:r>
            <a:r>
              <a:rPr lang="fr-FR" sz="1200" dirty="0" err="1">
                <a:latin typeface="Times New Roman" panose="02020603050405020304" pitchFamily="18" charset="0"/>
                <a:cs typeface="Times New Roman" panose="02020603050405020304" pitchFamily="18" charset="0"/>
              </a:rPr>
              <a:t>PFHpA</a:t>
            </a:r>
            <a:r>
              <a:rPr lang="fr-FR" sz="1200" dirty="0">
                <a:latin typeface="Times New Roman" panose="02020603050405020304" pitchFamily="18" charset="0"/>
                <a:cs typeface="Times New Roman" panose="02020603050405020304" pitchFamily="18" charset="0"/>
              </a:rPr>
              <a:t>, PFCA, </a:t>
            </a:r>
            <a:r>
              <a:rPr lang="fr-FR" sz="1200" dirty="0" err="1">
                <a:latin typeface="Times New Roman" panose="02020603050405020304" pitchFamily="18" charset="0"/>
                <a:cs typeface="Times New Roman" panose="02020603050405020304" pitchFamily="18" charset="0"/>
              </a:rPr>
              <a:t>PFHxA</a:t>
            </a:r>
            <a:r>
              <a:rPr lang="fr-FR" sz="1200" dirty="0">
                <a:latin typeface="Times New Roman" panose="02020603050405020304" pitchFamily="18" charset="0"/>
                <a:cs typeface="Times New Roman" panose="02020603050405020304" pitchFamily="18" charset="0"/>
              </a:rPr>
              <a:t>.</a:t>
            </a:r>
          </a:p>
          <a:p>
            <a:pPr marL="1200150" lvl="2" indent="-285750" algn="just">
              <a:buFont typeface="Arial" panose="020B0604020202020204" pitchFamily="34" charset="0"/>
              <a:buChar char="•"/>
            </a:pPr>
            <a:r>
              <a:rPr lang="fr-FR" sz="1200" u="sng" dirty="0">
                <a:latin typeface="Times New Roman" panose="02020603050405020304" pitchFamily="18" charset="0"/>
                <a:cs typeface="Times New Roman" panose="02020603050405020304" pitchFamily="18" charset="0"/>
              </a:rPr>
              <a:t>Limites</a:t>
            </a:r>
            <a:r>
              <a:rPr lang="fr-FR" sz="1200" dirty="0">
                <a:latin typeface="Times New Roman" panose="02020603050405020304" pitchFamily="18" charset="0"/>
                <a:cs typeface="Times New Roman" panose="02020603050405020304" pitchFamily="18" charset="0"/>
              </a:rPr>
              <a:t> : exemptions pour les polymères, application progressive, dérogations par substances et par utilisation ; par ex : PFOS interdit dans mousse incendie depuis 2011 mais PFCA autorisé jusqu’au 4 juillet 2025 hors formation et essais.</a:t>
            </a:r>
          </a:p>
          <a:p>
            <a:pPr marL="1200150" lvl="2" indent="-285750" algn="just">
              <a:buFont typeface="Arial" panose="020B0604020202020204" pitchFamily="34" charset="0"/>
              <a:buChar char="•"/>
            </a:pPr>
            <a:r>
              <a:rPr lang="fr-FR" sz="1200" dirty="0">
                <a:latin typeface="Times New Roman" panose="02020603050405020304" pitchFamily="18" charset="0"/>
                <a:cs typeface="Times New Roman" panose="02020603050405020304" pitchFamily="18" charset="0"/>
              </a:rPr>
              <a:t>D’autres PFAS identifiés comme « </a:t>
            </a:r>
            <a:r>
              <a:rPr lang="fr-FR" sz="1200" i="1" dirty="0">
                <a:latin typeface="Times New Roman" panose="02020603050405020304" pitchFamily="18" charset="0"/>
                <a:cs typeface="Times New Roman" panose="02020603050405020304" pitchFamily="18" charset="0"/>
              </a:rPr>
              <a:t>extrêmement préoccupantes </a:t>
            </a:r>
            <a:r>
              <a:rPr lang="fr-FR" sz="1200" dirty="0">
                <a:latin typeface="Times New Roman" panose="02020603050405020304" pitchFamily="18" charset="0"/>
                <a:cs typeface="Times New Roman" panose="02020603050405020304" pitchFamily="18" charset="0"/>
              </a:rPr>
              <a:t>» en vue de leur enregistrement.</a:t>
            </a:r>
          </a:p>
          <a:p>
            <a:pPr marL="1200150" lvl="2" indent="-285750" algn="just">
              <a:buFont typeface="Arial" panose="020B0604020202020204" pitchFamily="34" charset="0"/>
              <a:buChar char="•"/>
            </a:pPr>
            <a:r>
              <a:rPr lang="fr-FR" sz="1200" dirty="0">
                <a:latin typeface="Times New Roman" panose="02020603050405020304" pitchFamily="18" charset="0"/>
                <a:cs typeface="Times New Roman" panose="02020603050405020304" pitchFamily="18" charset="0"/>
              </a:rPr>
              <a:t>⚠️ Révision du Règlement REACH en cours !</a:t>
            </a:r>
          </a:p>
          <a:p>
            <a:pPr lvl="2" algn="just"/>
            <a:endParaRPr lang="fr-FR" sz="1200" dirty="0">
              <a:latin typeface="Times New Roman" panose="02020603050405020304" pitchFamily="18" charset="0"/>
              <a:cs typeface="Times New Roman" panose="02020603050405020304" pitchFamily="18" charset="0"/>
            </a:endParaRPr>
          </a:p>
          <a:p>
            <a:pPr marL="742950" lvl="1" indent="-285750" algn="just">
              <a:buFont typeface="Arial" panose="020B0604020202020204" pitchFamily="34" charset="0"/>
              <a:buChar char="•"/>
            </a:pPr>
            <a:r>
              <a:rPr lang="fr-FR" sz="1400" b="1" dirty="0">
                <a:highlight>
                  <a:srgbClr val="D4DCE2"/>
                </a:highlight>
                <a:latin typeface="Times New Roman" panose="02020603050405020304" pitchFamily="18" charset="0"/>
                <a:cs typeface="Times New Roman" panose="02020603050405020304" pitchFamily="18" charset="0"/>
              </a:rPr>
              <a:t>Règlement POP</a:t>
            </a:r>
            <a:r>
              <a:rPr lang="fr-FR" sz="1400" b="1" dirty="0">
                <a:latin typeface="Times New Roman" panose="02020603050405020304" pitchFamily="18" charset="0"/>
                <a:cs typeface="Times New Roman" panose="02020603050405020304" pitchFamily="18" charset="0"/>
              </a:rPr>
              <a:t> </a:t>
            </a:r>
            <a:r>
              <a:rPr lang="fr-FR" sz="1400" dirty="0">
                <a:latin typeface="Times New Roman" panose="02020603050405020304" pitchFamily="18" charset="0"/>
                <a:cs typeface="Times New Roman" panose="02020603050405020304" pitchFamily="18" charset="0"/>
              </a:rPr>
              <a:t> (n° 2019/1021) du 20 juin 2019 concernant les polluants persistants (refonte du règlement n° 850/2004) :</a:t>
            </a:r>
          </a:p>
          <a:p>
            <a:pPr marL="1200150" lvl="2" indent="-285750" algn="just">
              <a:buFont typeface="Arial" panose="020B0604020202020204" pitchFamily="34" charset="0"/>
              <a:buChar char="•"/>
            </a:pPr>
            <a:r>
              <a:rPr lang="fr-FR" sz="1200" dirty="0">
                <a:latin typeface="Times New Roman" panose="02020603050405020304" pitchFamily="18" charset="0"/>
                <a:cs typeface="Times New Roman" panose="02020603050405020304" pitchFamily="18" charset="0"/>
              </a:rPr>
              <a:t>A « </a:t>
            </a:r>
            <a:r>
              <a:rPr lang="fr-FR" sz="1200" i="1" dirty="0">
                <a:latin typeface="Times New Roman" panose="02020603050405020304" pitchFamily="18" charset="0"/>
                <a:cs typeface="Times New Roman" panose="02020603050405020304" pitchFamily="18" charset="0"/>
              </a:rPr>
              <a:t>pour objectif la protection de la santé humaine et de l'environnement contre les POP en interdisant, en éliminant le plus rapidement possible ou en limitant la fabrication, la mise sur le marché et l'utilisation des substances visées par la convention de Stockholm </a:t>
            </a:r>
            <a:r>
              <a:rPr lang="fr-FR" sz="1200" dirty="0">
                <a:latin typeface="Times New Roman" panose="02020603050405020304" pitchFamily="18" charset="0"/>
                <a:cs typeface="Times New Roman" panose="02020603050405020304" pitchFamily="18" charset="0"/>
              </a:rPr>
              <a:t>».</a:t>
            </a:r>
          </a:p>
          <a:p>
            <a:pPr marL="1200150" lvl="2" indent="-285750" algn="just">
              <a:buFont typeface="Arial" panose="020B0604020202020204" pitchFamily="34" charset="0"/>
              <a:buChar char="•"/>
            </a:pPr>
            <a:r>
              <a:rPr lang="fr-FR" sz="1200" dirty="0">
                <a:latin typeface="Times New Roman" panose="02020603050405020304" pitchFamily="18" charset="0"/>
                <a:cs typeface="Times New Roman" panose="02020603050405020304" pitchFamily="18" charset="0"/>
              </a:rPr>
              <a:t>Des interdictions avec réserves : PFOS, PFOA (ajout en 2020), </a:t>
            </a:r>
            <a:r>
              <a:rPr lang="fr-FR" sz="1200" dirty="0" err="1">
                <a:latin typeface="Times New Roman" panose="02020603050405020304" pitchFamily="18" charset="0"/>
                <a:cs typeface="Times New Roman" panose="02020603050405020304" pitchFamily="18" charset="0"/>
              </a:rPr>
              <a:t>PFHx</a:t>
            </a:r>
            <a:r>
              <a:rPr lang="fr-FR" sz="1200" dirty="0">
                <a:latin typeface="Times New Roman" panose="02020603050405020304" pitchFamily="18" charset="0"/>
                <a:cs typeface="Times New Roman" panose="02020603050405020304" pitchFamily="18" charset="0"/>
              </a:rPr>
              <a:t> (ajout en 2023), les APFC-LC (ajout en 2025) – mais, par exemple, le PFOA reste autorisé jusqu’au 4 juillet 2025 dans les revêtements photographiques appliqués sur les films.</a:t>
            </a:r>
            <a:endParaRPr lang="fr-FR" b="1" dirty="0">
              <a:solidFill>
                <a:srgbClr val="333333"/>
              </a:solidFill>
              <a:highlight>
                <a:srgbClr val="D8FF00"/>
              </a:highlight>
              <a:latin typeface="Times New Roman" panose="02020603050405020304"/>
            </a:endParaRPr>
          </a:p>
        </p:txBody>
      </p:sp>
      <p:pic>
        <p:nvPicPr>
          <p:cNvPr id="1032" name="Picture 8" descr="🇪🇺 Union européenne Emoji | Drapeauxdespays.fr">
            <a:extLst>
              <a:ext uri="{FF2B5EF4-FFF2-40B4-BE49-F238E27FC236}">
                <a16:creationId xmlns:a16="http://schemas.microsoft.com/office/drawing/2014/main" id="{F81A9787-48E9-174C-20EF-4DC92DC942D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9138" y="1860186"/>
            <a:ext cx="379264" cy="379264"/>
          </a:xfrm>
          <a:prstGeom prst="rect">
            <a:avLst/>
          </a:prstGeom>
          <a:noFill/>
          <a:extLst>
            <a:ext uri="{909E8E84-426E-40DD-AFC4-6F175D3DCCD1}">
              <a14:hiddenFill xmlns:a14="http://schemas.microsoft.com/office/drawing/2010/main">
                <a:solidFill>
                  <a:srgbClr val="FFFFFF"/>
                </a:solidFill>
              </a14:hiddenFill>
            </a:ext>
          </a:extLst>
        </p:spPr>
      </p:pic>
      <p:sp>
        <p:nvSpPr>
          <p:cNvPr id="6" name="Flèche : courbe vers la droite 5">
            <a:extLst>
              <a:ext uri="{FF2B5EF4-FFF2-40B4-BE49-F238E27FC236}">
                <a16:creationId xmlns:a16="http://schemas.microsoft.com/office/drawing/2014/main" id="{C0A0721E-F503-B049-4C59-3731B023581C}"/>
              </a:ext>
            </a:extLst>
          </p:cNvPr>
          <p:cNvSpPr/>
          <p:nvPr/>
        </p:nvSpPr>
        <p:spPr>
          <a:xfrm>
            <a:off x="194011" y="4154277"/>
            <a:ext cx="587039" cy="1540548"/>
          </a:xfrm>
          <a:prstGeom prst="curvedRightArrow">
            <a:avLst/>
          </a:prstGeom>
          <a:solidFill>
            <a:srgbClr val="D8FF00"/>
          </a:solidFill>
          <a:ln>
            <a:solidFill>
              <a:srgbClr val="D8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8" name="ZoneTexte 7">
            <a:extLst>
              <a:ext uri="{FF2B5EF4-FFF2-40B4-BE49-F238E27FC236}">
                <a16:creationId xmlns:a16="http://schemas.microsoft.com/office/drawing/2014/main" id="{640DD85F-8E56-2438-64C1-FB7712B02B3A}"/>
              </a:ext>
            </a:extLst>
          </p:cNvPr>
          <p:cNvSpPr txBox="1"/>
          <p:nvPr/>
        </p:nvSpPr>
        <p:spPr>
          <a:xfrm>
            <a:off x="487530" y="5238281"/>
            <a:ext cx="2617939" cy="707886"/>
          </a:xfrm>
          <a:prstGeom prst="rect">
            <a:avLst/>
          </a:prstGeom>
          <a:noFill/>
        </p:spPr>
        <p:txBody>
          <a:bodyPr wrap="square" rtlCol="0">
            <a:spAutoFit/>
          </a:bodyPr>
          <a:lstStyle/>
          <a:p>
            <a:pPr marR="0" lvl="1" algn="just" defTabSz="457200" rtl="0" eaLnBrk="1" fontAlgn="auto" latinLnBrk="0" hangingPunct="1">
              <a:lnSpc>
                <a:spcPct val="100000"/>
              </a:lnSpc>
              <a:spcBef>
                <a:spcPts val="0"/>
              </a:spcBef>
              <a:spcAft>
                <a:spcPts val="600"/>
              </a:spcAft>
              <a:buClrTx/>
              <a:buSzTx/>
              <a:tabLst/>
              <a:defRPr/>
            </a:pPr>
            <a:r>
              <a:rPr lang="fr-FR" sz="2000" b="1" kern="150" dirty="0">
                <a:highlight>
                  <a:srgbClr val="D4DCE2"/>
                </a:highlight>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Loi n° 2025-188 du 27 février </a:t>
            </a:r>
            <a:r>
              <a:rPr lang="fr-FR" sz="2000" b="1" kern="150" dirty="0">
                <a:highlight>
                  <a:srgbClr val="D4DCE2"/>
                </a:highlight>
                <a:latin typeface="Times New Roman" panose="02020603050405020304" pitchFamily="18" charset="0"/>
                <a:cs typeface="Times New Roman" panose="02020603050405020304" pitchFamily="18" charset="0"/>
                <a:sym typeface="Wingdings" panose="05000000000000000000" pitchFamily="2" charset="2"/>
              </a:rPr>
              <a:t>2025</a:t>
            </a:r>
            <a:endParaRPr lang="fr-FR" sz="2000" dirty="0">
              <a:solidFill>
                <a:prstClr val="black"/>
              </a:solidFill>
              <a:latin typeface="Times New Roman" panose="02020603050405020304"/>
            </a:endParaRPr>
          </a:p>
        </p:txBody>
      </p:sp>
      <p:pic>
        <p:nvPicPr>
          <p:cNvPr id="11" name="Picture 6" descr="🇫🇷 Drapeau : France Emoji: Signification &amp; Utilisation">
            <a:extLst>
              <a:ext uri="{FF2B5EF4-FFF2-40B4-BE49-F238E27FC236}">
                <a16:creationId xmlns:a16="http://schemas.microsoft.com/office/drawing/2014/main" id="{09435CBB-303C-6CA6-4441-76EE8FA47D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3920" y="5969162"/>
            <a:ext cx="368739" cy="3687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953142"/>
      </p:ext>
    </p:extLst>
  </p:cSld>
  <p:clrMapOvr>
    <a:masterClrMapping/>
  </p:clrMapOvr>
</p:sld>
</file>

<file path=ppt/theme/theme1.xml><?xml version="1.0" encoding="utf-8"?>
<a:theme xmlns:a="http://schemas.openxmlformats.org/drawingml/2006/main" name="Thème Offic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Times New Roman-Arial">
      <a:maj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panose="020B0604020202020204"/>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1BE2C800330BF4E91101294AD88916D" ma:contentTypeVersion="15" ma:contentTypeDescription="Create a new document." ma:contentTypeScope="" ma:versionID="548bd2e61f250f75de071c6505aa9aae">
  <xsd:schema xmlns:xsd="http://www.w3.org/2001/XMLSchema" xmlns:xs="http://www.w3.org/2001/XMLSchema" xmlns:p="http://schemas.microsoft.com/office/2006/metadata/properties" xmlns:ns2="42b7154d-8c29-4cf3-bd2f-a9b4fd56f929" xmlns:ns3="1dc8518b-bd3e-4183-ad57-dd4c2fec4b27" targetNamespace="http://schemas.microsoft.com/office/2006/metadata/properties" ma:root="true" ma:fieldsID="de939b2c15304e865a49ec63c15f4e69" ns2:_="" ns3:_="">
    <xsd:import namespace="42b7154d-8c29-4cf3-bd2f-a9b4fd56f929"/>
    <xsd:import namespace="1dc8518b-bd3e-4183-ad57-dd4c2fec4b27"/>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LengthInSeconds"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b7154d-8c29-4cf3-bd2f-a9b4fd56f92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b8e17d4b-05b5-4df6-8b7a-f1ab98a19f2e"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Location" ma:index="17" nillable="true" ma:displayName="Location" ma:indexed="true" ma:internalName="MediaServiceLocatio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dc8518b-bd3e-4183-ad57-dd4c2fec4b27"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112768a6-4983-40b2-bcaf-4bd936df6345}" ma:internalName="TaxCatchAll" ma:showField="CatchAllData" ma:web="1dc8518b-bd3e-4183-ad57-dd4c2fec4b27">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42b7154d-8c29-4cf3-bd2f-a9b4fd56f929">
      <Terms xmlns="http://schemas.microsoft.com/office/infopath/2007/PartnerControls"/>
    </lcf76f155ced4ddcb4097134ff3c332f>
    <TaxCatchAll xmlns="1dc8518b-bd3e-4183-ad57-dd4c2fec4b27" xsi:nil="true"/>
  </documentManagement>
</p:properties>
</file>

<file path=customXml/itemProps1.xml><?xml version="1.0" encoding="utf-8"?>
<ds:datastoreItem xmlns:ds="http://schemas.openxmlformats.org/officeDocument/2006/customXml" ds:itemID="{880BC26F-0166-4D2E-B874-D6B2225CDEF4}">
  <ds:schemaRefs>
    <ds:schemaRef ds:uri="http://schemas.microsoft.com/sharepoint/v3/contenttype/forms"/>
  </ds:schemaRefs>
</ds:datastoreItem>
</file>

<file path=customXml/itemProps2.xml><?xml version="1.0" encoding="utf-8"?>
<ds:datastoreItem xmlns:ds="http://schemas.openxmlformats.org/officeDocument/2006/customXml" ds:itemID="{5277F04D-308B-493B-8E91-9C8BCF36512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2b7154d-8c29-4cf3-bd2f-a9b4fd56f929"/>
    <ds:schemaRef ds:uri="1dc8518b-bd3e-4183-ad57-dd4c2fec4b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16D3E1F-6A6D-4FD6-844F-E82F8E42E2B7}">
  <ds:schemaRefs>
    <ds:schemaRef ds:uri="1dc8518b-bd3e-4183-ad57-dd4c2fec4b27"/>
    <ds:schemaRef ds:uri="http://purl.org/dc/terms/"/>
    <ds:schemaRef ds:uri="http://schemas.openxmlformats.org/package/2006/metadata/core-properties"/>
    <ds:schemaRef ds:uri="http://purl.org/dc/dcmitype/"/>
    <ds:schemaRef ds:uri="http://schemas.microsoft.com/office/infopath/2007/PartnerControls"/>
    <ds:schemaRef ds:uri="42b7154d-8c29-4cf3-bd2f-a9b4fd56f929"/>
    <ds:schemaRef ds:uri="http://schemas.microsoft.com/office/2006/documentManagement/types"/>
    <ds:schemaRef ds:uri="http://schemas.microsoft.com/office/2006/metadata/properties"/>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Thème Office</Template>
  <TotalTime>0</TotalTime>
  <Words>4208</Words>
  <Application>Microsoft Office PowerPoint</Application>
  <PresentationFormat>Grand écran</PresentationFormat>
  <Paragraphs>324</Paragraphs>
  <Slides>28</Slides>
  <Notes>2</Notes>
  <HiddenSlides>0</HiddenSlides>
  <MMClips>0</MMClips>
  <ScaleCrop>false</ScaleCrop>
  <HeadingPairs>
    <vt:vector size="6" baseType="variant">
      <vt:variant>
        <vt:lpstr>Polices utilisées</vt:lpstr>
      </vt:variant>
      <vt:variant>
        <vt:i4>8</vt:i4>
      </vt:variant>
      <vt:variant>
        <vt:lpstr>Thème</vt:lpstr>
      </vt:variant>
      <vt:variant>
        <vt:i4>2</vt:i4>
      </vt:variant>
      <vt:variant>
        <vt:lpstr>Titres des diapositives</vt:lpstr>
      </vt:variant>
      <vt:variant>
        <vt:i4>28</vt:i4>
      </vt:variant>
    </vt:vector>
  </HeadingPairs>
  <TitlesOfParts>
    <vt:vector size="38" baseType="lpstr">
      <vt:lpstr>Aptos</vt:lpstr>
      <vt:lpstr>Aptos Display</vt:lpstr>
      <vt:lpstr>Arial</vt:lpstr>
      <vt:lpstr>Calibri</vt:lpstr>
      <vt:lpstr>Google Sans</vt:lpstr>
      <vt:lpstr>Symbol</vt:lpstr>
      <vt:lpstr>Times New Roman</vt:lpstr>
      <vt:lpstr>Wingdings</vt:lpstr>
      <vt:lpstr>Thème Office</vt:lpstr>
      <vt:lpstr>1_Thème Office</vt:lpstr>
      <vt:lpstr> La règlementation des PFAS  Quels impacts pour les industriels ?</vt:lpstr>
      <vt:lpstr>Présentation PowerPoint</vt:lpstr>
      <vt:lpstr>INTRODUCTION</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 CONCLUSION Quelles perspectives pour les industriels ? </vt:lpstr>
      <vt:lpstr>Présentation PowerPoint</vt:lpstr>
      <vt:lpstr>Présentation PowerPoint</vt:lpstr>
      <vt:lpstr>Présentation PowerPoint</vt:lpstr>
      <vt:lpstr>Questions – Réponses </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Microsoft Office User</dc:creator>
  <cp:lastModifiedBy>Albin PINAUDEAU FENARIVE</cp:lastModifiedBy>
  <cp:revision>2</cp:revision>
  <cp:lastPrinted>2025-06-11T07:32:31Z</cp:lastPrinted>
  <dcterms:created xsi:type="dcterms:W3CDTF">2023-11-12T10:10:25Z</dcterms:created>
  <dcterms:modified xsi:type="dcterms:W3CDTF">2025-06-11T11:18:23Z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0x01010031BE2C800330BF4E91101294AD88916D</vt:lpwstr>
  </property>
  <property fmtid="{D5CDD505-2E9C-101B-9397-08002B2CF9AE}" pid="3" name="MediaServiceImageTags">
    <vt:lpwstr/>
  </property>
</Properties>
</file>