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1"/>
  </p:sldMasterIdLst>
  <p:notesMasterIdLst>
    <p:notesMasterId r:id="rId12"/>
  </p:notesMasterIdLst>
  <p:handoutMasterIdLst>
    <p:handoutMasterId r:id="rId13"/>
  </p:handoutMasterIdLst>
  <p:sldIdLst>
    <p:sldId id="851" r:id="rId2"/>
    <p:sldId id="854" r:id="rId3"/>
    <p:sldId id="855" r:id="rId4"/>
    <p:sldId id="847" r:id="rId5"/>
    <p:sldId id="848" r:id="rId6"/>
    <p:sldId id="849" r:id="rId7"/>
    <p:sldId id="856" r:id="rId8"/>
    <p:sldId id="857" r:id="rId9"/>
    <p:sldId id="858" r:id="rId10"/>
    <p:sldId id="859" r:id="rId11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72" userDrawn="1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mille Baudelin" initials="CB" lastIdx="10" clrIdx="0">
    <p:extLst>
      <p:ext uri="{19B8F6BF-5375-455C-9EA6-DF929625EA0E}">
        <p15:presenceInfo xmlns:p15="http://schemas.microsoft.com/office/powerpoint/2012/main" userId="6493140df032fa3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D92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26" autoAdjust="0"/>
    <p:restoredTop sz="86431" autoAdjust="0"/>
  </p:normalViewPr>
  <p:slideViewPr>
    <p:cSldViewPr showGuides="1">
      <p:cViewPr varScale="1">
        <p:scale>
          <a:sx n="89" d="100"/>
          <a:sy n="89" d="100"/>
        </p:scale>
        <p:origin x="816" y="44"/>
      </p:cViewPr>
      <p:guideLst>
        <p:guide orient="horz" pos="1620"/>
        <p:guide orient="horz" pos="191"/>
        <p:guide orient="horz" pos="854"/>
        <p:guide orient="horz" pos="821"/>
        <p:guide orient="horz" pos="3072"/>
        <p:guide orient="horz" pos="3151"/>
        <p:guide pos="2880"/>
        <p:guide pos="476"/>
        <p:guide pos="5193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3118" y="1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1C04954-C962-4CE3-9016-38A329BB74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71531F8-7E36-4888-B6FC-BB64C98DFA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1B082-8763-45A2-97A1-B46D7FE7567C}" type="datetimeFigureOut">
              <a:rPr lang="fr-FR" smtClean="0"/>
              <a:t>10/06/2025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10E2BF-636D-4402-9B85-23AE1C4F1B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7E2C0B-1A3D-4012-91F9-1EAAD896E0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E6C12-38BB-4E46-82EC-A1231C2A79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372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10/06/2025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55936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pic>
        <p:nvPicPr>
          <p:cNvPr id="8" name="Image 7" descr="Une image contenant texte, Police, capture d’écran, typographie&#10;&#10;Description générée automatiquement">
            <a:extLst>
              <a:ext uri="{FF2B5EF4-FFF2-40B4-BE49-F238E27FC236}">
                <a16:creationId xmlns:a16="http://schemas.microsoft.com/office/drawing/2014/main" id="{F5F55ED4-8112-4C64-9C71-5FDF336FC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904" y="570345"/>
            <a:ext cx="4500818" cy="36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499742"/>
            <a:ext cx="8424000" cy="1923504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 descr="Une image contenant texte, Police, capture d’écran, typographie&#10;&#10;Description générée automatiquement">
            <a:extLst>
              <a:ext uri="{FF2B5EF4-FFF2-40B4-BE49-F238E27FC236}">
                <a16:creationId xmlns:a16="http://schemas.microsoft.com/office/drawing/2014/main" id="{8FC63FC8-CF07-4AE3-B51B-987ED02525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5169" y="405159"/>
            <a:ext cx="2317250" cy="18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843558"/>
            <a:ext cx="9144000" cy="4300842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0307598-E130-407B-A53F-7C749BE897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fld id="{A65F59E6-843A-45DF-82CE-D795FABA8F74}" type="datetimeFigureOut">
              <a:rPr lang="fr-FR" smtClean="0"/>
              <a:t>10/06/2025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94E17E9-4E53-4A2A-AF2D-6778884C1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53D2B0F-1FA8-401D-9AB0-564B6BBF4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F1B143B1-6879-4C2B-B95D-311423E410E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62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Une image contenant texte, Police, capture d’écran, typographie&#10;&#10;Description générée automatiquement">
            <a:extLst>
              <a:ext uri="{FF2B5EF4-FFF2-40B4-BE49-F238E27FC236}">
                <a16:creationId xmlns:a16="http://schemas.microsoft.com/office/drawing/2014/main" id="{899B0383-6DE9-41EB-855E-B76FC31B09C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07196" y="54315"/>
            <a:ext cx="1024940" cy="82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7DA4F4-5CBD-40B5-8FD1-D4D57ADAE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1EF520-43D1-4B99-BF19-7E03526F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E056652-F7F8-4CC7-8377-20FD1927D5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99742"/>
            <a:ext cx="8424000" cy="2088232"/>
          </a:xfrm>
        </p:spPr>
        <p:txBody>
          <a:bodyPr/>
          <a:lstStyle/>
          <a:p>
            <a:r>
              <a:rPr lang="fr-FR" dirty="0"/>
              <a:t>AG FENARIVE</a:t>
            </a:r>
          </a:p>
          <a:p>
            <a:endParaRPr lang="fr-FR" sz="1800" b="0" cap="none" dirty="0"/>
          </a:p>
          <a:p>
            <a:r>
              <a:rPr lang="fr-FR" sz="1800" b="0" cap="none" dirty="0"/>
              <a:t>Mercredi 11 juin 2025</a:t>
            </a:r>
          </a:p>
          <a:p>
            <a:endParaRPr lang="fr-FR" dirty="0"/>
          </a:p>
          <a:p>
            <a:pPr>
              <a:spcAft>
                <a:spcPts val="600"/>
              </a:spcAft>
            </a:pPr>
            <a:r>
              <a:rPr lang="fr-FR" sz="1600" b="0" cap="none" dirty="0"/>
              <a:t>Marie-Laure METAYER</a:t>
            </a:r>
            <a:endParaRPr lang="fr-FR" sz="1600" b="0" i="1" cap="none" dirty="0"/>
          </a:p>
          <a:p>
            <a:r>
              <a:rPr lang="fr-FR" sz="1200" b="0" i="1" cap="none" dirty="0"/>
              <a:t>Directrice adjointe de l'eau et de la biodiversité </a:t>
            </a:r>
          </a:p>
          <a:p>
            <a:r>
              <a:rPr lang="fr-FR" sz="1200" b="0" i="1" cap="none" dirty="0"/>
              <a:t>Direction Générale de l'Aménagement, du Logement et de la Nature</a:t>
            </a:r>
          </a:p>
        </p:txBody>
      </p:sp>
      <p:sp>
        <p:nvSpPr>
          <p:cNvPr id="7" name="Espace réservé du pied de page 7">
            <a:extLst>
              <a:ext uri="{FF2B5EF4-FFF2-40B4-BE49-F238E27FC236}">
                <a16:creationId xmlns:a16="http://schemas.microsoft.com/office/drawing/2014/main" id="{BB78B1A3-BDA4-461C-B482-8C33C9387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D9B7E247-8443-4DBB-9D46-E52E3930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r>
              <a:rPr lang="fr-FR" dirty="0"/>
              <a:t>11/06/2025</a:t>
            </a:r>
          </a:p>
        </p:txBody>
      </p:sp>
    </p:spTree>
    <p:extLst>
      <p:ext uri="{BB962C8B-B14F-4D97-AF65-F5344CB8AC3E}">
        <p14:creationId xmlns:p14="http://schemas.microsoft.com/office/powerpoint/2010/main" val="1169678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C87005-6B6B-4B63-BDE8-C69F1E1A8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143B1-6879-4C2B-B95D-311423E410E3}" type="slidenum">
              <a:rPr lang="fr-FR" smtClean="0"/>
              <a:t>10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884E40-CBDD-410B-9091-8C0539561C92}"/>
              </a:ext>
            </a:extLst>
          </p:cNvPr>
          <p:cNvSpPr txBox="1"/>
          <p:nvPr/>
        </p:nvSpPr>
        <p:spPr>
          <a:xfrm>
            <a:off x="1547664" y="19548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D92"/>
                </a:solidFill>
                <a:latin typeface="+mj-lt"/>
              </a:rPr>
              <a:t>Le règlement sur restauration de la nature</a:t>
            </a:r>
            <a:endParaRPr lang="fr-FR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2FD67AC-C363-46A6-BC28-90F9C26B4289}"/>
              </a:ext>
            </a:extLst>
          </p:cNvPr>
          <p:cNvSpPr txBox="1"/>
          <p:nvPr/>
        </p:nvSpPr>
        <p:spPr>
          <a:xfrm>
            <a:off x="188729" y="987574"/>
            <a:ext cx="8766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Pour les écosystèmes aquatique: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15BD704B-66AB-47A9-9C0E-A798DFDC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r>
              <a:rPr lang="fr-FR" dirty="0"/>
              <a:t>11/06/2025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C34BCDCE-ACCD-47CC-AF7E-38C37C30B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A03EE01-486B-4A9C-9A47-68862FDFD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699" y="1490887"/>
            <a:ext cx="2545436" cy="1208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24BC619-4605-4A6A-9064-5D21192E9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81" y="1497341"/>
            <a:ext cx="2935920" cy="1244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2A81B93-CF91-41CD-AC43-46A77A185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2710" y="628936"/>
            <a:ext cx="2613421" cy="75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C170DA8-14AC-4701-8AD0-863DA49833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936" y="1428869"/>
            <a:ext cx="2709200" cy="1332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54ABF7A6-7D19-420F-886A-354B435004AC}"/>
              </a:ext>
            </a:extLst>
          </p:cNvPr>
          <p:cNvSpPr txBox="1"/>
          <p:nvPr/>
        </p:nvSpPr>
        <p:spPr>
          <a:xfrm>
            <a:off x="3883370" y="1246484"/>
            <a:ext cx="18475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  <a:sym typeface="Wingdings" panose="05000000000000000000" pitchFamily="2" charset="2"/>
              </a:rPr>
              <a:t>Zones humides</a:t>
            </a:r>
            <a:endParaRPr lang="fr-FR" sz="1400" i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318AF58-C9EE-4D0B-9522-AC26753332F2}"/>
              </a:ext>
            </a:extLst>
          </p:cNvPr>
          <p:cNvSpPr txBox="1"/>
          <p:nvPr/>
        </p:nvSpPr>
        <p:spPr>
          <a:xfrm>
            <a:off x="1104449" y="1246104"/>
            <a:ext cx="11072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  <a:sym typeface="Wingdings" panose="05000000000000000000" pitchFamily="2" charset="2"/>
              </a:rPr>
              <a:t>rivières</a:t>
            </a:r>
            <a:endParaRPr lang="fr-FR" sz="1400" i="1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1D1FD7E-F856-4401-84FA-EBB398801512}"/>
              </a:ext>
            </a:extLst>
          </p:cNvPr>
          <p:cNvSpPr txBox="1"/>
          <p:nvPr/>
        </p:nvSpPr>
        <p:spPr>
          <a:xfrm>
            <a:off x="6171898" y="1240418"/>
            <a:ext cx="3416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  <a:sym typeface="Wingdings" panose="05000000000000000000" pitchFamily="2" charset="2"/>
              </a:rPr>
              <a:t>habitats alluviaux et riverains</a:t>
            </a:r>
            <a:endParaRPr lang="fr-FR" sz="1400" i="1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34D7653-2751-4C19-990B-D313F565CD12}"/>
              </a:ext>
            </a:extLst>
          </p:cNvPr>
          <p:cNvSpPr txBox="1"/>
          <p:nvPr/>
        </p:nvSpPr>
        <p:spPr>
          <a:xfrm>
            <a:off x="7119436" y="850248"/>
            <a:ext cx="6480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  <a:sym typeface="Wingdings" panose="05000000000000000000" pitchFamily="2" charset="2"/>
              </a:rPr>
              <a:t>lacs</a:t>
            </a:r>
            <a:endParaRPr lang="fr-FR" sz="1400" i="1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CD182A4-4CC8-42CA-951E-3A15D5002659}"/>
              </a:ext>
            </a:extLst>
          </p:cNvPr>
          <p:cNvSpPr txBox="1"/>
          <p:nvPr/>
        </p:nvSpPr>
        <p:spPr>
          <a:xfrm>
            <a:off x="54420" y="2698975"/>
            <a:ext cx="89379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002060"/>
                </a:solidFill>
              </a:rPr>
              <a:t>Restauration des habitats d’intérêt communautaire (objectif : 30% </a:t>
            </a:r>
            <a:r>
              <a:rPr lang="fr-FR" sz="1500">
                <a:solidFill>
                  <a:srgbClr val="002060"/>
                </a:solidFill>
              </a:rPr>
              <a:t>surfaces dégradés, 2030) </a:t>
            </a:r>
            <a:r>
              <a:rPr lang="fr-FR" sz="1500" dirty="0">
                <a:solidFill>
                  <a:srgbClr val="002060"/>
                </a:solidFill>
              </a:rPr>
              <a:t>+ restauration habitats d’espèces (objectifs non chiffrés). </a:t>
            </a:r>
            <a:r>
              <a:rPr lang="fr-FR" sz="1500" b="1" dirty="0"/>
              <a:t>Art. 4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002060"/>
                </a:solidFill>
              </a:rPr>
              <a:t>Inventaire des obstacles en rivières, planification de la suppression des obstacles obsolètes et restauration de la fonctionnalité des plaines inondables. </a:t>
            </a:r>
            <a:r>
              <a:rPr lang="fr-FR" sz="1500" b="1" dirty="0"/>
              <a:t>Art 9. 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002060"/>
                </a:solidFill>
              </a:rPr>
              <a:t>Contribution (non chiffrée) à l’objectif européen de restaurer 25 000km de rivières à écoulement libre. </a:t>
            </a:r>
            <a:r>
              <a:rPr lang="fr-FR" sz="1500" b="1" dirty="0"/>
              <a:t>Art 9.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002060"/>
                </a:solidFill>
              </a:rPr>
              <a:t>Restauration des tourbières drainées (30% surfaces dont ¼ remises en eau, 2030). </a:t>
            </a:r>
            <a:r>
              <a:rPr lang="fr-FR" sz="1500" b="1" dirty="0"/>
              <a:t>Art 11. 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47C3718-EEBB-4174-8642-753A39AF85F5}"/>
              </a:ext>
            </a:extLst>
          </p:cNvPr>
          <p:cNvSpPr txBox="1"/>
          <p:nvPr/>
        </p:nvSpPr>
        <p:spPr>
          <a:xfrm>
            <a:off x="4067806" y="4533833"/>
            <a:ext cx="47526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100" dirty="0"/>
              <a:t>Sur la base du volontariat pour les acteurs privés et agriculteurs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4F26571-1A89-4598-98EB-1DCB59C7A6A2}"/>
              </a:ext>
            </a:extLst>
          </p:cNvPr>
          <p:cNvSpPr txBox="1"/>
          <p:nvPr/>
        </p:nvSpPr>
        <p:spPr>
          <a:xfrm>
            <a:off x="8544657" y="4421754"/>
            <a:ext cx="278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66484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5CF9662-A5B1-4F31-AEEB-29B3FD035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11/06/2025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F246384-D811-4678-9793-32FDF64C3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143B1-6879-4C2B-B95D-311423E410E3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1292B13-AD60-41EE-90D4-9F3E3306EB32}"/>
              </a:ext>
            </a:extLst>
          </p:cNvPr>
          <p:cNvSpPr txBox="1"/>
          <p:nvPr/>
        </p:nvSpPr>
        <p:spPr>
          <a:xfrm>
            <a:off x="1367176" y="354721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D92"/>
                </a:solidFill>
                <a:latin typeface="+mj-lt"/>
              </a:rPr>
              <a:t>La stratégie européenne de résilience sur l’eau</a:t>
            </a:r>
          </a:p>
        </p:txBody>
      </p:sp>
      <p:sp>
        <p:nvSpPr>
          <p:cNvPr id="6" name="Espace réservé du contenu 3">
            <a:extLst>
              <a:ext uri="{FF2B5EF4-FFF2-40B4-BE49-F238E27FC236}">
                <a16:creationId xmlns:a16="http://schemas.microsoft.com/office/drawing/2014/main" id="{F24CEA20-4CA9-4317-A737-946447BFBF5C}"/>
              </a:ext>
            </a:extLst>
          </p:cNvPr>
          <p:cNvSpPr txBox="1">
            <a:spLocks/>
          </p:cNvSpPr>
          <p:nvPr/>
        </p:nvSpPr>
        <p:spPr>
          <a:xfrm>
            <a:off x="360000" y="1112565"/>
            <a:ext cx="8604488" cy="29183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Une approche globale sur 3 objectifs clés </a:t>
            </a:r>
          </a:p>
          <a:p>
            <a:pPr marL="537750" lvl="1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Restaurer et protéger le cycle de l’eau, pour garantir l’approvisionnement en eau</a:t>
            </a:r>
          </a:p>
          <a:p>
            <a:pPr marL="537750" lvl="1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Construire une économie intelligente en eau qui ne laisse personne de côté, soutient la compétitivité de l’Union Européenne et attire les investisseurs </a:t>
            </a:r>
          </a:p>
          <a:p>
            <a:pPr marL="537750" lvl="1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Sécuriser l’accès à une eau propre et abordable pour tous, et donner des moyens d’actions aux citoyens et autres utilisateurs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5 leviers</a:t>
            </a:r>
          </a:p>
          <a:p>
            <a:pPr marL="537750" lvl="1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Gouvernance et mise en œuvre </a:t>
            </a:r>
          </a:p>
          <a:p>
            <a:pPr marL="537750" lvl="1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Finance, investissement et infrastructures pour parvenir à un approvisionnement stable</a:t>
            </a:r>
          </a:p>
          <a:p>
            <a:pPr marL="537750" lvl="1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Digitalisation et intelligence artificielle pour accélérer et simplifier une gestion de l’eau sensée</a:t>
            </a:r>
          </a:p>
          <a:p>
            <a:pPr marL="537750" lvl="1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Recherche et innovation, industrie de l’eau et compétences pour renforcer la compétitivité</a:t>
            </a:r>
          </a:p>
          <a:p>
            <a:pPr marL="537750" lvl="1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Sécurité et préparation pour améliorer la résilience collective.</a:t>
            </a:r>
          </a:p>
          <a:p>
            <a:pPr algn="just"/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108103E-EE6F-45F6-99E7-B7299F8B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</p:spTree>
    <p:extLst>
      <p:ext uri="{BB962C8B-B14F-4D97-AF65-F5344CB8AC3E}">
        <p14:creationId xmlns:p14="http://schemas.microsoft.com/office/powerpoint/2010/main" val="137398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F246384-D811-4678-9793-32FDF64C3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143B1-6879-4C2B-B95D-311423E410E3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1292B13-AD60-41EE-90D4-9F3E3306EB32}"/>
              </a:ext>
            </a:extLst>
          </p:cNvPr>
          <p:cNvSpPr txBox="1"/>
          <p:nvPr/>
        </p:nvSpPr>
        <p:spPr>
          <a:xfrm>
            <a:off x="1367176" y="354721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D92"/>
                </a:solidFill>
                <a:latin typeface="+mj-lt"/>
              </a:rPr>
              <a:t>La stratégie européenne de résilience sur l’eau</a:t>
            </a:r>
          </a:p>
        </p:txBody>
      </p:sp>
      <p:sp>
        <p:nvSpPr>
          <p:cNvPr id="6" name="Espace réservé du contenu 3">
            <a:extLst>
              <a:ext uri="{FF2B5EF4-FFF2-40B4-BE49-F238E27FC236}">
                <a16:creationId xmlns:a16="http://schemas.microsoft.com/office/drawing/2014/main" id="{F24CEA20-4CA9-4317-A737-946447BFBF5C}"/>
              </a:ext>
            </a:extLst>
          </p:cNvPr>
          <p:cNvSpPr txBox="1">
            <a:spLocks/>
          </p:cNvSpPr>
          <p:nvPr/>
        </p:nvSpPr>
        <p:spPr>
          <a:xfrm>
            <a:off x="360000" y="1131590"/>
            <a:ext cx="8072988" cy="355815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00206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Globalement en accord avec la position française et notamment le Plan eau</a:t>
            </a: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Objectif d’une amélioration d’au moins 10% de l’efficacité de l’usage de l’eau  d’ici  2030 </a:t>
            </a: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Approche de la source à la mer </a:t>
            </a: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Promotion des SFN</a:t>
            </a: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Réduction des fuites</a:t>
            </a: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Réduction des pollutions à la source</a:t>
            </a: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fr-FR" sz="1400" i="1" dirty="0">
              <a:solidFill>
                <a:srgbClr val="00206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Des échanges à venir avec les EM pour la mise en œuvre</a:t>
            </a: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Accompagnement des Etats Membres dans l’identification des risques liés à l’eau</a:t>
            </a: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fr-FR" sz="1400" i="1" dirty="0">
              <a:solidFill>
                <a:srgbClr val="002060"/>
              </a:solidFill>
            </a:endParaRP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Appui à l’intégration des enjeux dans les politiques nationales</a:t>
            </a: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fr-FR" sz="1400" i="1" dirty="0">
              <a:solidFill>
                <a:srgbClr val="002060"/>
              </a:solidFill>
            </a:endParaRPr>
          </a:p>
          <a:p>
            <a:pPr algn="just"/>
            <a:endParaRPr lang="fr-FR" sz="1400" i="1" dirty="0">
              <a:solidFill>
                <a:srgbClr val="002060"/>
              </a:solidFill>
            </a:endParaRPr>
          </a:p>
          <a:p>
            <a:pPr lvl="1" indent="0" algn="just">
              <a:spcBef>
                <a:spcPts val="0"/>
              </a:spcBef>
              <a:spcAft>
                <a:spcPts val="0"/>
              </a:spcAft>
              <a:buNone/>
            </a:pPr>
            <a:endParaRPr lang="fr-FR" sz="1400" b="1" dirty="0">
              <a:solidFill>
                <a:srgbClr val="002060"/>
              </a:solidFill>
            </a:endParaRPr>
          </a:p>
          <a:p>
            <a:pPr marL="537750" lvl="1" indent="-285750" algn="just">
              <a:spcBef>
                <a:spcPts val="0"/>
              </a:spcBef>
              <a:spcAft>
                <a:spcPts val="0"/>
              </a:spcAft>
            </a:pPr>
            <a:endParaRPr lang="fr-FR" sz="1400" b="1" dirty="0">
              <a:solidFill>
                <a:srgbClr val="002060"/>
              </a:solidFill>
            </a:endParaRPr>
          </a:p>
          <a:p>
            <a:pPr marL="171450" indent="-171450" algn="just"/>
            <a:endParaRPr lang="fr-FR" dirty="0"/>
          </a:p>
          <a:p>
            <a:pPr marL="537750" lvl="1" indent="-285750" algn="just">
              <a:buFont typeface="Wingdings" panose="05000000000000000000" pitchFamily="2" charset="2"/>
              <a:buChar char="v"/>
            </a:pPr>
            <a:endParaRPr lang="fr-FR" sz="1400" i="1" dirty="0">
              <a:solidFill>
                <a:srgbClr val="002060"/>
              </a:solidFill>
            </a:endParaRPr>
          </a:p>
          <a:p>
            <a:pPr algn="just"/>
            <a:endParaRPr lang="fr-FR" dirty="0"/>
          </a:p>
        </p:txBody>
      </p:sp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3E164817-26CA-4FAC-9649-A721FCC81E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r>
              <a:rPr lang="fr-FR" dirty="0"/>
              <a:t>11/06/2025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96D7805-E60F-425F-97D7-366D00EB0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</p:spTree>
    <p:extLst>
      <p:ext uri="{BB962C8B-B14F-4D97-AF65-F5344CB8AC3E}">
        <p14:creationId xmlns:p14="http://schemas.microsoft.com/office/powerpoint/2010/main" val="2237011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C87005-6B6B-4B63-BDE8-C69F1E1A8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143B1-6879-4C2B-B95D-311423E410E3}" type="slidenum">
              <a:rPr lang="fr-FR" smtClean="0"/>
              <a:t>4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884E40-CBDD-410B-9091-8C0539561C92}"/>
              </a:ext>
            </a:extLst>
          </p:cNvPr>
          <p:cNvSpPr txBox="1"/>
          <p:nvPr/>
        </p:nvSpPr>
        <p:spPr>
          <a:xfrm>
            <a:off x="1475656" y="195486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D92"/>
                </a:solidFill>
                <a:latin typeface="+mj-lt"/>
              </a:rPr>
              <a:t>Les enjeux de la directive cadre sur l’eau (DCE)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523EF99-9D87-4BCE-A379-3C80A15D0B18}"/>
              </a:ext>
            </a:extLst>
          </p:cNvPr>
          <p:cNvSpPr txBox="1"/>
          <p:nvPr/>
        </p:nvSpPr>
        <p:spPr>
          <a:xfrm>
            <a:off x="360000" y="811304"/>
            <a:ext cx="8424000" cy="4064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La DCE, un levier majeur pour renforcer la politique de gestion de l’eau</a:t>
            </a:r>
          </a:p>
          <a:p>
            <a:pPr marL="540000" lvl="1" indent="-285750"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gestion par bassin, concertation entre les usages</a:t>
            </a:r>
          </a:p>
          <a:p>
            <a:pPr marL="540000" lvl="1" indent="-285750"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structuration d’une politique communautaire cohérente, solidaire et ambitieuse</a:t>
            </a:r>
          </a:p>
          <a:p>
            <a:pPr marL="171450" indent="-171450" algn="just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2027, une échéance européenne commune pour atteindre le bon état</a:t>
            </a:r>
          </a:p>
          <a:p>
            <a:pPr marL="540000" lvl="1" indent="-285750"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44% de masses d’eau en bon état en France (état des lieux 2019)</a:t>
            </a:r>
          </a:p>
          <a:p>
            <a:pPr marL="540000" lvl="1" indent="-285750"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résultats tangibles depuis le 1er cycle, masqués par les évolutions législatives</a:t>
            </a:r>
          </a:p>
          <a:p>
            <a:pPr marL="540000" lvl="1" indent="-285750" algn="just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des pressions qui restent fortes</a:t>
            </a:r>
          </a:p>
          <a:p>
            <a:pPr marL="171450" indent="-171450" algn="just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Après 2027 : poursuivre et pérenniser les efforts sans diminuer l’ambition</a:t>
            </a:r>
          </a:p>
          <a:p>
            <a:pPr marL="540000" lvl="1" indent="-285750"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mobilisation des acteurs, planification et concertation des usages, prévention des pollutions</a:t>
            </a:r>
          </a:p>
          <a:p>
            <a:pPr marL="540000" lvl="1" indent="-285750" algn="just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intégration des enjeux de la politique de l’eau dans l’ensemble des politiques publiques</a:t>
            </a:r>
          </a:p>
          <a:p>
            <a:pPr marL="171450" indent="-171450" algn="just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Cadrage du 4</a:t>
            </a:r>
            <a:r>
              <a:rPr lang="fr-FR" sz="1600" b="1" baseline="30000" dirty="0">
                <a:solidFill>
                  <a:srgbClr val="002060"/>
                </a:solidFill>
              </a:rPr>
              <a:t>e</a:t>
            </a:r>
            <a:r>
              <a:rPr lang="fr-FR" sz="1600" b="1" dirty="0">
                <a:solidFill>
                  <a:srgbClr val="002060"/>
                </a:solidFill>
              </a:rPr>
              <a:t> cycle de la DCE (2028-2033) en cours</a:t>
            </a:r>
          </a:p>
          <a:p>
            <a:pPr marL="540000" lvl="1" indent="-285750"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maintenir l’objectif de bon état des masses d’eau</a:t>
            </a:r>
          </a:p>
          <a:p>
            <a:pPr marL="540000" lvl="1" indent="-285750"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fr-FR" sz="1400" i="1" dirty="0">
                <a:solidFill>
                  <a:srgbClr val="002060"/>
                </a:solidFill>
              </a:rPr>
              <a:t>tenir compte des situations pour lesquelles davantage de temps sera nécessaire pour atteindre le bon état</a:t>
            </a:r>
          </a:p>
        </p:txBody>
      </p:sp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08372880-750B-4770-ADA2-E9041A13E3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r>
              <a:rPr lang="fr-FR" dirty="0"/>
              <a:t>11/06/2025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7AB7CD0-18B1-4076-99B5-D2BC6A03B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</p:spTree>
    <p:extLst>
      <p:ext uri="{BB962C8B-B14F-4D97-AF65-F5344CB8AC3E}">
        <p14:creationId xmlns:p14="http://schemas.microsoft.com/office/powerpoint/2010/main" val="940841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C87005-6B6B-4B63-BDE8-C69F1E1A8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143B1-6879-4C2B-B95D-311423E410E3}" type="slidenum">
              <a:rPr lang="fr-FR" smtClean="0"/>
              <a:t>5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884E40-CBDD-410B-9091-8C0539561C92}"/>
              </a:ext>
            </a:extLst>
          </p:cNvPr>
          <p:cNvSpPr txBox="1"/>
          <p:nvPr/>
        </p:nvSpPr>
        <p:spPr>
          <a:xfrm>
            <a:off x="1907704" y="164415"/>
            <a:ext cx="696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D92"/>
                </a:solidFill>
                <a:latin typeface="+mj-lt"/>
              </a:rPr>
              <a:t>Révision de la DCE et de ses directives filles</a:t>
            </a:r>
            <a:endParaRPr lang="fr-FR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10EB9DF-6823-4419-82A7-B405DC62E506}"/>
              </a:ext>
            </a:extLst>
          </p:cNvPr>
          <p:cNvSpPr txBox="1"/>
          <p:nvPr/>
        </p:nvSpPr>
        <p:spPr>
          <a:xfrm>
            <a:off x="269954" y="840338"/>
            <a:ext cx="860409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Proposition de la Commission (2022) dans le cadre du Paquet « zéro pollution » </a:t>
            </a:r>
            <a:r>
              <a:rPr lang="fr-FR" sz="1600" dirty="0">
                <a:solidFill>
                  <a:srgbClr val="002060"/>
                </a:solidFill>
              </a:rPr>
              <a:t>: révision de la DCE et ses directives filles (ESO et NQE)</a:t>
            </a:r>
          </a:p>
          <a:p>
            <a:pPr marL="468000" lvl="1" algn="just">
              <a:spcAft>
                <a:spcPts val="600"/>
              </a:spcAft>
            </a:pPr>
            <a:r>
              <a:rPr lang="fr-FR" sz="1600" dirty="0">
                <a:solidFill>
                  <a:srgbClr val="002060"/>
                </a:solidFill>
              </a:rPr>
              <a:t>→ négociations en cours à l’échelle européenne (phase de trilogues en cours). 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Objectif : révision de la liste des substances prioritaires, et réaffirmation de l’ambition de la DCE</a:t>
            </a:r>
            <a:r>
              <a:rPr lang="fr-FR" sz="1600" dirty="0">
                <a:solidFill>
                  <a:srgbClr val="002060"/>
                </a:solidFill>
              </a:rPr>
              <a:t>.</a:t>
            </a:r>
          </a:p>
          <a:p>
            <a:pPr marL="540000" lvl="1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400" i="1" dirty="0">
                <a:solidFill>
                  <a:srgbClr val="002060"/>
                </a:solidFill>
              </a:rPr>
              <a:t>Autres propositions : modification des obligations de rapportage, introduction d’une dérogation pour déplacement de pollution, mise en place d’indicateurs de mesure des progrès, indépendamment du principe OOAO</a:t>
            </a:r>
            <a:endParaRPr lang="fr-FR" sz="1600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Position France </a:t>
            </a:r>
            <a:r>
              <a:rPr lang="fr-FR" sz="1600" dirty="0">
                <a:solidFill>
                  <a:srgbClr val="002060"/>
                </a:solidFill>
              </a:rPr>
              <a:t>:</a:t>
            </a:r>
          </a:p>
          <a:p>
            <a:pPr marL="54000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002060"/>
                </a:solidFill>
              </a:rPr>
              <a:t>soutien à la révision de ces directives ; </a:t>
            </a:r>
          </a:p>
          <a:p>
            <a:pPr marL="54000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002060"/>
                </a:solidFill>
              </a:rPr>
              <a:t>défense d’une ambition forte en s’opposant à l’introduction de nouvelles dérogations ; </a:t>
            </a:r>
          </a:p>
          <a:p>
            <a:pPr marL="54000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002060"/>
                </a:solidFill>
              </a:rPr>
              <a:t>maintien du principe OOAO, tout en encourageant l’intégration d’indicateurs de progrès ; </a:t>
            </a:r>
          </a:p>
          <a:p>
            <a:pPr marL="54000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002060"/>
                </a:solidFill>
              </a:rPr>
              <a:t>nécessité de cohérence entre les directives (seuils des PFAS) ; </a:t>
            </a:r>
          </a:p>
          <a:p>
            <a:pPr marL="54000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002060"/>
                </a:solidFill>
              </a:rPr>
              <a:t>défense d’une gouvernance partagée pour la mise à jour de la liste des substances ; </a:t>
            </a:r>
          </a:p>
          <a:p>
            <a:pPr marL="54000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002060"/>
                </a:solidFill>
              </a:rPr>
              <a:t>vigilance sur la faisabilité des évolutions proposées et la charge administrative des rapportages.</a:t>
            </a:r>
            <a:endParaRPr lang="fr-FR" sz="1400" dirty="0"/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DC498F6A-7378-4E42-ADE4-36C7648D7F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r>
              <a:rPr lang="fr-FR" dirty="0"/>
              <a:t>11/06/2025</a:t>
            </a:r>
          </a:p>
        </p:txBody>
      </p:sp>
      <p:sp>
        <p:nvSpPr>
          <p:cNvPr id="12" name="Espace réservé du pied de page 7">
            <a:extLst>
              <a:ext uri="{FF2B5EF4-FFF2-40B4-BE49-F238E27FC236}">
                <a16:creationId xmlns:a16="http://schemas.microsoft.com/office/drawing/2014/main" id="{3054E932-EDEE-49F4-BF65-66CEC0D03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</p:spTree>
    <p:extLst>
      <p:ext uri="{BB962C8B-B14F-4D97-AF65-F5344CB8AC3E}">
        <p14:creationId xmlns:p14="http://schemas.microsoft.com/office/powerpoint/2010/main" val="3004708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C87005-6B6B-4B63-BDE8-C69F1E1A8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143B1-6879-4C2B-B95D-311423E410E3}" type="slidenum">
              <a:rPr lang="fr-FR" smtClean="0"/>
              <a:t>6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884E40-CBDD-410B-9091-8C0539561C92}"/>
              </a:ext>
            </a:extLst>
          </p:cNvPr>
          <p:cNvSpPr txBox="1"/>
          <p:nvPr/>
        </p:nvSpPr>
        <p:spPr>
          <a:xfrm>
            <a:off x="1547664" y="19548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D92"/>
                </a:solidFill>
                <a:latin typeface="+mj-lt"/>
              </a:rPr>
              <a:t>Etude « de progrès » sur la DCE</a:t>
            </a:r>
            <a:endParaRPr lang="fr-FR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2FD67AC-C363-46A6-BC28-90F9C26B4289}"/>
              </a:ext>
            </a:extLst>
          </p:cNvPr>
          <p:cNvSpPr txBox="1"/>
          <p:nvPr/>
        </p:nvSpPr>
        <p:spPr>
          <a:xfrm>
            <a:off x="188729" y="987574"/>
            <a:ext cx="876654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Le chiffre de 44 % de masses d’eau en bon état ne traduit pas les progrès accomplis depuis 3 cycles :</a:t>
            </a:r>
          </a:p>
          <a:p>
            <a:pPr marL="43200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FR" sz="1600" b="1" dirty="0">
                <a:solidFill>
                  <a:srgbClr val="002060"/>
                </a:solidFill>
              </a:rPr>
              <a:t>règles d’évaluation qui se renforcent </a:t>
            </a:r>
            <a:r>
              <a:rPr lang="fr-FR" sz="1600" dirty="0">
                <a:solidFill>
                  <a:srgbClr val="002060"/>
                </a:solidFill>
              </a:rPr>
              <a:t>au fil de l’amélioration de la connaissance</a:t>
            </a:r>
          </a:p>
          <a:p>
            <a:pPr marL="432000" lvl="1" indent="-28575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fr-FR" sz="1600" b="1" dirty="0">
                <a:solidFill>
                  <a:srgbClr val="002060"/>
                </a:solidFill>
              </a:rPr>
              <a:t>principe OOAO</a:t>
            </a:r>
            <a:r>
              <a:rPr lang="fr-FR" sz="1600" dirty="0">
                <a:solidFill>
                  <a:srgbClr val="002060"/>
                </a:solidFill>
              </a:rPr>
              <a:t>, essentiel pour la mise en œuvre de la DCE à l’échelle nationale et européenne, </a:t>
            </a:r>
            <a:r>
              <a:rPr lang="fr-FR" sz="1600" b="1" dirty="0">
                <a:solidFill>
                  <a:srgbClr val="002060"/>
                </a:solidFill>
              </a:rPr>
              <a:t>ne permet pas de rendre finement compte </a:t>
            </a:r>
            <a:r>
              <a:rPr lang="fr-FR" sz="1600" dirty="0">
                <a:solidFill>
                  <a:srgbClr val="002060"/>
                </a:solidFill>
              </a:rPr>
              <a:t>de l’évolution des paramètres, et de l’impact des politiques publiques et des financements associés. 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La DEB a confié à l’OFB la réalisation d’une  étude </a:t>
            </a:r>
            <a:r>
              <a:rPr lang="fr-FR" sz="1600" dirty="0">
                <a:solidFill>
                  <a:srgbClr val="002060"/>
                </a:solidFill>
              </a:rPr>
              <a:t>visant à analyser, paramètre par paramètre et pression par pression, les progrès accomplis à règle d'évaluation constante :</a:t>
            </a:r>
          </a:p>
          <a:p>
            <a:pPr marL="442913" lvl="1" indent="-2635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FR" sz="1600" b="1" dirty="0">
                <a:solidFill>
                  <a:srgbClr val="002060"/>
                </a:solidFill>
              </a:rPr>
              <a:t>mettre en évidence les progrès accomplis </a:t>
            </a:r>
            <a:r>
              <a:rPr lang="fr-FR" sz="1600" dirty="0">
                <a:solidFill>
                  <a:srgbClr val="002060"/>
                </a:solidFill>
              </a:rPr>
              <a:t>par l’ensemble des acteurs, grâce aux redevances collectées et aux programmes d’intervention des agences de l’eau ; </a:t>
            </a:r>
          </a:p>
          <a:p>
            <a:pPr marL="442913" lvl="1" indent="-263525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600" b="1" dirty="0">
                <a:solidFill>
                  <a:srgbClr val="002060"/>
                </a:solidFill>
              </a:rPr>
              <a:t>identifier les paramètres sur lesquels la politique de l’eau devra se concentrer</a:t>
            </a:r>
            <a:r>
              <a:rPr lang="fr-FR" sz="1600" dirty="0">
                <a:solidFill>
                  <a:srgbClr val="002060"/>
                </a:solidFill>
              </a:rPr>
              <a:t> et orienter les financements.</a:t>
            </a:r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15BD704B-66AB-47A9-9C0E-A798DFDC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r>
              <a:rPr lang="fr-FR" dirty="0"/>
              <a:t>11/06/2025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C34BCDCE-ACCD-47CC-AF7E-38C37C30B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</p:spTree>
    <p:extLst>
      <p:ext uri="{BB962C8B-B14F-4D97-AF65-F5344CB8AC3E}">
        <p14:creationId xmlns:p14="http://schemas.microsoft.com/office/powerpoint/2010/main" val="2472959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C87005-6B6B-4B63-BDE8-C69F1E1A8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143B1-6879-4C2B-B95D-311423E410E3}" type="slidenum">
              <a:rPr lang="fr-FR" smtClean="0"/>
              <a:t>7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884E40-CBDD-410B-9091-8C0539561C92}"/>
              </a:ext>
            </a:extLst>
          </p:cNvPr>
          <p:cNvSpPr txBox="1"/>
          <p:nvPr/>
        </p:nvSpPr>
        <p:spPr>
          <a:xfrm>
            <a:off x="935596" y="201801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D92"/>
                </a:solidFill>
                <a:latin typeface="+mj-lt"/>
              </a:rPr>
              <a:t>Transposition de la DERU2</a:t>
            </a:r>
            <a:endParaRPr lang="fr-FR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2FD67AC-C363-46A6-BC28-90F9C26B4289}"/>
              </a:ext>
            </a:extLst>
          </p:cNvPr>
          <p:cNvSpPr txBox="1"/>
          <p:nvPr/>
        </p:nvSpPr>
        <p:spPr>
          <a:xfrm>
            <a:off x="188729" y="843558"/>
            <a:ext cx="876654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Directive « eaux résiduaires urbaines » révisée en novembre 2024. Fixe des objectifs ambitieux aux collectivités et notamment</a:t>
            </a:r>
          </a:p>
          <a:p>
            <a:pPr marL="628650" lvl="1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Obligations renforcées pour traitement de l’azote, du phosphore et la gestion du temps de pluie</a:t>
            </a:r>
          </a:p>
          <a:p>
            <a:pPr marL="628650" lvl="1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Nouvelles obligations pour traitement des micropolluants pour les installations les plus importantes et celles situées en zones à « enjeux micropolluants (à définir)</a:t>
            </a:r>
          </a:p>
          <a:p>
            <a:pPr marL="628650" lvl="1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Objectif de neutralité énergétique du secteur de l’assainissement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Réaffirme la nécessité de disposer d’autorisations dédiées pour le rejet d’eaux non domestiques (dont ICPE) au réseau collectif + exigences pour les rejets d’eaux usées non domestiques biodégradables (suivant seuil)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Transposition à opérer d’ici le 31 juillet 2027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Mise en place d’un comité de pilotage interministériel et de groupes de travail thématiques associant les parties prenantes, dont un GT dédié aux eaux non domestiques, en cours de constitution 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15BD704B-66AB-47A9-9C0E-A798DFDC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r>
              <a:rPr lang="fr-FR" dirty="0"/>
              <a:t>11/06/2025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C34BCDCE-ACCD-47CC-AF7E-38C37C30B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</p:spTree>
    <p:extLst>
      <p:ext uri="{BB962C8B-B14F-4D97-AF65-F5344CB8AC3E}">
        <p14:creationId xmlns:p14="http://schemas.microsoft.com/office/powerpoint/2010/main" val="264560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C87005-6B6B-4B63-BDE8-C69F1E1A8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4711492"/>
            <a:ext cx="1350000" cy="360000"/>
          </a:xfrm>
        </p:spPr>
        <p:txBody>
          <a:bodyPr/>
          <a:lstStyle/>
          <a:p>
            <a:fld id="{F1B143B1-6879-4C2B-B95D-311423E410E3}" type="slidenum">
              <a:rPr lang="fr-FR" smtClean="0"/>
              <a:t>8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884E40-CBDD-410B-9091-8C0539561C92}"/>
              </a:ext>
            </a:extLst>
          </p:cNvPr>
          <p:cNvSpPr txBox="1"/>
          <p:nvPr/>
        </p:nvSpPr>
        <p:spPr>
          <a:xfrm>
            <a:off x="1547664" y="19548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D92"/>
                </a:solidFill>
                <a:latin typeface="+mj-lt"/>
              </a:rPr>
              <a:t>Le règlement sur restauration de la nature</a:t>
            </a:r>
            <a:endParaRPr lang="fr-FR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2FD67AC-C363-46A6-BC28-90F9C26B4289}"/>
              </a:ext>
            </a:extLst>
          </p:cNvPr>
          <p:cNvSpPr txBox="1"/>
          <p:nvPr/>
        </p:nvSpPr>
        <p:spPr>
          <a:xfrm>
            <a:off x="188729" y="915566"/>
            <a:ext cx="87665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002060"/>
                </a:solidFill>
              </a:rPr>
              <a:t>Un texte qui vient </a:t>
            </a:r>
            <a:r>
              <a:rPr lang="fr-FR" sz="1500" b="1" dirty="0">
                <a:solidFill>
                  <a:srgbClr val="002060"/>
                </a:solidFill>
              </a:rPr>
              <a:t>renforcer les Directives natures </a:t>
            </a:r>
            <a:r>
              <a:rPr lang="fr-FR" sz="1500" dirty="0">
                <a:solidFill>
                  <a:srgbClr val="002060"/>
                </a:solidFill>
              </a:rPr>
              <a:t>(DHFF, Oiseau, DCSMM, DCE) avec des </a:t>
            </a:r>
            <a:r>
              <a:rPr lang="fr-FR" sz="1500" b="1" dirty="0">
                <a:solidFill>
                  <a:srgbClr val="002060"/>
                </a:solidFill>
              </a:rPr>
              <a:t>objectifs chiffrés de restauration en terme de surface </a:t>
            </a:r>
            <a:r>
              <a:rPr lang="fr-FR" sz="1500" dirty="0">
                <a:solidFill>
                  <a:srgbClr val="002060"/>
                </a:solidFill>
              </a:rPr>
              <a:t>(ex: 30% des habitats en mauvais état d’ici 2030) et des indicateurs pour suivre la biodiversité des écosystèmes.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5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5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5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15BD704B-66AB-47A9-9C0E-A798DFDC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11492"/>
            <a:ext cx="1170000" cy="360000"/>
          </a:xfrm>
        </p:spPr>
        <p:txBody>
          <a:bodyPr/>
          <a:lstStyle/>
          <a:p>
            <a:r>
              <a:rPr lang="fr-FR" dirty="0"/>
              <a:t>11/06/2025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C34BCDCE-ACCD-47CC-AF7E-38C37C30B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11492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34AD04F-47B8-4736-88E4-65F96A547052}"/>
              </a:ext>
            </a:extLst>
          </p:cNvPr>
          <p:cNvSpPr txBox="1"/>
          <p:nvPr/>
        </p:nvSpPr>
        <p:spPr>
          <a:xfrm>
            <a:off x="755576" y="1707654"/>
            <a:ext cx="781286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buSzPct val="138000"/>
            </a:pPr>
            <a:r>
              <a:rPr lang="fr-FR" sz="1500" dirty="0">
                <a:solidFill>
                  <a:srgbClr val="FF0000"/>
                </a:solidFill>
              </a:rPr>
              <a:t>IMPORTANT</a:t>
            </a:r>
            <a:r>
              <a:rPr lang="fr-FR" sz="1800" dirty="0">
                <a:solidFill>
                  <a:srgbClr val="FF0000"/>
                </a:solidFill>
                <a:latin typeface="Marianne" panose="02000000000000000000" pitchFamily="50" charset="0"/>
                <a:ea typeface="Calibri" panose="020F0502020204030204" pitchFamily="34" charset="0"/>
              </a:rPr>
              <a:t> </a:t>
            </a:r>
            <a:r>
              <a:rPr lang="fr-FR" sz="1500" dirty="0">
                <a:solidFill>
                  <a:srgbClr val="FF0000"/>
                </a:solidFill>
              </a:rPr>
              <a:t>: </a:t>
            </a:r>
            <a:r>
              <a:rPr lang="fr-FR" sz="1500" dirty="0">
                <a:solidFill>
                  <a:srgbClr val="002060"/>
                </a:solidFill>
                <a:sym typeface="Wingdings" panose="05000000000000000000" pitchFamily="2" charset="2"/>
              </a:rPr>
              <a:t>La restauration écologique consiste à </a:t>
            </a:r>
            <a:r>
              <a:rPr lang="fr-FR" sz="1500" b="1" dirty="0">
                <a:solidFill>
                  <a:srgbClr val="002060"/>
                </a:solidFill>
                <a:sym typeface="Wingdings" panose="05000000000000000000" pitchFamily="2" charset="2"/>
              </a:rPr>
              <a:t>rétablir le bon fonctionnement écologique d’un écosystème </a:t>
            </a:r>
            <a:r>
              <a:rPr lang="fr-FR" sz="1500" dirty="0">
                <a:solidFill>
                  <a:srgbClr val="002060"/>
                </a:solidFill>
                <a:sym typeface="Wingdings" panose="05000000000000000000" pitchFamily="2" charset="2"/>
              </a:rPr>
              <a:t>(en réduisant ou levant des pressions, en réalisant des travaux de génie écologique…) </a:t>
            </a:r>
          </a:p>
        </p:txBody>
      </p:sp>
    </p:spTree>
    <p:extLst>
      <p:ext uri="{BB962C8B-B14F-4D97-AF65-F5344CB8AC3E}">
        <p14:creationId xmlns:p14="http://schemas.microsoft.com/office/powerpoint/2010/main" val="75262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C87005-6B6B-4B63-BDE8-C69F1E1A8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4711492"/>
            <a:ext cx="1350000" cy="360000"/>
          </a:xfrm>
        </p:spPr>
        <p:txBody>
          <a:bodyPr/>
          <a:lstStyle/>
          <a:p>
            <a:fld id="{F1B143B1-6879-4C2B-B95D-311423E410E3}" type="slidenum">
              <a:rPr lang="fr-FR" smtClean="0"/>
              <a:t>9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884E40-CBDD-410B-9091-8C0539561C92}"/>
              </a:ext>
            </a:extLst>
          </p:cNvPr>
          <p:cNvSpPr txBox="1"/>
          <p:nvPr/>
        </p:nvSpPr>
        <p:spPr>
          <a:xfrm>
            <a:off x="1547664" y="19548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D92"/>
                </a:solidFill>
                <a:latin typeface="+mj-lt"/>
              </a:rPr>
              <a:t>Le règlement sur restauration de la nature</a:t>
            </a:r>
            <a:endParaRPr lang="fr-FR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2FD67AC-C363-46A6-BC28-90F9C26B4289}"/>
              </a:ext>
            </a:extLst>
          </p:cNvPr>
          <p:cNvSpPr txBox="1"/>
          <p:nvPr/>
        </p:nvSpPr>
        <p:spPr>
          <a:xfrm>
            <a:off x="188729" y="915566"/>
            <a:ext cx="87665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002060"/>
                </a:solidFill>
              </a:rPr>
              <a:t>Un texte qui vient </a:t>
            </a:r>
            <a:r>
              <a:rPr lang="fr-FR" sz="1500" b="1" dirty="0">
                <a:solidFill>
                  <a:srgbClr val="002060"/>
                </a:solidFill>
              </a:rPr>
              <a:t>renforcer les Directives natures </a:t>
            </a:r>
            <a:r>
              <a:rPr lang="fr-FR" sz="1500" dirty="0">
                <a:solidFill>
                  <a:srgbClr val="002060"/>
                </a:solidFill>
              </a:rPr>
              <a:t>(DHFF, Oiseau, DCSMM, DCE) avec des </a:t>
            </a:r>
            <a:r>
              <a:rPr lang="fr-FR" sz="1500" b="1" dirty="0">
                <a:solidFill>
                  <a:srgbClr val="002060"/>
                </a:solidFill>
              </a:rPr>
              <a:t>objectifs chiffrés de restauration en terme de surface </a:t>
            </a:r>
            <a:r>
              <a:rPr lang="fr-FR" sz="1500" dirty="0">
                <a:solidFill>
                  <a:srgbClr val="002060"/>
                </a:solidFill>
              </a:rPr>
              <a:t>(ex: 30% des habitats en mauvais état d’ici 2030) et des indicateurs pour suivre la biodiversité des écosystèmes.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5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5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5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002060"/>
                </a:solidFill>
              </a:rPr>
              <a:t>Un règlement qui s’applique directement (pas de transposition) avec un plan national « </a:t>
            </a:r>
            <a:r>
              <a:rPr lang="fr-FR" sz="1500" b="1" i="1" dirty="0">
                <a:solidFill>
                  <a:srgbClr val="002060"/>
                </a:solidFill>
              </a:rPr>
              <a:t>agir pour restaurer la nature </a:t>
            </a:r>
            <a:r>
              <a:rPr lang="fr-FR" sz="1500" dirty="0">
                <a:solidFill>
                  <a:srgbClr val="002060"/>
                </a:solidFill>
              </a:rPr>
              <a:t>» à soumettre à la Commission le 1</a:t>
            </a:r>
            <a:r>
              <a:rPr lang="fr-FR" sz="1500" baseline="30000" dirty="0">
                <a:solidFill>
                  <a:srgbClr val="002060"/>
                </a:solidFill>
              </a:rPr>
              <a:t>er</a:t>
            </a:r>
            <a:r>
              <a:rPr lang="fr-FR" sz="1500" dirty="0">
                <a:solidFill>
                  <a:srgbClr val="002060"/>
                </a:solidFill>
              </a:rPr>
              <a:t> septembre 2026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Un construction du plan avec deux exercices de concertation en parallèle 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002060"/>
              </a:solidFill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15BD704B-66AB-47A9-9C0E-A798DFDC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11492"/>
            <a:ext cx="1170000" cy="360000"/>
          </a:xfrm>
        </p:spPr>
        <p:txBody>
          <a:bodyPr/>
          <a:lstStyle/>
          <a:p>
            <a:r>
              <a:rPr lang="fr-FR" dirty="0"/>
              <a:t>11/06/2025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C34BCDCE-ACCD-47CC-AF7E-38C37C30B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11492"/>
            <a:ext cx="5904000" cy="360000"/>
          </a:xfrm>
        </p:spPr>
        <p:txBody>
          <a:bodyPr/>
          <a:lstStyle/>
          <a:p>
            <a:r>
              <a:rPr lang="fr-FR" dirty="0"/>
              <a:t>DGALN/DEB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34AD04F-47B8-4736-88E4-65F96A547052}"/>
              </a:ext>
            </a:extLst>
          </p:cNvPr>
          <p:cNvSpPr txBox="1"/>
          <p:nvPr/>
        </p:nvSpPr>
        <p:spPr>
          <a:xfrm>
            <a:off x="755576" y="1707654"/>
            <a:ext cx="781286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buSzPct val="138000"/>
            </a:pPr>
            <a:r>
              <a:rPr lang="fr-FR" sz="1500" dirty="0">
                <a:solidFill>
                  <a:srgbClr val="FF0000"/>
                </a:solidFill>
              </a:rPr>
              <a:t>IMPORTANT</a:t>
            </a:r>
            <a:r>
              <a:rPr lang="fr-FR" sz="1800" dirty="0">
                <a:solidFill>
                  <a:srgbClr val="FF0000"/>
                </a:solidFill>
                <a:latin typeface="Marianne" panose="02000000000000000000" pitchFamily="50" charset="0"/>
                <a:ea typeface="Calibri" panose="020F0502020204030204" pitchFamily="34" charset="0"/>
              </a:rPr>
              <a:t> </a:t>
            </a:r>
            <a:r>
              <a:rPr lang="fr-FR" sz="1500" dirty="0">
                <a:solidFill>
                  <a:srgbClr val="FF0000"/>
                </a:solidFill>
              </a:rPr>
              <a:t>: </a:t>
            </a:r>
            <a:r>
              <a:rPr lang="fr-FR" sz="1500" dirty="0">
                <a:solidFill>
                  <a:srgbClr val="002060"/>
                </a:solidFill>
                <a:sym typeface="Wingdings" panose="05000000000000000000" pitchFamily="2" charset="2"/>
              </a:rPr>
              <a:t>La restauration écologique consiste à </a:t>
            </a:r>
            <a:r>
              <a:rPr lang="fr-FR" sz="1500" b="1" dirty="0">
                <a:solidFill>
                  <a:srgbClr val="002060"/>
                </a:solidFill>
                <a:sym typeface="Wingdings" panose="05000000000000000000" pitchFamily="2" charset="2"/>
              </a:rPr>
              <a:t>rétablir le bon fonctionnement écologique d’un écosystème </a:t>
            </a:r>
            <a:r>
              <a:rPr lang="fr-FR" sz="1500" dirty="0">
                <a:solidFill>
                  <a:srgbClr val="002060"/>
                </a:solidFill>
                <a:sym typeface="Wingdings" panose="05000000000000000000" pitchFamily="2" charset="2"/>
              </a:rPr>
              <a:t>(en réduisant ou levant des pressions, en réalisant des travaux de génie écologique…)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B1D06D1-10F9-49BF-9237-0B60B8AC73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643" b="22894"/>
          <a:stretch/>
        </p:blipFill>
        <p:spPr>
          <a:xfrm>
            <a:off x="1331640" y="4073091"/>
            <a:ext cx="2278829" cy="51015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121733C-8E03-46CD-B4D4-5B0E6B5EF47F}"/>
              </a:ext>
            </a:extLst>
          </p:cNvPr>
          <p:cNvSpPr txBox="1"/>
          <p:nvPr/>
        </p:nvSpPr>
        <p:spPr>
          <a:xfrm>
            <a:off x="512385" y="3405985"/>
            <a:ext cx="39173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002060"/>
                </a:solidFill>
              </a:rPr>
              <a:t>Grand public </a:t>
            </a:r>
          </a:p>
          <a:p>
            <a:pPr algn="ctr"/>
            <a:r>
              <a:rPr lang="fr-FR" sz="1200" dirty="0">
                <a:solidFill>
                  <a:srgbClr val="002060"/>
                </a:solidFill>
              </a:rPr>
              <a:t>du 23 Mai au 23 aout</a:t>
            </a:r>
          </a:p>
          <a:p>
            <a:pPr algn="ctr"/>
            <a:r>
              <a:rPr lang="fr-FR" sz="1200" dirty="0">
                <a:solidFill>
                  <a:srgbClr val="002060"/>
                </a:solidFill>
              </a:rPr>
              <a:t>https://restaurer-la-nature.biodiversite.gouv.fr/</a:t>
            </a:r>
          </a:p>
          <a:p>
            <a:pPr algn="ctr"/>
            <a:endParaRPr lang="fr-FR" sz="12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E99E17E-B43C-4622-85BD-800A772E8632}"/>
              </a:ext>
            </a:extLst>
          </p:cNvPr>
          <p:cNvSpPr txBox="1"/>
          <p:nvPr/>
        </p:nvSpPr>
        <p:spPr>
          <a:xfrm>
            <a:off x="5413419" y="3435615"/>
            <a:ext cx="262332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002060"/>
                </a:solidFill>
              </a:rPr>
              <a:t>Concertation avec les acteurs via des groupes de travail dédiés aux différents écosystèmes</a:t>
            </a:r>
          </a:p>
          <a:p>
            <a:pPr algn="just"/>
            <a:endParaRPr lang="fr-FR" sz="1600" b="1" dirty="0"/>
          </a:p>
        </p:txBody>
      </p:sp>
      <p:sp>
        <p:nvSpPr>
          <p:cNvPr id="14" name="Flèche : bas 13">
            <a:extLst>
              <a:ext uri="{FF2B5EF4-FFF2-40B4-BE49-F238E27FC236}">
                <a16:creationId xmlns:a16="http://schemas.microsoft.com/office/drawing/2014/main" id="{0490A155-071E-4C88-B66B-7B277A7065CE}"/>
              </a:ext>
            </a:extLst>
          </p:cNvPr>
          <p:cNvSpPr/>
          <p:nvPr/>
        </p:nvSpPr>
        <p:spPr>
          <a:xfrm rot="18257600">
            <a:off x="3792444" y="4111863"/>
            <a:ext cx="262854" cy="628170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EE255D7B-4C88-4B40-A797-DF329BB0915A}"/>
              </a:ext>
            </a:extLst>
          </p:cNvPr>
          <p:cNvSpPr/>
          <p:nvPr/>
        </p:nvSpPr>
        <p:spPr>
          <a:xfrm rot="3266095">
            <a:off x="5301996" y="3969908"/>
            <a:ext cx="262854" cy="84440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5D717F1-B127-4BA0-BB53-B5B7D4F700DE}"/>
              </a:ext>
            </a:extLst>
          </p:cNvPr>
          <p:cNvSpPr txBox="1"/>
          <p:nvPr/>
        </p:nvSpPr>
        <p:spPr>
          <a:xfrm>
            <a:off x="5950493" y="4093370"/>
            <a:ext cx="3090935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algn="just">
              <a:buSzPct val="138000"/>
              <a:defRPr sz="1500">
                <a:solidFill>
                  <a:srgbClr val="FF0000"/>
                </a:solidFill>
              </a:defRPr>
            </a:lvl1pPr>
          </a:lstStyle>
          <a:p>
            <a:pPr algn="ctr"/>
            <a:r>
              <a:rPr lang="fr-FR" dirty="0">
                <a:solidFill>
                  <a:srgbClr val="002060"/>
                </a:solidFill>
              </a:rPr>
              <a:t>GT Restauration des milieux aquatiques (RMA)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B622B92-F361-4242-96AB-6B3C7B439EDF}"/>
              </a:ext>
            </a:extLst>
          </p:cNvPr>
          <p:cNvSpPr txBox="1"/>
          <p:nvPr/>
        </p:nvSpPr>
        <p:spPr>
          <a:xfrm>
            <a:off x="4332537" y="4392111"/>
            <a:ext cx="658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Plan</a:t>
            </a:r>
          </a:p>
        </p:txBody>
      </p:sp>
    </p:spTree>
    <p:extLst>
      <p:ext uri="{BB962C8B-B14F-4D97-AF65-F5344CB8AC3E}">
        <p14:creationId xmlns:p14="http://schemas.microsoft.com/office/powerpoint/2010/main" val="3386385957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ppt_ministeriel_marianne</Template>
  <TotalTime>2054</TotalTime>
  <Words>1301</Words>
  <Application>Microsoft Office PowerPoint</Application>
  <PresentationFormat>Affichage à l'écran (16:9)</PresentationFormat>
  <Paragraphs>141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Marianne</vt:lpstr>
      <vt:lpstr>Wingdings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FONDEVILLE Coralie</dc:creator>
  <cp:lastModifiedBy>METAYER Marie Laure</cp:lastModifiedBy>
  <cp:revision>203</cp:revision>
  <cp:lastPrinted>2025-06-10T17:59:51Z</cp:lastPrinted>
  <dcterms:created xsi:type="dcterms:W3CDTF">2020-02-27T14:35:46Z</dcterms:created>
  <dcterms:modified xsi:type="dcterms:W3CDTF">2025-06-10T21:26:46Z</dcterms:modified>
</cp:coreProperties>
</file>